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8E157-955A-4A65-9F83-33349456BC8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A16AF-7D1E-465B-BEF4-AC4E395044DC}" type="slidenum">
              <a:rPr lang="en-US" smtClean="0"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0"/>
          <a:stretch>
            <a:fillRect/>
          </a:stretch>
        </p:blipFill>
        <p:spPr>
          <a:xfrm>
            <a:off x="3238" y="1099595"/>
            <a:ext cx="12188761" cy="5760227"/>
          </a:xfrm>
          <a:prstGeom prst="rect">
            <a:avLst/>
          </a:prstGeom>
        </p:spPr>
      </p:pic>
      <p:pic>
        <p:nvPicPr>
          <p:cNvPr id="8" name="Picture 2" descr="ВШО Домашня Сторі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16" y="297566"/>
            <a:ext cx="1506857" cy="43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MOH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446" y="422017"/>
            <a:ext cx="1452046" cy="25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УІР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838" y="297566"/>
            <a:ext cx="1197535" cy="4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719" y="297566"/>
            <a:ext cx="1434986" cy="4360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382" y="293118"/>
            <a:ext cx="1392372" cy="4360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4545" y="309972"/>
            <a:ext cx="1441997" cy="43608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741295" y="2335530"/>
            <a:ext cx="9133205" cy="11830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uk-UA" sz="2400">
                <a:solidFill>
                  <a:schemeClr val="bg1"/>
                </a:solidFill>
              </a:rPr>
              <a:t>Навчання педагогічних працівників щодо використання </a:t>
            </a:r>
            <a:r>
              <a:rPr lang="uk-UA" altLang="ru-RU" sz="2400">
                <a:solidFill>
                  <a:schemeClr val="bg1"/>
                </a:solidFill>
              </a:rPr>
              <a:t>ВЕБ</a:t>
            </a:r>
            <a:r>
              <a:rPr lang="uk-UA" sz="2400">
                <a:solidFill>
                  <a:schemeClr val="bg1"/>
                </a:solidFill>
              </a:rPr>
              <a:t>ПЛАТФОРМИ</a:t>
            </a:r>
            <a:r>
              <a:rPr lang="uk-UA" altLang="ru-RU" sz="2400">
                <a:solidFill>
                  <a:schemeClr val="bg1"/>
                </a:solidFill>
              </a:rPr>
              <a:t> ДИСТАНЦІЙНОГО НАВЧАННЯ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008310" y="3244334"/>
            <a:ext cx="81753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«ВСЕУКРАЇНСЬКА ШКОЛА ОНЛАЙН»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48000" y="3942482"/>
            <a:ext cx="6096000" cy="7092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solidFill>
                  <a:srgbClr val="00B0F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Програма підвищення кваліфікації педагогічних працівників ЗЗСО</a:t>
            </a:r>
            <a:endParaRPr lang="uk-UA" sz="1200" dirty="0">
              <a:solidFill>
                <a:srgbClr val="00B0F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72079" y="4835433"/>
            <a:ext cx="2647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1 кредит ЄКТС • 30 годин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13"/>
          <a:stretch>
            <a:fillRect/>
          </a:stretch>
        </p:blipFill>
        <p:spPr>
          <a:xfrm>
            <a:off x="3238" y="1"/>
            <a:ext cx="2033905" cy="6859822"/>
          </a:xfrm>
          <a:prstGeom prst="rect">
            <a:avLst/>
          </a:prstGeom>
        </p:spPr>
      </p:pic>
      <p:sp>
        <p:nvSpPr>
          <p:cNvPr id="14" name="Прямоугольник 13"/>
          <p:cNvSpPr>
            <a:spLocks noGrp="1"/>
          </p:cNvSpPr>
          <p:nvPr/>
        </p:nvSpPr>
        <p:spPr>
          <a:xfrm>
            <a:off x="2346526" y="187365"/>
            <a:ext cx="9262882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700" b="1">
                <a:solidFill>
                  <a:srgbClr val="10163A"/>
                </a:solidFill>
              </a:defRPr>
            </a:pPr>
            <a:r>
              <a:rPr lang="uk-UA" sz="4000" b="1" dirty="0">
                <a:solidFill>
                  <a:srgbClr val="10163A"/>
                </a:solidFill>
              </a:rPr>
              <a:t>Мета </a:t>
            </a:r>
            <a:r>
              <a:rPr lang="uk-UA" sz="4000" b="1" dirty="0" err="1">
                <a:solidFill>
                  <a:srgbClr val="10163A"/>
                </a:solidFill>
              </a:rPr>
              <a:t>проєкту</a:t>
            </a:r>
            <a:endParaRPr lang="uk-UA" sz="4000" b="1" dirty="0">
              <a:solidFill>
                <a:srgbClr val="10163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5403" y="1781206"/>
            <a:ext cx="75428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Розширити можливості використання «Всеукраїнської школи онлайн» у щоденній роботі вчителя</a:t>
            </a: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Підвищити професійну та цифрову компетентність педагогів</a:t>
            </a: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Навчити ефективно використовувати цифрові освітні ресурси ВШО</a:t>
            </a: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Інтегрувати можливості ВШО в очне, дистанційне та змішане навчання</a:t>
            </a:r>
            <a:endParaRPr lang="uk-U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/>
              <a:t>Зробити якісний цифровий освітній контент доступним і практичним інструментом для кожного вчителя та учня.</a:t>
            </a:r>
            <a:endParaRPr lang="uk-UA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55403" y="5072605"/>
            <a:ext cx="8572982" cy="11574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63747" y="518967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Саме масштабування використання ВШО та розвиток практичних навичок педагогів щодо її використання  (підвищення кваліфікації) визначені як мета </a:t>
            </a:r>
            <a:r>
              <a:rPr lang="uk-UA" dirty="0" err="1"/>
              <a:t>проєкту</a:t>
            </a:r>
            <a:r>
              <a:rPr lang="uk-UA" dirty="0"/>
              <a:t>.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476982" y="816015"/>
            <a:ext cx="1516284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13"/>
          <a:stretch>
            <a:fillRect/>
          </a:stretch>
        </p:blipFill>
        <p:spPr>
          <a:xfrm>
            <a:off x="3238" y="1"/>
            <a:ext cx="2033905" cy="6859822"/>
          </a:xfrm>
          <a:prstGeom prst="rect">
            <a:avLst/>
          </a:prstGeom>
        </p:spPr>
      </p:pic>
      <p:sp>
        <p:nvSpPr>
          <p:cNvPr id="14" name="Прямоугольник 13"/>
          <p:cNvSpPr>
            <a:spLocks noGrp="1"/>
          </p:cNvSpPr>
          <p:nvPr/>
        </p:nvSpPr>
        <p:spPr>
          <a:xfrm>
            <a:off x="2346526" y="187365"/>
            <a:ext cx="9262882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2700" b="1">
                <a:solidFill>
                  <a:srgbClr val="10163A"/>
                </a:solidFill>
              </a:defRPr>
            </a:pPr>
            <a:r>
              <a:rPr lang="ru-RU" sz="4000" b="1" dirty="0">
                <a:solidFill>
                  <a:srgbClr val="10163A"/>
                </a:solidFill>
              </a:rPr>
              <a:t>ЧОМУ ЦЕ ВАЖЛИВО?</a:t>
            </a:r>
            <a:endParaRPr sz="4000" b="1" dirty="0">
              <a:solidFill>
                <a:srgbClr val="10163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6526" y="1123675"/>
            <a:ext cx="86959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ВШО — це не лише платформа для дистанційного навчання.</a:t>
            </a:r>
          </a:p>
          <a:p>
            <a:pPr algn="just"/>
            <a:r>
              <a:rPr lang="uk-UA" sz="2000" b="1" dirty="0"/>
              <a:t>Це державний цифровий освітній ресурс, який можна використовувати під час очного, дистанційного та змішаного навчання, а також для надолуження освітніх втрат.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476982" y="816015"/>
            <a:ext cx="1516284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2346526" y="2754774"/>
            <a:ext cx="32967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</a:rPr>
              <a:t>На платформі вже доступні: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69540" y="4332354"/>
            <a:ext cx="1058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400"/>
              <a:t>Відеоуроки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15520" y="4332354"/>
            <a:ext cx="5838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тести</a:t>
            </a:r>
            <a:endParaRPr lang="en-US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43225" y="4332354"/>
            <a:ext cx="896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400"/>
              <a:t>завдання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505567" y="4332354"/>
            <a:ext cx="14526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400"/>
              <a:t>навчальні курси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352600" y="4332353"/>
            <a:ext cx="1813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/>
              <a:t>методичні матеріали для вчителів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298" y="3468139"/>
            <a:ext cx="803106" cy="69533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777" y="3389992"/>
            <a:ext cx="755557" cy="85163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6069" y="3336363"/>
            <a:ext cx="755557" cy="9052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0636" y="3154884"/>
            <a:ext cx="995867" cy="108673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0290" y="3126232"/>
            <a:ext cx="1097938" cy="120612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469540" y="5072605"/>
            <a:ext cx="8572982" cy="15980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646870" y="5189674"/>
            <a:ext cx="7857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ВШО містить освітній контент для різних класів, а також окремі навчально-методичні матеріали для педагогів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646871" y="58716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/>
              <a:t>Завдання проєкту — допомогти вчителю використовувати ці можливості системно та ефективно.</a:t>
            </a:r>
            <a:endParaRPr lang="uk-U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13"/>
          <a:stretch>
            <a:fillRect/>
          </a:stretch>
        </p:blipFill>
        <p:spPr>
          <a:xfrm>
            <a:off x="3238" y="1"/>
            <a:ext cx="2033905" cy="6859822"/>
          </a:xfrm>
          <a:prstGeom prst="rect">
            <a:avLst/>
          </a:prstGeom>
        </p:spPr>
      </p:pic>
      <p:sp>
        <p:nvSpPr>
          <p:cNvPr id="14" name="Прямоугольник 13"/>
          <p:cNvSpPr>
            <a:spLocks noGrp="1"/>
          </p:cNvSpPr>
          <p:nvPr/>
        </p:nvSpPr>
        <p:spPr>
          <a:xfrm>
            <a:off x="2346526" y="187365"/>
            <a:ext cx="9262882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2700" b="1">
                <a:solidFill>
                  <a:srgbClr val="10163A"/>
                </a:solidFill>
              </a:defRPr>
            </a:pPr>
            <a:r>
              <a:rPr lang="ru-RU" sz="4000" b="1" dirty="0">
                <a:solidFill>
                  <a:srgbClr val="10163A"/>
                </a:solidFill>
              </a:rPr>
              <a:t>ОРГАНІЗАТОРИ</a:t>
            </a:r>
            <a:endParaRPr sz="4000" b="1" dirty="0">
              <a:solidFill>
                <a:srgbClr val="10163A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476982" y="816015"/>
            <a:ext cx="1516284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Прямоугольник 20"/>
          <p:cNvSpPr>
            <a:spLocks noGrp="1"/>
          </p:cNvSpPr>
          <p:nvPr/>
        </p:nvSpPr>
        <p:spPr>
          <a:xfrm>
            <a:off x="2670617" y="1495689"/>
            <a:ext cx="2827358" cy="1676400"/>
          </a:xfrm>
          <a:prstGeom prst="rect">
            <a:avLst/>
          </a:prstGeom>
          <a:solidFill>
            <a:srgbClr val="FFFFFF"/>
          </a:solidFill>
          <a:ln w="0">
            <a:solidFill>
              <a:schemeClr val="bg1">
                <a:lumMod val="85000"/>
              </a:schemeClr>
            </a:solidFill>
            <a:prstDash val="solid"/>
          </a:ln>
        </p:spPr>
      </p:sp>
      <p:sp>
        <p:nvSpPr>
          <p:cNvPr id="26" name="Прямоугольник 25"/>
          <p:cNvSpPr>
            <a:spLocks noGrp="1"/>
          </p:cNvSpPr>
          <p:nvPr/>
        </p:nvSpPr>
        <p:spPr>
          <a:xfrm>
            <a:off x="2793357" y="2362464"/>
            <a:ext cx="685800" cy="28575"/>
          </a:xfrm>
          <a:prstGeom prst="rect">
            <a:avLst/>
          </a:prstGeom>
          <a:solidFill>
            <a:srgbClr val="10163A"/>
          </a:solidFill>
          <a:ln w="0">
            <a:noFill/>
            <a:prstDash val="solid"/>
          </a:ln>
        </p:spPr>
      </p:sp>
      <p:sp>
        <p:nvSpPr>
          <p:cNvPr id="27" name="Прямоугольник 26"/>
          <p:cNvSpPr>
            <a:spLocks noGrp="1"/>
          </p:cNvSpPr>
          <p:nvPr/>
        </p:nvSpPr>
        <p:spPr>
          <a:xfrm>
            <a:off x="2793357" y="2514864"/>
            <a:ext cx="304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0163A"/>
                </a:solidFill>
              </a:defRPr>
            </a:pPr>
            <a:r>
              <a:rPr sz="1275" b="0">
                <a:solidFill>
                  <a:srgbClr val="10163A"/>
                </a:solidFill>
              </a:rPr>
              <a:t>Міністерство освіти</a:t>
            </a:r>
          </a:p>
          <a:p>
            <a:pPr algn="l">
              <a:defRPr sz="1275" b="0">
                <a:solidFill>
                  <a:srgbClr val="10163A"/>
                </a:solidFill>
              </a:defRPr>
            </a:pPr>
            <a:r>
              <a:rPr sz="1275" b="0">
                <a:solidFill>
                  <a:srgbClr val="10163A"/>
                </a:solidFill>
              </a:rPr>
              <a:t>і науки України</a:t>
            </a:r>
          </a:p>
        </p:txBody>
      </p:sp>
      <p:sp>
        <p:nvSpPr>
          <p:cNvPr id="28" name="Прямоугольник 27"/>
          <p:cNvSpPr>
            <a:spLocks noGrp="1"/>
          </p:cNvSpPr>
          <p:nvPr/>
        </p:nvSpPr>
        <p:spPr>
          <a:xfrm>
            <a:off x="5620715" y="1495689"/>
            <a:ext cx="3048000" cy="1676400"/>
          </a:xfrm>
          <a:prstGeom prst="rect">
            <a:avLst/>
          </a:prstGeom>
          <a:solidFill>
            <a:srgbClr val="FFFFFF"/>
          </a:solidFill>
          <a:ln w="0">
            <a:solidFill>
              <a:schemeClr val="bg1">
                <a:lumMod val="85000"/>
              </a:schemeClr>
            </a:solidFill>
            <a:prstDash val="solid"/>
          </a:ln>
        </p:spPr>
      </p:sp>
      <p:sp>
        <p:nvSpPr>
          <p:cNvPr id="29" name="Прямоугольник 28"/>
          <p:cNvSpPr>
            <a:spLocks noGrp="1"/>
          </p:cNvSpPr>
          <p:nvPr/>
        </p:nvSpPr>
        <p:spPr>
          <a:xfrm>
            <a:off x="5743455" y="2362464"/>
            <a:ext cx="685800" cy="28575"/>
          </a:xfrm>
          <a:prstGeom prst="rect">
            <a:avLst/>
          </a:prstGeom>
          <a:solidFill>
            <a:srgbClr val="10163A"/>
          </a:solidFill>
          <a:ln w="0">
            <a:noFill/>
            <a:prstDash val="solid"/>
          </a:ln>
        </p:spPr>
      </p:sp>
      <p:sp>
        <p:nvSpPr>
          <p:cNvPr id="30" name="Прямоугольник 29"/>
          <p:cNvSpPr>
            <a:spLocks noGrp="1"/>
          </p:cNvSpPr>
          <p:nvPr/>
        </p:nvSpPr>
        <p:spPr>
          <a:xfrm>
            <a:off x="5743455" y="2514864"/>
            <a:ext cx="304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0163A"/>
                </a:solidFill>
              </a:defRPr>
            </a:pPr>
            <a:r>
              <a:rPr sz="1275" b="0">
                <a:solidFill>
                  <a:srgbClr val="10163A"/>
                </a:solidFill>
              </a:rPr>
              <a:t>Український інститут</a:t>
            </a:r>
          </a:p>
          <a:p>
            <a:pPr algn="l">
              <a:defRPr sz="1275" b="0">
                <a:solidFill>
                  <a:srgbClr val="10163A"/>
                </a:solidFill>
              </a:defRPr>
            </a:pPr>
            <a:r>
              <a:rPr sz="1275" b="0">
                <a:solidFill>
                  <a:srgbClr val="10163A"/>
                </a:solidFill>
              </a:rPr>
              <a:t>розвитку освіти</a:t>
            </a:r>
          </a:p>
        </p:txBody>
      </p:sp>
      <p:sp>
        <p:nvSpPr>
          <p:cNvPr id="31" name="Прямоугольник 30"/>
          <p:cNvSpPr>
            <a:spLocks noGrp="1"/>
          </p:cNvSpPr>
          <p:nvPr/>
        </p:nvSpPr>
        <p:spPr>
          <a:xfrm>
            <a:off x="8859215" y="1495689"/>
            <a:ext cx="3048000" cy="1676400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  <a:prstDash val="solid"/>
          </a:ln>
        </p:spPr>
      </p:sp>
      <p:sp>
        <p:nvSpPr>
          <p:cNvPr id="32" name="Прямоугольник 31"/>
          <p:cNvSpPr>
            <a:spLocks noGrp="1"/>
          </p:cNvSpPr>
          <p:nvPr/>
        </p:nvSpPr>
        <p:spPr>
          <a:xfrm>
            <a:off x="8981955" y="2362464"/>
            <a:ext cx="685800" cy="28575"/>
          </a:xfrm>
          <a:prstGeom prst="rect">
            <a:avLst/>
          </a:prstGeom>
          <a:solidFill>
            <a:srgbClr val="10163A"/>
          </a:solidFill>
          <a:ln w="0">
            <a:noFill/>
            <a:prstDash val="solid"/>
          </a:ln>
        </p:spPr>
      </p:sp>
      <p:sp>
        <p:nvSpPr>
          <p:cNvPr id="33" name="Прямоугольник 32"/>
          <p:cNvSpPr>
            <a:spLocks noGrp="1"/>
          </p:cNvSpPr>
          <p:nvPr/>
        </p:nvSpPr>
        <p:spPr>
          <a:xfrm>
            <a:off x="8981955" y="2514864"/>
            <a:ext cx="304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FFFFFF"/>
                </a:solidFill>
              </a:defRPr>
            </a:pPr>
            <a:r>
              <a:rPr lang="uk-UA" sz="1275" b="0">
                <a:solidFill>
                  <a:srgbClr val="10163A"/>
                </a:solidFill>
              </a:rPr>
              <a:t>Дитячий фонд ООН</a:t>
            </a:r>
          </a:p>
        </p:txBody>
      </p:sp>
      <p:sp>
        <p:nvSpPr>
          <p:cNvPr id="34" name="Прямоугольник 33"/>
          <p:cNvSpPr>
            <a:spLocks noGrp="1"/>
          </p:cNvSpPr>
          <p:nvPr/>
        </p:nvSpPr>
        <p:spPr>
          <a:xfrm>
            <a:off x="2670617" y="3495939"/>
            <a:ext cx="2827358" cy="1676400"/>
          </a:xfrm>
          <a:prstGeom prst="rect">
            <a:avLst/>
          </a:prstGeom>
          <a:solidFill>
            <a:srgbClr val="FFFFFF"/>
          </a:solidFill>
          <a:ln w="0">
            <a:solidFill>
              <a:schemeClr val="bg1">
                <a:lumMod val="85000"/>
              </a:schemeClr>
            </a:solidFill>
            <a:prstDash val="solid"/>
          </a:ln>
        </p:spPr>
      </p:sp>
      <p:sp>
        <p:nvSpPr>
          <p:cNvPr id="35" name="Прямоугольник 34"/>
          <p:cNvSpPr>
            <a:spLocks noGrp="1"/>
          </p:cNvSpPr>
          <p:nvPr/>
        </p:nvSpPr>
        <p:spPr>
          <a:xfrm>
            <a:off x="2793357" y="4362714"/>
            <a:ext cx="685800" cy="28575"/>
          </a:xfrm>
          <a:prstGeom prst="rect">
            <a:avLst/>
          </a:prstGeom>
          <a:solidFill>
            <a:srgbClr val="10163A"/>
          </a:solidFill>
          <a:ln w="0">
            <a:noFill/>
            <a:prstDash val="solid"/>
          </a:ln>
        </p:spPr>
      </p:sp>
      <p:sp>
        <p:nvSpPr>
          <p:cNvPr id="36" name="Прямоугольник 35"/>
          <p:cNvSpPr>
            <a:spLocks noGrp="1"/>
          </p:cNvSpPr>
          <p:nvPr/>
        </p:nvSpPr>
        <p:spPr>
          <a:xfrm>
            <a:off x="2793357" y="4515114"/>
            <a:ext cx="304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0163A"/>
                </a:solidFill>
              </a:defRPr>
            </a:pPr>
            <a:r>
              <a:rPr sz="1275" b="0">
                <a:solidFill>
                  <a:srgbClr val="10163A"/>
                </a:solidFill>
              </a:rPr>
              <a:t>Академія Навичок</a:t>
            </a:r>
          </a:p>
        </p:txBody>
      </p:sp>
      <p:sp>
        <p:nvSpPr>
          <p:cNvPr id="37" name="Прямоугольник 36"/>
          <p:cNvSpPr>
            <a:spLocks noGrp="1"/>
          </p:cNvSpPr>
          <p:nvPr/>
        </p:nvSpPr>
        <p:spPr>
          <a:xfrm>
            <a:off x="5620715" y="3495939"/>
            <a:ext cx="3048000" cy="1676400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  <a:prstDash val="solid"/>
          </a:ln>
        </p:spPr>
      </p:sp>
      <p:sp>
        <p:nvSpPr>
          <p:cNvPr id="38" name="Прямоугольник 37"/>
          <p:cNvSpPr>
            <a:spLocks noGrp="1"/>
          </p:cNvSpPr>
          <p:nvPr/>
        </p:nvSpPr>
        <p:spPr>
          <a:xfrm>
            <a:off x="5743455" y="4362714"/>
            <a:ext cx="685800" cy="28575"/>
          </a:xfrm>
          <a:prstGeom prst="rect">
            <a:avLst/>
          </a:prstGeom>
          <a:solidFill>
            <a:srgbClr val="10163A"/>
          </a:solidFill>
          <a:ln w="0">
            <a:noFill/>
            <a:prstDash val="solid"/>
          </a:ln>
        </p:spPr>
      </p:sp>
      <p:sp>
        <p:nvSpPr>
          <p:cNvPr id="39" name="Прямоугольник 38"/>
          <p:cNvSpPr>
            <a:spLocks noGrp="1"/>
          </p:cNvSpPr>
          <p:nvPr/>
        </p:nvSpPr>
        <p:spPr>
          <a:xfrm>
            <a:off x="5743455" y="4515114"/>
            <a:ext cx="304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FFFFFF"/>
                </a:solidFill>
              </a:defRPr>
            </a:pPr>
            <a:r>
              <a:rPr sz="1275" b="0" dirty="0">
                <a:solidFill>
                  <a:srgbClr val="10163A"/>
                </a:solidFill>
              </a:rPr>
              <a:t>HR YOU</a:t>
            </a:r>
          </a:p>
        </p:txBody>
      </p:sp>
      <p:sp>
        <p:nvSpPr>
          <p:cNvPr id="40" name="Прямоугольник 39"/>
          <p:cNvSpPr>
            <a:spLocks noGrp="1"/>
          </p:cNvSpPr>
          <p:nvPr/>
        </p:nvSpPr>
        <p:spPr>
          <a:xfrm>
            <a:off x="8791455" y="3495939"/>
            <a:ext cx="3048000" cy="1676400"/>
          </a:xfrm>
          <a:prstGeom prst="rect">
            <a:avLst/>
          </a:prstGeom>
          <a:solidFill>
            <a:srgbClr val="FFFFFF"/>
          </a:solidFill>
          <a:ln w="0">
            <a:solidFill>
              <a:schemeClr val="bg1">
                <a:lumMod val="85000"/>
              </a:schemeClr>
            </a:solidFill>
            <a:prstDash val="solid"/>
          </a:ln>
        </p:spPr>
      </p:sp>
      <p:sp>
        <p:nvSpPr>
          <p:cNvPr id="41" name="Прямоугольник 40"/>
          <p:cNvSpPr>
            <a:spLocks noGrp="1"/>
          </p:cNvSpPr>
          <p:nvPr/>
        </p:nvSpPr>
        <p:spPr>
          <a:xfrm>
            <a:off x="8981955" y="4362714"/>
            <a:ext cx="685800" cy="28575"/>
          </a:xfrm>
          <a:prstGeom prst="rect">
            <a:avLst/>
          </a:prstGeom>
          <a:solidFill>
            <a:srgbClr val="10163A"/>
          </a:solidFill>
          <a:ln w="0">
            <a:noFill/>
            <a:prstDash val="solid"/>
          </a:ln>
        </p:spPr>
      </p:sp>
      <p:sp>
        <p:nvSpPr>
          <p:cNvPr id="42" name="Прямоугольник 41"/>
          <p:cNvSpPr>
            <a:spLocks noGrp="1"/>
          </p:cNvSpPr>
          <p:nvPr/>
        </p:nvSpPr>
        <p:spPr>
          <a:xfrm>
            <a:off x="8981955" y="4515114"/>
            <a:ext cx="3048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10163A"/>
                </a:solidFill>
              </a:defRPr>
            </a:pPr>
            <a:r>
              <a:rPr sz="1275" b="0">
                <a:solidFill>
                  <a:srgbClr val="10163A"/>
                </a:solidFill>
              </a:rPr>
              <a:t>Асоціація інноваційної</a:t>
            </a:r>
          </a:p>
          <a:p>
            <a:pPr algn="l">
              <a:defRPr sz="1275" b="0">
                <a:solidFill>
                  <a:srgbClr val="10163A"/>
                </a:solidFill>
              </a:defRPr>
            </a:pPr>
            <a:r>
              <a:rPr sz="1275" b="0">
                <a:solidFill>
                  <a:srgbClr val="10163A"/>
                </a:solidFill>
              </a:rPr>
              <a:t>та цифрової освіти</a:t>
            </a:r>
          </a:p>
        </p:txBody>
      </p:sp>
      <p:pic>
        <p:nvPicPr>
          <p:cNvPr id="43" name="Picture 6" descr="MOH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357" y="1777695"/>
            <a:ext cx="2073707" cy="36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УІР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69" y="1750452"/>
            <a:ext cx="1247571" cy="47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Флаг ЮНИСЕФ (UNICEF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28" b="28689"/>
          <a:stretch>
            <a:fillRect/>
          </a:stretch>
        </p:blipFill>
        <p:spPr bwMode="auto">
          <a:xfrm>
            <a:off x="8877120" y="1724288"/>
            <a:ext cx="2130422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3357" y="3635151"/>
            <a:ext cx="2049344" cy="62278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3455" y="3678013"/>
            <a:ext cx="1736203" cy="52506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955" y="3695964"/>
            <a:ext cx="1644951" cy="5151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13"/>
          <a:stretch>
            <a:fillRect/>
          </a:stretch>
        </p:blipFill>
        <p:spPr>
          <a:xfrm>
            <a:off x="3238" y="1"/>
            <a:ext cx="2033905" cy="6859822"/>
          </a:xfrm>
          <a:prstGeom prst="rect">
            <a:avLst/>
          </a:prstGeom>
        </p:spPr>
      </p:pic>
      <p:sp>
        <p:nvSpPr>
          <p:cNvPr id="14" name="Прямоугольник 13"/>
          <p:cNvSpPr>
            <a:spLocks noGrp="1"/>
          </p:cNvSpPr>
          <p:nvPr/>
        </p:nvSpPr>
        <p:spPr>
          <a:xfrm>
            <a:off x="2346526" y="187365"/>
            <a:ext cx="9262882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2700" b="1">
                <a:solidFill>
                  <a:srgbClr val="10163A"/>
                </a:solidFill>
              </a:defRPr>
            </a:pPr>
            <a:r>
              <a:rPr lang="ru-RU" sz="4000" b="1" dirty="0">
                <a:solidFill>
                  <a:srgbClr val="10163A"/>
                </a:solidFill>
              </a:rPr>
              <a:t>ЯК ПРОХОДИТИМЕ НАВЧАННЯ?</a:t>
            </a:r>
            <a:endParaRPr sz="4000" b="1" dirty="0">
              <a:solidFill>
                <a:srgbClr val="10163A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9540" y="1185347"/>
            <a:ext cx="7542836" cy="281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>
                <a:solidFill>
                  <a:srgbClr val="0070C0"/>
                </a:solidFill>
              </a:rPr>
              <a:t>Формат: </a:t>
            </a:r>
            <a:r>
              <a:rPr lang="uk-UA" sz="2000" b="1"/>
              <a:t>онлайн.</a:t>
            </a:r>
          </a:p>
          <a:p>
            <a:pPr>
              <a:lnSpc>
                <a:spcPct val="150000"/>
              </a:lnSpc>
            </a:pPr>
            <a:r>
              <a:rPr lang="uk-UA" sz="2000" b="1">
                <a:solidFill>
                  <a:srgbClr val="0070C0"/>
                </a:solidFill>
              </a:rPr>
              <a:t>Учасники: </a:t>
            </a:r>
            <a:r>
              <a:rPr lang="uk-UA" sz="2000" b="1"/>
              <a:t>педагогічні працівники ЗЗСО всіх областей України.</a:t>
            </a:r>
          </a:p>
          <a:p>
            <a:pPr>
              <a:lnSpc>
                <a:spcPct val="150000"/>
              </a:lnSpc>
            </a:pPr>
            <a:r>
              <a:rPr lang="uk-UA" sz="2000" b="1">
                <a:solidFill>
                  <a:srgbClr val="0070C0"/>
                </a:solidFill>
              </a:rPr>
              <a:t>Навчання: </a:t>
            </a:r>
            <a:r>
              <a:rPr lang="uk-UA" sz="2000" b="1"/>
              <a:t>за програмою підвищення кваліфікації.</a:t>
            </a:r>
          </a:p>
          <a:p>
            <a:pPr>
              <a:lnSpc>
                <a:spcPct val="150000"/>
              </a:lnSpc>
            </a:pPr>
            <a:r>
              <a:rPr lang="uk-UA" sz="2000" b="1">
                <a:solidFill>
                  <a:srgbClr val="0070C0"/>
                </a:solidFill>
              </a:rPr>
              <a:t>Тренери:</a:t>
            </a:r>
            <a:r>
              <a:rPr lang="uk-UA" sz="2000" b="1"/>
              <a:t> підготовлені регіональні тренери проєкту.</a:t>
            </a:r>
          </a:p>
          <a:p>
            <a:pPr>
              <a:lnSpc>
                <a:spcPct val="150000"/>
              </a:lnSpc>
            </a:pPr>
            <a:r>
              <a:rPr lang="uk-UA" sz="2000" b="1">
                <a:solidFill>
                  <a:srgbClr val="0070C0"/>
                </a:solidFill>
              </a:rPr>
              <a:t>Результат: </a:t>
            </a:r>
            <a:r>
              <a:rPr lang="uk-UA" sz="2000" b="1"/>
              <a:t>успішне завершення програми підвищення кваліфікації — 1 кредит ЄКТС (30 годин).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476982" y="816015"/>
            <a:ext cx="1516284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2469540" y="4443955"/>
            <a:ext cx="8572982" cy="15980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2646871" y="5242970"/>
            <a:ext cx="76401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/>
              <a:t>Не просто ознайомитися з ВШО, а навчитися використовувати її інструменти та цифровий контент у власній педагогічній практиці.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646871" y="463481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ГОЛОВНИЙ ПРИНЦИП — ПРАКТИЧНІСТЬ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13"/>
          <a:stretch>
            <a:fillRect/>
          </a:stretch>
        </p:blipFill>
        <p:spPr>
          <a:xfrm>
            <a:off x="3238" y="1"/>
            <a:ext cx="2033905" cy="6859822"/>
          </a:xfrm>
          <a:prstGeom prst="rect">
            <a:avLst/>
          </a:prstGeom>
        </p:spPr>
      </p:pic>
      <p:sp>
        <p:nvSpPr>
          <p:cNvPr id="14" name="Прямоугольник 13"/>
          <p:cNvSpPr>
            <a:spLocks noGrp="1"/>
          </p:cNvSpPr>
          <p:nvPr/>
        </p:nvSpPr>
        <p:spPr>
          <a:xfrm>
            <a:off x="2346526" y="187365"/>
            <a:ext cx="9262882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2700" b="1">
                <a:solidFill>
                  <a:srgbClr val="10163A"/>
                </a:solidFill>
              </a:defRPr>
            </a:pPr>
            <a:r>
              <a:rPr lang="ru-RU" sz="4000" b="1" dirty="0">
                <a:solidFill>
                  <a:srgbClr val="10163A"/>
                </a:solidFill>
              </a:rPr>
              <a:t>РЕЗУЛЬТАТИ НАВЧАННЯ</a:t>
            </a:r>
            <a:endParaRPr sz="4000" b="1" dirty="0">
              <a:solidFill>
                <a:srgbClr val="10163A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46526" y="1642880"/>
            <a:ext cx="2990000" cy="19452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2431258" y="1841731"/>
            <a:ext cx="27426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Впевнено орієнтуватися у можливостях платформи ВШО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46526" y="93052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/>
              <a:t>Після проходження програми педагог зможе:</a:t>
            </a:r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2476982" y="816015"/>
            <a:ext cx="1516284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5452526" y="1642880"/>
            <a:ext cx="2990000" cy="19452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5537258" y="1841731"/>
            <a:ext cx="27426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Використовувати </a:t>
            </a:r>
            <a:r>
              <a:rPr lang="uk-UA" b="1" dirty="0" err="1"/>
              <a:t>відеоуроки</a:t>
            </a:r>
            <a:r>
              <a:rPr lang="uk-UA" b="1" dirty="0"/>
              <a:t>, тести, завдання та інші цифрові освітні ресурси ВШО</a:t>
            </a:r>
            <a:endParaRPr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558526" y="1660489"/>
            <a:ext cx="2990000" cy="19452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8643258" y="1859340"/>
            <a:ext cx="27426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Добирати індивідуально матеріали ВШО відповідно до освітніх потреб учнів</a:t>
            </a:r>
            <a:endParaRPr lang="en-US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346526" y="3732320"/>
            <a:ext cx="2990000" cy="19452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2431258" y="3931171"/>
            <a:ext cx="27426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Використовувати ВШО під час очного, дистанційного та змішаного навчання, а також для надолуження освітніх втрат</a:t>
            </a:r>
            <a:endParaRPr lang="en-US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452526" y="3732320"/>
            <a:ext cx="2990000" cy="19452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Прямоугольник 24"/>
          <p:cNvSpPr/>
          <p:nvPr/>
        </p:nvSpPr>
        <p:spPr>
          <a:xfrm>
            <a:off x="5537258" y="3931171"/>
            <a:ext cx="27426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Ефективніше поєднувати традиційні та цифрові інструменти навчання</a:t>
            </a:r>
            <a:endParaRPr lang="en-US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558526" y="3749929"/>
            <a:ext cx="2990000" cy="19452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8643258" y="3948780"/>
            <a:ext cx="2742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Отримати 1 </a:t>
            </a:r>
            <a:r>
              <a:rPr lang="ru-RU" b="1" dirty="0"/>
              <a:t>кредит ЄКТС (30 годин).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13"/>
          <a:stretch>
            <a:fillRect/>
          </a:stretch>
        </p:blipFill>
        <p:spPr>
          <a:xfrm>
            <a:off x="3238" y="1"/>
            <a:ext cx="2033905" cy="6859822"/>
          </a:xfrm>
          <a:prstGeom prst="rect">
            <a:avLst/>
          </a:prstGeom>
        </p:spPr>
      </p:pic>
      <p:sp>
        <p:nvSpPr>
          <p:cNvPr id="14" name="Прямоугольник 13"/>
          <p:cNvSpPr>
            <a:spLocks noGrp="1"/>
          </p:cNvSpPr>
          <p:nvPr/>
        </p:nvSpPr>
        <p:spPr>
          <a:xfrm>
            <a:off x="2346526" y="1090191"/>
            <a:ext cx="9262882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2700" b="1">
                <a:solidFill>
                  <a:srgbClr val="10163A"/>
                </a:solidFill>
              </a:defRPr>
            </a:pPr>
            <a:r>
              <a:rPr lang="ru-RU" sz="2800" b="1" dirty="0">
                <a:solidFill>
                  <a:srgbClr val="10163A"/>
                </a:solidFill>
              </a:rPr>
              <a:t>ЗАПРОШУЄМО КЕРІВНИКІВ ТА ПЕДАГОГІЧНИХ ПРАЦІВНИКІВ </a:t>
            </a:r>
          </a:p>
          <a:p>
            <a:pPr>
              <a:defRPr sz="2700" b="1">
                <a:solidFill>
                  <a:srgbClr val="10163A"/>
                </a:solidFill>
              </a:defRPr>
            </a:pPr>
            <a:r>
              <a:rPr lang="ru-RU" sz="2800" b="1" dirty="0">
                <a:solidFill>
                  <a:srgbClr val="10163A"/>
                </a:solidFill>
              </a:rPr>
              <a:t>ЗАКЛАДІВ ЗАГАЛЬНОЇ СЕРЕДНЬОЇ ОСВІТИ </a:t>
            </a:r>
          </a:p>
          <a:p>
            <a:pPr>
              <a:defRPr sz="2700" b="1">
                <a:solidFill>
                  <a:srgbClr val="10163A"/>
                </a:solidFill>
              </a:defRPr>
            </a:pPr>
            <a:r>
              <a:rPr lang="ru-RU" sz="2800" b="1" dirty="0">
                <a:solidFill>
                  <a:srgbClr val="10163A"/>
                </a:solidFill>
              </a:rPr>
              <a:t>ДОЛУЧИТИСЯ ДО ПРОГРАМИ ПІДВИЩЕННЯ КВАЛІФІКАЦІЇ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346526" y="3662992"/>
            <a:ext cx="2742626" cy="13025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411595" y="3861842"/>
            <a:ext cx="27426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/>
              <a:t>Поінформуйте педагогічний колектив про програму</a:t>
            </a:r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2346526" y="2733343"/>
            <a:ext cx="17812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>
                <a:solidFill>
                  <a:srgbClr val="0070C0"/>
                </a:solidFill>
              </a:rPr>
              <a:t>Ваші кроки: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219290" y="3639843"/>
            <a:ext cx="2742626" cy="13025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>
            <a:off x="5284359" y="3838693"/>
            <a:ext cx="2742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/>
              <a:t>Визначте відповідальну особу від ЗЗСО</a:t>
            </a:r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>
            <a:off x="8092054" y="3639843"/>
            <a:ext cx="2742626" cy="13025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8157123" y="3838693"/>
            <a:ext cx="2742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/>
              <a:t>Заповніть Google-форму для участі у проєкті</a:t>
            </a:r>
            <a:endParaRPr lang="uk-UA"/>
          </a:p>
        </p:txBody>
      </p:sp>
      <p:sp>
        <p:nvSpPr>
          <p:cNvPr id="34" name="Прямоугольник 33"/>
          <p:cNvSpPr/>
          <p:nvPr/>
        </p:nvSpPr>
        <p:spPr>
          <a:xfrm>
            <a:off x="2379061" y="3238527"/>
            <a:ext cx="618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1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219290" y="3238527"/>
            <a:ext cx="618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2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157123" y="3245246"/>
            <a:ext cx="618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3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46526" y="5433524"/>
            <a:ext cx="5466496" cy="369332"/>
          </a:xfrm>
          <a:prstGeom prst="rect">
            <a:avLst/>
          </a:prstGeom>
          <a:solidFill>
            <a:srgbClr val="121D43"/>
          </a:solidFill>
        </p:spPr>
        <p:txBody>
          <a:bodyPr wrap="none">
            <a:spAutoFit/>
          </a:bodyPr>
          <a:lstStyle/>
          <a:p>
            <a:r>
              <a:rPr lang="uk-UA">
                <a:solidFill>
                  <a:schemeClr val="bg1"/>
                </a:solidFill>
              </a:rPr>
              <a:t>Термін заповнення — до 14:00 14 вересня 2026 року.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2476982" y="2410105"/>
            <a:ext cx="1516284" cy="45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0"/>
          <a:stretch>
            <a:fillRect/>
          </a:stretch>
        </p:blipFill>
        <p:spPr>
          <a:xfrm>
            <a:off x="3238" y="1099595"/>
            <a:ext cx="12188761" cy="5760227"/>
          </a:xfrm>
          <a:prstGeom prst="rect">
            <a:avLst/>
          </a:prstGeom>
        </p:spPr>
      </p:pic>
      <p:pic>
        <p:nvPicPr>
          <p:cNvPr id="8" name="Picture 2" descr="ВШО Домашня Сторі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16" y="297566"/>
            <a:ext cx="1506857" cy="43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MOH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446" y="422017"/>
            <a:ext cx="1452046" cy="25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УІР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838" y="297566"/>
            <a:ext cx="1197535" cy="45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8719" y="297566"/>
            <a:ext cx="1434986" cy="4360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382" y="293118"/>
            <a:ext cx="1392372" cy="4360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4545" y="309972"/>
            <a:ext cx="1441997" cy="43608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347156" y="1792164"/>
            <a:ext cx="68729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РОЗВИВАЄМО УКРАЇНСЬКУ ОСВІТУ РАЗОМ!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7351" y="4377487"/>
            <a:ext cx="11182403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B0F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ЯКІСНИЙ ЦИФРОВИЙ КОНТЕНТ → СИЛЬНИЙ УЧИТЕЛЬ → БІЛЬШЕ МОЖЛИВОСТЕЙ ДЛЯ УЧНІВ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398</Words>
  <Application>Microsoft Office PowerPoint</Application>
  <PresentationFormat>Широкий екран</PresentationFormat>
  <Paragraphs>61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Denis Soloniy</dc:creator>
  <cp:lastModifiedBy>Алла Остапенко</cp:lastModifiedBy>
  <cp:revision>23</cp:revision>
  <dcterms:created xsi:type="dcterms:W3CDTF">2026-08-30T07:34:00Z</dcterms:created>
  <dcterms:modified xsi:type="dcterms:W3CDTF">2026-09-08T06:51:56Z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DE4BF3FECAB24D93AE67C1F17452C21F_13</vt:lpwstr>
  </property>
  <property fmtid="{D5CDD505-2E9C-101B-9397-08002B2CF9AE}" pid="3" name="KSOProductBuildVer">
    <vt:lpwstr>1033-12.2.0.23203</vt:lpwstr>
  </property>
</Properties>
</file>