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2" r:id="rId3"/>
    <p:sldMasterId id="2147483689" r:id="rId4"/>
  </p:sldMasterIdLst>
  <p:notesMasterIdLst>
    <p:notesMasterId r:id="rId107"/>
  </p:notesMasterIdLst>
  <p:sldIdLst>
    <p:sldId id="258" r:id="rId5"/>
    <p:sldId id="304" r:id="rId6"/>
    <p:sldId id="256" r:id="rId7"/>
    <p:sldId id="257" r:id="rId8"/>
    <p:sldId id="259" r:id="rId9"/>
    <p:sldId id="300" r:id="rId10"/>
    <p:sldId id="301" r:id="rId11"/>
    <p:sldId id="302" r:id="rId12"/>
    <p:sldId id="303" r:id="rId13"/>
    <p:sldId id="268" r:id="rId14"/>
    <p:sldId id="329" r:id="rId15"/>
    <p:sldId id="391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4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1" r:id="rId50"/>
    <p:sldId id="342" r:id="rId51"/>
    <p:sldId id="343" r:id="rId52"/>
    <p:sldId id="344" r:id="rId53"/>
    <p:sldId id="400" r:id="rId54"/>
    <p:sldId id="345" r:id="rId55"/>
    <p:sldId id="346" r:id="rId56"/>
    <p:sldId id="347" r:id="rId57"/>
    <p:sldId id="348" r:id="rId58"/>
    <p:sldId id="349" r:id="rId59"/>
    <p:sldId id="350" r:id="rId60"/>
    <p:sldId id="351" r:id="rId61"/>
    <p:sldId id="352" r:id="rId62"/>
    <p:sldId id="353" r:id="rId63"/>
    <p:sldId id="354" r:id="rId64"/>
    <p:sldId id="355" r:id="rId65"/>
    <p:sldId id="356" r:id="rId66"/>
    <p:sldId id="357" r:id="rId67"/>
    <p:sldId id="358" r:id="rId68"/>
    <p:sldId id="359" r:id="rId69"/>
    <p:sldId id="360" r:id="rId70"/>
    <p:sldId id="361" r:id="rId71"/>
    <p:sldId id="362" r:id="rId72"/>
    <p:sldId id="363" r:id="rId73"/>
    <p:sldId id="364" r:id="rId74"/>
    <p:sldId id="365" r:id="rId75"/>
    <p:sldId id="367" r:id="rId76"/>
    <p:sldId id="368" r:id="rId77"/>
    <p:sldId id="369" r:id="rId78"/>
    <p:sldId id="370" r:id="rId79"/>
    <p:sldId id="371" r:id="rId80"/>
    <p:sldId id="372" r:id="rId81"/>
    <p:sldId id="392" r:id="rId82"/>
    <p:sldId id="393" r:id="rId83"/>
    <p:sldId id="394" r:id="rId84"/>
    <p:sldId id="395" r:id="rId85"/>
    <p:sldId id="396" r:id="rId86"/>
    <p:sldId id="397" r:id="rId87"/>
    <p:sldId id="398" r:id="rId88"/>
    <p:sldId id="399" r:id="rId89"/>
    <p:sldId id="374" r:id="rId90"/>
    <p:sldId id="375" r:id="rId91"/>
    <p:sldId id="376" r:id="rId92"/>
    <p:sldId id="377" r:id="rId93"/>
    <p:sldId id="378" r:id="rId94"/>
    <p:sldId id="380" r:id="rId95"/>
    <p:sldId id="381" r:id="rId96"/>
    <p:sldId id="379" r:id="rId97"/>
    <p:sldId id="382" r:id="rId98"/>
    <p:sldId id="383" r:id="rId99"/>
    <p:sldId id="384" r:id="rId100"/>
    <p:sldId id="387" r:id="rId101"/>
    <p:sldId id="386" r:id="rId102"/>
    <p:sldId id="388" r:id="rId103"/>
    <p:sldId id="389" r:id="rId104"/>
    <p:sldId id="390" r:id="rId105"/>
    <p:sldId id="279" r:id="rId10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87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presProps" Target="pres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viewProps" Target="view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19A9D-F3D0-450F-ACA4-0FE994918AAE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1B728-413C-47E0-8F30-47DF220BD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95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0596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3177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9267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3535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5109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4368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394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6701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53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0186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2953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2101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655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3474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876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593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7389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04853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369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113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509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7030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4950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5701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9894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6456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96461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02919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07085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8509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9435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2397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35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57313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1833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56716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6966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6507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0635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102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1197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2539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2134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301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307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814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1" y="2206952"/>
            <a:ext cx="7147931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208476"/>
            <a:ext cx="1190348" cy="1844802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2352494"/>
            <a:ext cx="910224" cy="1556766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4" y="2291716"/>
            <a:ext cx="6947845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3468951"/>
            <a:ext cx="762000" cy="3429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3419458"/>
            <a:ext cx="6755166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2354580"/>
            <a:ext cx="6760868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3486150"/>
            <a:ext cx="6553200" cy="3429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2420275"/>
            <a:ext cx="6629400" cy="9144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171450"/>
            <a:ext cx="1859280" cy="459197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6" y="263557"/>
            <a:ext cx="1672235" cy="4407763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8" y="296571"/>
            <a:ext cx="1485531" cy="43417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172200" cy="43434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4664" y="2028091"/>
            <a:ext cx="4917186" cy="562709"/>
          </a:xfrm>
        </p:spPr>
        <p:txBody>
          <a:bodyPr/>
          <a:lstStyle>
            <a:lvl1pPr>
              <a:defRPr lang="en-US" sz="36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11/25/2021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3620860" y="2820306"/>
            <a:ext cx="111646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3318272" cy="51435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7953C80-71A5-4AA2-AEAD-21948D1AA6DC}"/>
              </a:ext>
            </a:extLst>
          </p:cNvPr>
          <p:cNvSpPr/>
          <p:nvPr userDrawn="1"/>
        </p:nvSpPr>
        <p:spPr>
          <a:xfrm>
            <a:off x="6466114" y="3306536"/>
            <a:ext cx="2473779" cy="247377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C4582D1-F710-4E2F-9868-CB89116D5932}"/>
              </a:ext>
            </a:extLst>
          </p:cNvPr>
          <p:cNvSpPr/>
          <p:nvPr userDrawn="1"/>
        </p:nvSpPr>
        <p:spPr>
          <a:xfrm>
            <a:off x="6227308" y="3138232"/>
            <a:ext cx="951140" cy="95114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noProof="0" dirty="0"/>
          </a:p>
        </p:txBody>
      </p:sp>
      <p:pic>
        <p:nvPicPr>
          <p:cNvPr id="23" name="Graphic 22" descr="Envelope">
            <a:extLst>
              <a:ext uri="{FF2B5EF4-FFF2-40B4-BE49-F238E27FC236}">
                <a16:creationId xmlns:a16="http://schemas.microsoft.com/office/drawing/2014/main" xmlns="" id="{3C32C7E5-809C-4E12-8962-1B868951E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26102" y="3021780"/>
            <a:ext cx="351924" cy="351924"/>
          </a:xfrm>
          <a:prstGeom prst="rect">
            <a:avLst/>
          </a:prstGeom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xmlns="" id="{31AD270F-1692-4526-B979-6B5945A2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5107" y="3094733"/>
            <a:ext cx="2730359" cy="325454"/>
          </a:xfrm>
        </p:spPr>
        <p:txBody>
          <a:bodyPr>
            <a:normAutofit/>
          </a:bodyPr>
          <a:lstStyle>
            <a:lvl1pPr marL="0" indent="0" algn="l">
              <a:buNone/>
              <a:defRPr sz="1400" b="0" cap="none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noProof="0" smtClean="0"/>
              <a:t>Образец подзаголовка</a:t>
            </a:r>
            <a:endParaRPr lang="en-US" noProof="0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xmlns="" id="{382940E6-7963-411F-B35A-57121171A98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56460" y="3627166"/>
            <a:ext cx="2729006" cy="340454"/>
          </a:xfrm>
        </p:spPr>
        <p:txBody>
          <a:bodyPr vert="horz" lIns="68580" tIns="34290" rIns="68580" bIns="34290" rtlCol="0">
            <a:normAutofit/>
          </a:bodyPr>
          <a:lstStyle>
            <a:lvl1pPr marL="0" indent="0">
              <a:buNone/>
              <a:defRPr lang="en-US" sz="1400" b="0" cap="none" baseline="0" dirty="0" smtClean="0"/>
            </a:lvl1pPr>
            <a:lvl2pPr>
              <a:defRPr lang="en-US" sz="1500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IN" sz="1200" dirty="0"/>
            </a:lvl5pPr>
          </a:lstStyle>
          <a:p>
            <a:pPr marL="171450" lvl="0" indent="-171450"/>
            <a:r>
              <a:rPr lang="en-US" noProof="0"/>
              <a:t>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F8FC2D7-B114-3444-8684-995FC4D6D459}"/>
              </a:ext>
            </a:extLst>
          </p:cNvPr>
          <p:cNvGrpSpPr/>
          <p:nvPr userDrawn="1"/>
        </p:nvGrpSpPr>
        <p:grpSpPr>
          <a:xfrm>
            <a:off x="3595105" y="1856390"/>
            <a:ext cx="561599" cy="100585"/>
            <a:chOff x="4827813" y="2534636"/>
            <a:chExt cx="996651" cy="1785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CEE45073-ED8E-0544-85FA-9AF5A478417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B8BAF06E-A8A8-484C-8F6C-E42EDC46BBCB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586EB62D-13C7-6E43-9D98-B706D2B9ADDF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35CF3453-ED5A-024D-8815-C08EFA13D1A6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pic>
        <p:nvPicPr>
          <p:cNvPr id="3" name="Graphic 2" descr="Link">
            <a:extLst>
              <a:ext uri="{FF2B5EF4-FFF2-40B4-BE49-F238E27FC236}">
                <a16:creationId xmlns:a16="http://schemas.microsoft.com/office/drawing/2014/main" xmlns="" id="{16E3F5A0-978F-8D46-BBFB-19A7F7883D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90364" y="3607258"/>
            <a:ext cx="406561" cy="40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90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11" name="Google Shape;11;p2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Google Shape;13;p2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787625" y="1991825"/>
            <a:ext cx="3572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18" name="Google Shape;18;p2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785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25" name="Google Shape;25;p3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7;p3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28" name="Google Shape;28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2795175" y="1668850"/>
            <a:ext cx="35535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795175" y="2948146"/>
            <a:ext cx="3553500" cy="2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33" name="Google Shape;33;p3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20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" name="Google Shape;51;p5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52" name="Google Shape;52;p5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4" name="Google Shape;54;p5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55" name="Google Shape;55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" name="Google Shape;57;p5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58" name="Google Shape;58;p5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➢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311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6"/>
          <p:cNvGrpSpPr/>
          <p:nvPr/>
        </p:nvGrpSpPr>
        <p:grpSpPr>
          <a:xfrm>
            <a:off x="325492" y="304925"/>
            <a:ext cx="4511142" cy="4526109"/>
            <a:chOff x="2316267" y="304925"/>
            <a:chExt cx="4511142" cy="4526109"/>
          </a:xfrm>
        </p:grpSpPr>
        <p:sp>
          <p:nvSpPr>
            <p:cNvPr id="68" name="Google Shape;68;p6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" name="Google Shape;70;p6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71" name="Google Shape;71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" name="Google Shape;73;p6"/>
          <p:cNvGrpSpPr/>
          <p:nvPr/>
        </p:nvGrpSpPr>
        <p:grpSpPr>
          <a:xfrm>
            <a:off x="796444" y="1424044"/>
            <a:ext cx="277537" cy="277654"/>
            <a:chOff x="1191725" y="238125"/>
            <a:chExt cx="5236550" cy="5238750"/>
          </a:xfrm>
        </p:grpSpPr>
        <p:sp>
          <p:nvSpPr>
            <p:cNvPr id="74" name="Google Shape;74;p6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796450" y="845975"/>
            <a:ext cx="35535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1"/>
          </p:nvPr>
        </p:nvSpPr>
        <p:spPr>
          <a:xfrm>
            <a:off x="796450" y="1792325"/>
            <a:ext cx="3553500" cy="240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2409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" name="Google Shape;153;p11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154" name="Google Shape;154;p11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6" name="Google Shape;156;p11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57" name="Google Shape;157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1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033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7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85" name="Google Shape;85;p7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" name="Google Shape;87;p7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88" name="Google Shape;8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" name="Google Shape;90;p7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91" name="Google Shape;91;p7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478411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030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11" name="Google Shape;11;p2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Google Shape;13;p2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787625" y="1991825"/>
            <a:ext cx="3572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18" name="Google Shape;18;p2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30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25" name="Google Shape;25;p3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7;p3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28" name="Google Shape;28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2795175" y="1668850"/>
            <a:ext cx="35535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795175" y="2948146"/>
            <a:ext cx="3553500" cy="2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33" name="Google Shape;33;p3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047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" name="Google Shape;51;p5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52" name="Google Shape;52;p5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4" name="Google Shape;54;p5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55" name="Google Shape;55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" name="Google Shape;57;p5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58" name="Google Shape;58;p5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➢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815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6"/>
          <p:cNvGrpSpPr/>
          <p:nvPr/>
        </p:nvGrpSpPr>
        <p:grpSpPr>
          <a:xfrm>
            <a:off x="325492" y="304925"/>
            <a:ext cx="4511142" cy="4526109"/>
            <a:chOff x="2316267" y="304925"/>
            <a:chExt cx="4511142" cy="4526109"/>
          </a:xfrm>
        </p:grpSpPr>
        <p:sp>
          <p:nvSpPr>
            <p:cNvPr id="68" name="Google Shape;68;p6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" name="Google Shape;70;p6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71" name="Google Shape;71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" name="Google Shape;73;p6"/>
          <p:cNvGrpSpPr/>
          <p:nvPr/>
        </p:nvGrpSpPr>
        <p:grpSpPr>
          <a:xfrm>
            <a:off x="796444" y="1424044"/>
            <a:ext cx="277537" cy="277654"/>
            <a:chOff x="1191725" y="238125"/>
            <a:chExt cx="5236550" cy="5238750"/>
          </a:xfrm>
        </p:grpSpPr>
        <p:sp>
          <p:nvSpPr>
            <p:cNvPr id="74" name="Google Shape;74;p6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796450" y="845975"/>
            <a:ext cx="35535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1"/>
          </p:nvPr>
        </p:nvSpPr>
        <p:spPr>
          <a:xfrm>
            <a:off x="796450" y="1792325"/>
            <a:ext cx="3553500" cy="240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548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" name="Google Shape;153;p11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154" name="Google Shape;154;p11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6" name="Google Shape;156;p11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57" name="Google Shape;157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1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048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7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85" name="Google Shape;85;p7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" name="Google Shape;87;p7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88" name="Google Shape;8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" name="Google Shape;90;p7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91" name="Google Shape;91;p7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478411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920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11" name="Google Shape;11;p2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Google Shape;13;p2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787625" y="1991825"/>
            <a:ext cx="3572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18" name="Google Shape;18;p2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347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25" name="Google Shape;25;p3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7;p3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28" name="Google Shape;28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2795175" y="1668850"/>
            <a:ext cx="35535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795175" y="2948146"/>
            <a:ext cx="3553500" cy="2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33" name="Google Shape;33;p3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494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" name="Google Shape;51;p5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52" name="Google Shape;52;p5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4" name="Google Shape;54;p5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55" name="Google Shape;55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" name="Google Shape;57;p5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58" name="Google Shape;58;p5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➢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200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6"/>
          <p:cNvGrpSpPr/>
          <p:nvPr/>
        </p:nvGrpSpPr>
        <p:grpSpPr>
          <a:xfrm>
            <a:off x="325492" y="304925"/>
            <a:ext cx="4511142" cy="4526109"/>
            <a:chOff x="2316267" y="304925"/>
            <a:chExt cx="4511142" cy="4526109"/>
          </a:xfrm>
        </p:grpSpPr>
        <p:sp>
          <p:nvSpPr>
            <p:cNvPr id="68" name="Google Shape;68;p6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" name="Google Shape;70;p6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71" name="Google Shape;71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" name="Google Shape;73;p6"/>
          <p:cNvGrpSpPr/>
          <p:nvPr/>
        </p:nvGrpSpPr>
        <p:grpSpPr>
          <a:xfrm>
            <a:off x="796444" y="1424044"/>
            <a:ext cx="277537" cy="277654"/>
            <a:chOff x="1191725" y="238125"/>
            <a:chExt cx="5236550" cy="5238750"/>
          </a:xfrm>
        </p:grpSpPr>
        <p:sp>
          <p:nvSpPr>
            <p:cNvPr id="74" name="Google Shape;74;p6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796450" y="845975"/>
            <a:ext cx="35535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1"/>
          </p:nvPr>
        </p:nvSpPr>
        <p:spPr>
          <a:xfrm>
            <a:off x="796450" y="1792325"/>
            <a:ext cx="3553500" cy="240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138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" name="Google Shape;153;p11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154" name="Google Shape;154;p11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6" name="Google Shape;156;p11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57" name="Google Shape;157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1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71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209800"/>
            <a:ext cx="8265160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2286001"/>
            <a:ext cx="8033800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2400300"/>
            <a:ext cx="7696200" cy="97155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3406141"/>
            <a:ext cx="7818120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455633"/>
            <a:ext cx="7696200" cy="3928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8" y="2343150"/>
            <a:ext cx="7817599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7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85" name="Google Shape;85;p7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" name="Google Shape;87;p7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88" name="Google Shape;8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" name="Google Shape;90;p7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91" name="Google Shape;91;p7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478411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146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291828"/>
            <a:ext cx="4040188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1828800"/>
            <a:ext cx="4040188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91828"/>
            <a:ext cx="4041775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28800"/>
            <a:ext cx="4041775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14350"/>
            <a:ext cx="4572000" cy="39433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129284"/>
            <a:ext cx="2716566" cy="264261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231854"/>
            <a:ext cx="2483254" cy="2425746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228850"/>
            <a:ext cx="2298634" cy="131445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300734"/>
            <a:ext cx="2298634" cy="893715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66078"/>
            <a:ext cx="7772400" cy="3248673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3714750"/>
            <a:ext cx="7772400" cy="10287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" y="3771900"/>
            <a:ext cx="7600765" cy="902193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4229100"/>
            <a:ext cx="7328514" cy="338772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3806190"/>
            <a:ext cx="7946136" cy="82296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4242418"/>
            <a:ext cx="7244736" cy="301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29051"/>
            <a:ext cx="7328514" cy="392282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82296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08625"/>
            <a:ext cx="8595360" cy="99441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279647"/>
            <a:ext cx="8380520" cy="83894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➢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60041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➢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03291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➢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6271761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hyperlink" Target="mailto:olex.greenchenko@gmail.co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o.microsoft.com/fwlink/?linkid=2006808&amp;clcid=0x409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499742"/>
            <a:ext cx="7696200" cy="971551"/>
          </a:xfrm>
        </p:spPr>
        <p:txBody>
          <a:bodyPr/>
          <a:lstStyle/>
          <a:p>
            <a:r>
              <a:rPr lang="ru-RU" sz="2400" b="1" dirty="0" err="1" smtClean="0"/>
              <a:t>дистанційний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тренінг</a:t>
            </a:r>
            <a:r>
              <a:rPr lang="ru-RU" sz="2400" b="1" dirty="0" smtClean="0"/>
              <a:t> </a:t>
            </a:r>
            <a:r>
              <a:rPr lang="ru-RU" sz="2400" b="1" dirty="0"/>
              <a:t>з </a:t>
            </a:r>
            <a:r>
              <a:rPr lang="ru-RU" sz="2400" b="1" dirty="0" err="1"/>
              <a:t>підготовки</a:t>
            </a:r>
            <a:r>
              <a:rPr lang="ru-RU" sz="2400" b="1" dirty="0"/>
              <a:t> </a:t>
            </a:r>
            <a:r>
              <a:rPr lang="ru-RU" sz="2400" b="1" dirty="0" err="1"/>
              <a:t>учнів</a:t>
            </a:r>
            <a:r>
              <a:rPr lang="ru-RU" sz="2400" b="1" dirty="0"/>
              <a:t> до ІІ </a:t>
            </a:r>
            <a:r>
              <a:rPr lang="ru-RU" sz="2400" b="1" dirty="0" smtClean="0"/>
              <a:t>та ІІІ </a:t>
            </a:r>
            <a:r>
              <a:rPr lang="ru-RU" sz="2400" b="1" dirty="0" err="1"/>
              <a:t>етапів</a:t>
            </a:r>
            <a:r>
              <a:rPr lang="ru-RU" sz="2400" b="1" dirty="0"/>
              <a:t> </a:t>
            </a:r>
            <a:r>
              <a:rPr lang="ru-RU" sz="2400" b="1" dirty="0" err="1" smtClean="0"/>
              <a:t>Всеукраїнської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учнівської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олімпіади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uk-UA" sz="1200" b="1" dirty="0" smtClean="0"/>
              <a:t>Грінченко Олександр Іванович, </a:t>
            </a:r>
          </a:p>
          <a:p>
            <a:r>
              <a:rPr lang="uk-UA" sz="1200" b="1" dirty="0" smtClean="0"/>
              <a:t>старший викладач кафедри соціально-гуманітарної освіти</a:t>
            </a:r>
            <a:endParaRPr lang="ru-RU" sz="1200" b="1" dirty="0"/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6660232" y="795827"/>
            <a:ext cx="2808312" cy="720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 cap="all" spc="2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b="1" dirty="0" smtClean="0">
                <a:solidFill>
                  <a:schemeClr val="accent1">
                    <a:lumMod val="50000"/>
                  </a:schemeClr>
                </a:solidFill>
              </a:rPr>
              <a:t>КВНЗ «Харківська академія неперервної освіти»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654" y="127645"/>
            <a:ext cx="1905000" cy="1905000"/>
          </a:xfrm>
          <a:prstGeom prst="rect">
            <a:avLst/>
          </a:prstGeom>
        </p:spPr>
      </p:pic>
      <p:sp>
        <p:nvSpPr>
          <p:cNvPr id="7" name="Текст 4"/>
          <p:cNvSpPr txBox="1">
            <a:spLocks/>
          </p:cNvSpPr>
          <p:nvPr/>
        </p:nvSpPr>
        <p:spPr>
          <a:xfrm>
            <a:off x="6648629" y="807883"/>
            <a:ext cx="2808312" cy="720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 cap="all" spc="2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b="1" dirty="0" smtClean="0">
                <a:solidFill>
                  <a:schemeClr val="accent1">
                    <a:lumMod val="50000"/>
                  </a:schemeClr>
                </a:solidFill>
              </a:rPr>
              <a:t>КВНЗ «Харківська академія неперервної освіти»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7119"/>
            <a:ext cx="3721251" cy="212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68701" y="2513577"/>
            <a:ext cx="6701408" cy="719246"/>
          </a:xfrm>
        </p:spPr>
        <p:txBody>
          <a:bodyPr/>
          <a:lstStyle/>
          <a:p>
            <a:r>
              <a:rPr lang="ru-RU" sz="2400" dirty="0" err="1"/>
              <a:t>основні</a:t>
            </a:r>
            <a:r>
              <a:rPr lang="ru-RU" sz="2400" dirty="0"/>
              <a:t> </a:t>
            </a:r>
            <a:r>
              <a:rPr lang="ru-RU" sz="2400" dirty="0" err="1"/>
              <a:t>типи</a:t>
            </a:r>
            <a:r>
              <a:rPr lang="ru-RU" sz="2400" dirty="0"/>
              <a:t> </a:t>
            </a:r>
            <a:r>
              <a:rPr lang="ru-RU" sz="2400" dirty="0" err="1"/>
              <a:t>географчних</a:t>
            </a:r>
            <a:r>
              <a:rPr lang="ru-RU" sz="2400" dirty="0"/>
              <a:t> </a:t>
            </a:r>
            <a:r>
              <a:rPr lang="ru-RU" sz="2400" dirty="0" smtClean="0"/>
              <a:t>задач</a:t>
            </a:r>
            <a:r>
              <a:rPr lang="uk-UA" sz="2400" dirty="0" smtClean="0"/>
              <a:t>. Приклади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84368" y="264375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7084"/>
            <a:ext cx="2559149" cy="214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20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"/>
              <a:t>Основні показники роботи транспорту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ru-RU" altLang="" dirty="0"/>
          </a:p>
          <a:p>
            <a:r>
              <a:rPr lang="ru-RU" altLang="" i="1" dirty="0" err="1"/>
              <a:t>об'єм</a:t>
            </a:r>
            <a:r>
              <a:rPr lang="ru-RU" altLang="" i="1" dirty="0"/>
              <a:t> </a:t>
            </a:r>
            <a:r>
              <a:rPr lang="ru-RU" altLang="" i="1" dirty="0" err="1"/>
              <a:t>перевезення</a:t>
            </a:r>
            <a:r>
              <a:rPr lang="ru-RU" altLang="" i="1" dirty="0"/>
              <a:t> </a:t>
            </a:r>
            <a:r>
              <a:rPr lang="ru-RU" altLang="" i="1" dirty="0" err="1"/>
              <a:t>вантажів</a:t>
            </a:r>
            <a:r>
              <a:rPr lang="ru-RU" altLang="" dirty="0"/>
              <a:t>, т; </a:t>
            </a:r>
          </a:p>
          <a:p>
            <a:r>
              <a:rPr lang="ru-RU" altLang="" i="1" dirty="0" err="1"/>
              <a:t>вантажообіг</a:t>
            </a:r>
            <a:r>
              <a:rPr lang="ru-RU" altLang="" i="1" dirty="0"/>
              <a:t>, </a:t>
            </a:r>
            <a:r>
              <a:rPr lang="ru-RU" altLang="" dirty="0"/>
              <a:t>т-км;</a:t>
            </a:r>
          </a:p>
          <a:p>
            <a:r>
              <a:rPr lang="ru-RU" altLang="" i="1" dirty="0" err="1"/>
              <a:t>об'єм</a:t>
            </a:r>
            <a:r>
              <a:rPr lang="ru-RU" altLang="" i="1" dirty="0"/>
              <a:t> </a:t>
            </a:r>
            <a:r>
              <a:rPr lang="ru-RU" altLang="" i="1" dirty="0" err="1"/>
              <a:t>перевезення</a:t>
            </a:r>
            <a:r>
              <a:rPr lang="ru-RU" altLang="" i="1" dirty="0"/>
              <a:t> </a:t>
            </a:r>
            <a:r>
              <a:rPr lang="ru-RU" altLang="" dirty="0"/>
              <a:t>(</a:t>
            </a:r>
            <a:r>
              <a:rPr lang="ru-RU" altLang="" dirty="0" err="1"/>
              <a:t>кількість</a:t>
            </a:r>
            <a:r>
              <a:rPr lang="ru-RU" altLang="" dirty="0"/>
              <a:t>) </a:t>
            </a:r>
            <a:r>
              <a:rPr lang="ru-RU" altLang="" i="1" dirty="0" err="1"/>
              <a:t>пасажирів</a:t>
            </a:r>
            <a:r>
              <a:rPr lang="ru-RU" altLang="" i="1" dirty="0"/>
              <a:t>, </a:t>
            </a:r>
            <a:r>
              <a:rPr lang="ru-RU" altLang="" dirty="0"/>
              <a:t>пас;</a:t>
            </a:r>
          </a:p>
          <a:p>
            <a:r>
              <a:rPr lang="ru-RU" altLang="" i="1" dirty="0" err="1"/>
              <a:t>пасажирообіг</a:t>
            </a:r>
            <a:r>
              <a:rPr lang="ru-RU" altLang="" dirty="0"/>
              <a:t>, пасс- км.</a:t>
            </a:r>
          </a:p>
        </p:txBody>
      </p:sp>
    </p:spTree>
    <p:extLst>
      <p:ext uri="{BB962C8B-B14F-4D97-AF65-F5344CB8AC3E}">
        <p14:creationId xmlns:p14="http://schemas.microsoft.com/office/powerpoint/2010/main" val="8256899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" sz="3300"/>
              <a:t>Вантажообіг визначається заформулою :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14450"/>
            <a:ext cx="8229600" cy="3633563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" sz="2925" b="1" dirty="0"/>
              <a:t>Во = </a:t>
            </a:r>
            <a:r>
              <a:rPr lang="ru-RU" altLang="" sz="2925" b="1" dirty="0" err="1"/>
              <a:t>Оп·В</a:t>
            </a:r>
            <a:r>
              <a:rPr lang="ru-RU" altLang="" sz="2925" b="1" dirty="0"/>
              <a:t> (</a:t>
            </a:r>
            <a:r>
              <a:rPr lang="ru-RU" altLang="" sz="2925" b="1" dirty="0" err="1"/>
              <a:t>т·км</a:t>
            </a:r>
            <a:r>
              <a:rPr lang="ru-RU" altLang="" sz="2925" b="1" dirty="0"/>
              <a:t>)</a:t>
            </a:r>
          </a:p>
          <a:p>
            <a:pPr algn="ctr">
              <a:buFont typeface="Wingdings" panose="05000000000000000000" pitchFamily="2" charset="2"/>
              <a:buNone/>
            </a:pPr>
            <a:endParaRPr lang="ru-RU" altLang="" sz="2925" b="1" dirty="0"/>
          </a:p>
          <a:p>
            <a:r>
              <a:rPr lang="ru-RU" altLang="" b="1" dirty="0"/>
              <a:t>Во  -  </a:t>
            </a:r>
            <a:r>
              <a:rPr lang="ru-RU" altLang="" b="1" dirty="0" err="1"/>
              <a:t>вантажооборот</a:t>
            </a:r>
            <a:r>
              <a:rPr lang="ru-RU" altLang="" b="1" dirty="0"/>
              <a:t>;  </a:t>
            </a:r>
          </a:p>
          <a:p>
            <a:r>
              <a:rPr lang="ru-RU" altLang="" b="1" dirty="0"/>
              <a:t>Оп  -  </a:t>
            </a:r>
            <a:r>
              <a:rPr lang="ru-RU" altLang="" b="1" dirty="0" err="1"/>
              <a:t>обсяги</a:t>
            </a:r>
            <a:r>
              <a:rPr lang="ru-RU" altLang="" b="1" dirty="0"/>
              <a:t>  </a:t>
            </a:r>
            <a:r>
              <a:rPr lang="ru-RU" altLang="" b="1" dirty="0" err="1"/>
              <a:t>перевезень</a:t>
            </a:r>
            <a:r>
              <a:rPr lang="ru-RU" altLang="" b="1" dirty="0"/>
              <a:t>  </a:t>
            </a:r>
            <a:r>
              <a:rPr lang="ru-RU" altLang="" b="1" dirty="0" err="1"/>
              <a:t>вантажів</a:t>
            </a:r>
            <a:r>
              <a:rPr lang="ru-RU" altLang="" b="1" dirty="0"/>
              <a:t>;  </a:t>
            </a:r>
          </a:p>
          <a:p>
            <a:r>
              <a:rPr lang="ru-RU" altLang="" b="1" dirty="0"/>
              <a:t>В  –  </a:t>
            </a:r>
            <a:r>
              <a:rPr lang="ru-RU" altLang="" b="1" dirty="0" err="1"/>
              <a:t>відстань</a:t>
            </a:r>
            <a:r>
              <a:rPr lang="ru-RU" altLang="" b="1" dirty="0"/>
              <a:t> </a:t>
            </a:r>
            <a:r>
              <a:rPr lang="ru-RU" altLang="" b="1" dirty="0" err="1" smtClean="0"/>
              <a:t>перевезень</a:t>
            </a:r>
            <a:endParaRPr lang="ru-RU" altLang="" b="1" dirty="0" smtClean="0"/>
          </a:p>
          <a:p>
            <a:pPr marL="114300" indent="0">
              <a:buNone/>
            </a:pPr>
            <a:r>
              <a:rPr lang="ru-RU" altLang="" b="1" dirty="0" err="1"/>
              <a:t>Визначте</a:t>
            </a:r>
            <a:r>
              <a:rPr lang="ru-RU" altLang="" b="1" dirty="0"/>
              <a:t> </a:t>
            </a:r>
            <a:r>
              <a:rPr lang="ru-RU" altLang="" b="1" dirty="0" err="1"/>
              <a:t>вантажооборот</a:t>
            </a:r>
            <a:r>
              <a:rPr lang="ru-RU" altLang="" b="1" dirty="0"/>
              <a:t> </a:t>
            </a:r>
            <a:r>
              <a:rPr lang="ru-RU" altLang="" b="1" dirty="0" err="1"/>
              <a:t>залізниці</a:t>
            </a:r>
            <a:r>
              <a:rPr lang="ru-RU" altLang="" b="1" dirty="0"/>
              <a:t>, </a:t>
            </a:r>
            <a:r>
              <a:rPr lang="ru-RU" altLang="" b="1" dirty="0" err="1"/>
              <a:t>якщо</a:t>
            </a:r>
            <a:r>
              <a:rPr lang="ru-RU" altLang="" b="1" dirty="0"/>
              <a:t> </a:t>
            </a:r>
            <a:r>
              <a:rPr lang="ru-RU" altLang="" b="1" dirty="0" err="1"/>
              <a:t>відомо</a:t>
            </a:r>
            <a:r>
              <a:rPr lang="ru-RU" altLang="" b="1" dirty="0"/>
              <a:t>, </a:t>
            </a:r>
            <a:r>
              <a:rPr lang="ru-RU" altLang="" b="1" dirty="0" err="1"/>
              <a:t>що</a:t>
            </a:r>
            <a:r>
              <a:rPr lang="ru-RU" altLang="" b="1" dirty="0"/>
              <a:t> </a:t>
            </a:r>
            <a:r>
              <a:rPr lang="ru-RU" altLang="" b="1" dirty="0" err="1"/>
              <a:t>її</a:t>
            </a:r>
            <a:r>
              <a:rPr lang="ru-RU" altLang="" b="1" dirty="0"/>
              <a:t> </a:t>
            </a:r>
            <a:r>
              <a:rPr lang="ru-RU" altLang="" b="1" dirty="0" err="1"/>
              <a:t>довжина</a:t>
            </a:r>
            <a:r>
              <a:rPr lang="ru-RU" altLang="" b="1" dirty="0"/>
              <a:t> 750 км, а за </a:t>
            </a:r>
            <a:r>
              <a:rPr lang="ru-RU" altLang="" b="1" dirty="0" err="1"/>
              <a:t>рік</a:t>
            </a:r>
            <a:r>
              <a:rPr lang="ru-RU" altLang="" b="1" dirty="0"/>
              <a:t> по </a:t>
            </a:r>
            <a:r>
              <a:rPr lang="ru-RU" altLang="" b="1" dirty="0" err="1"/>
              <a:t>ній</a:t>
            </a:r>
            <a:r>
              <a:rPr lang="ru-RU" altLang="" b="1" dirty="0"/>
              <a:t> перевозиться 50 млн. т </a:t>
            </a:r>
            <a:r>
              <a:rPr lang="ru-RU" altLang="" b="1" dirty="0" err="1"/>
              <a:t>вантажів</a:t>
            </a:r>
            <a:r>
              <a:rPr lang="ru-RU" altLang="" b="1" dirty="0"/>
              <a:t>. </a:t>
            </a:r>
            <a:endParaRPr lang="ru-RU" altLang="" b="1" dirty="0" smtClean="0"/>
          </a:p>
          <a:p>
            <a:pPr marL="114300" indent="0">
              <a:buNone/>
            </a:pPr>
            <a:r>
              <a:rPr lang="ru-RU" altLang="" b="1" dirty="0"/>
              <a:t> </a:t>
            </a:r>
            <a:r>
              <a:rPr lang="ru-RU" altLang="" b="1" dirty="0" err="1"/>
              <a:t>Розв’язання</a:t>
            </a:r>
            <a:r>
              <a:rPr lang="ru-RU" altLang="" b="1" dirty="0"/>
              <a:t>:</a:t>
            </a:r>
          </a:p>
          <a:p>
            <a:pPr marL="114300" indent="0">
              <a:buNone/>
            </a:pPr>
            <a:r>
              <a:rPr lang="ru-RU" altLang="" b="1" dirty="0"/>
              <a:t>Во = 50 млн. т · 750 км = 37 500 млн (</a:t>
            </a:r>
            <a:r>
              <a:rPr lang="ru-RU" altLang="" b="1" dirty="0" err="1"/>
              <a:t>т·км</a:t>
            </a:r>
            <a:r>
              <a:rPr lang="ru-RU" altLang="" b="1" dirty="0"/>
              <a:t>)</a:t>
            </a:r>
          </a:p>
          <a:p>
            <a:endParaRPr lang="ru-RU" altLang="" b="1" dirty="0"/>
          </a:p>
        </p:txBody>
      </p:sp>
    </p:spTree>
    <p:extLst>
      <p:ext uri="{BB962C8B-B14F-4D97-AF65-F5344CB8AC3E}">
        <p14:creationId xmlns:p14="http://schemas.microsoft.com/office/powerpoint/2010/main" val="296802790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DD519AC-7392-4C53-9E3F-08F1208B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435" y="411510"/>
            <a:ext cx="4917186" cy="562709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92D050"/>
                </a:solidFill>
                <a:latin typeface="+mj-lt"/>
              </a:rPr>
              <a:t>Дякую за увагу</a:t>
            </a:r>
            <a:r>
              <a:rPr lang="en-US" dirty="0" smtClean="0">
                <a:solidFill>
                  <a:srgbClr val="92D050"/>
                </a:solidFill>
                <a:latin typeface="+mj-lt"/>
              </a:rPr>
              <a:t>!</a:t>
            </a:r>
            <a:endParaRPr lang="en-US" dirty="0">
              <a:solidFill>
                <a:srgbClr val="92D05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6" r="3194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9A294210-0A3A-40B7-8019-FDFD9DA75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8830" y="3003798"/>
            <a:ext cx="3685245" cy="325454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  <a:hlinkClick r:id="rId4"/>
              </a:rPr>
              <a:t>olex.greenchenko@gmail.com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6ABAD79F-DC94-4F5D-8A43-C69B1B4266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83968" y="2175398"/>
            <a:ext cx="2729006" cy="340454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+380507024515</a:t>
            </a:r>
            <a:endParaRPr lang="en-US" sz="1800" b="1" dirty="0"/>
          </a:p>
        </p:txBody>
      </p:sp>
      <p:pic>
        <p:nvPicPr>
          <p:cNvPr id="2050" name="Picture 2" descr="Viber - Скачать бесплатно. Мессенджеры. Аудио- и видеозвонк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76" y="2067694"/>
            <a:ext cx="555863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17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3600" b="1" cap="none" dirty="0">
                <a:solidFill>
                  <a:srgbClr val="00B050"/>
                </a:solidFill>
              </a:rPr>
              <a:t>Форма і розміри </a:t>
            </a:r>
            <a:r>
              <a:rPr lang="uk-UA" sz="3600" b="1" cap="none" dirty="0" smtClean="0">
                <a:solidFill>
                  <a:srgbClr val="00B050"/>
                </a:solidFill>
              </a:rPr>
              <a:t>Землі</a:t>
            </a:r>
            <a:endParaRPr lang="uk-UA" sz="3600" b="1" cap="none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831" y="68087"/>
            <a:ext cx="3600400" cy="221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3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7848872" cy="54411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Супер задача</a:t>
            </a:r>
            <a:endParaRPr lang="ru-RU" alt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03598"/>
            <a:ext cx="8640960" cy="3816424"/>
          </a:xfrm>
        </p:spPr>
        <p:txBody>
          <a:bodyPr>
            <a:normAutofit fontScale="92500" lnSpcReduction="20000"/>
          </a:bodyPr>
          <a:lstStyle/>
          <a:p>
            <a:pPr marL="82296" indent="0">
              <a:buClr>
                <a:schemeClr val="accent3"/>
              </a:buClr>
              <a:buNone/>
              <a:defRPr/>
            </a:pPr>
            <a:r>
              <a:rPr lang="uk-UA" dirty="0" smtClean="0"/>
              <a:t>Порівняйте площу материка Австралія і площу сегмента поверхні земної кулі, обмеженого лініями меридіанів (різниця їх географічної довготи 10˚) та лінією екватора.</a:t>
            </a:r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uk-UA" dirty="0" smtClean="0"/>
              <a:t>Для відповіді на це питання необхідно </a:t>
            </a:r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err="1" smtClean="0"/>
              <a:t>ятати</a:t>
            </a:r>
            <a:r>
              <a:rPr lang="uk-UA" dirty="0" smtClean="0"/>
              <a:t>, що площа материка Австралія складає 7,7 млн. км²;</a:t>
            </a:r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uk-UA" dirty="0" smtClean="0"/>
              <a:t>Площа поверхні Земної кулі – </a:t>
            </a:r>
            <a:r>
              <a:rPr lang="uk-UA" dirty="0"/>
              <a:t>510 млн. </a:t>
            </a:r>
            <a:r>
              <a:rPr lang="uk-UA" dirty="0" smtClean="0"/>
              <a:t>км².</a:t>
            </a:r>
            <a:endParaRPr lang="uk-UA" dirty="0"/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uk-UA" dirty="0" smtClean="0"/>
              <a:t>Сегмент, </a:t>
            </a:r>
            <a:r>
              <a:rPr lang="uk-UA" dirty="0"/>
              <a:t>обмежений лініями меридіанів </a:t>
            </a:r>
            <a:r>
              <a:rPr lang="uk-UA" dirty="0" smtClean="0"/>
              <a:t>з різницею </a:t>
            </a:r>
            <a:r>
              <a:rPr lang="uk-UA" dirty="0"/>
              <a:t>їх географічної довготи 10</a:t>
            </a:r>
            <a:r>
              <a:rPr lang="uk-UA" dirty="0" smtClean="0"/>
              <a:t>˚</a:t>
            </a:r>
            <a:r>
              <a:rPr lang="uk-UA" dirty="0"/>
              <a:t> </a:t>
            </a:r>
            <a:r>
              <a:rPr lang="uk-UA" dirty="0" smtClean="0"/>
              <a:t>- це 1/36 поверхні Землі (360˚ : 10˚ = 36). </a:t>
            </a:r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uk-UA" dirty="0" smtClean="0"/>
              <a:t>Екватор ділить цей сегмент навпіл – отримаємо 1/72</a:t>
            </a:r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uk-UA" dirty="0" smtClean="0"/>
              <a:t>510 </a:t>
            </a:r>
            <a:r>
              <a:rPr lang="uk-UA" dirty="0" smtClean="0">
                <a:cs typeface="Times New Roman" panose="02020603050405020304" pitchFamily="18" charset="0"/>
              </a:rPr>
              <a:t>‧ 1/72 = </a:t>
            </a:r>
            <a:r>
              <a:rPr lang="uk-UA" dirty="0">
                <a:cs typeface="Times New Roman" panose="02020603050405020304" pitchFamily="18" charset="0"/>
              </a:rPr>
              <a:t>7 </a:t>
            </a:r>
            <a:r>
              <a:rPr lang="uk-UA" dirty="0" smtClean="0">
                <a:cs typeface="Times New Roman" panose="02020603050405020304" pitchFamily="18" charset="0"/>
              </a:rPr>
              <a:t>(млн</a:t>
            </a:r>
            <a:r>
              <a:rPr lang="uk-UA" dirty="0">
                <a:cs typeface="Times New Roman" panose="02020603050405020304" pitchFamily="18" charset="0"/>
              </a:rPr>
              <a:t>. </a:t>
            </a:r>
            <a:r>
              <a:rPr lang="uk-UA" dirty="0" smtClean="0">
                <a:cs typeface="Times New Roman" panose="02020603050405020304" pitchFamily="18" charset="0"/>
              </a:rPr>
              <a:t>км²).</a:t>
            </a:r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uk-UA" dirty="0" smtClean="0">
                <a:cs typeface="Times New Roman" panose="02020603050405020304" pitchFamily="18" charset="0"/>
              </a:rPr>
              <a:t>Відповідь – площа </a:t>
            </a:r>
            <a:r>
              <a:rPr lang="uk-UA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Австралії більша </a:t>
            </a:r>
            <a:r>
              <a:rPr lang="uk-UA" dirty="0" smtClean="0">
                <a:cs typeface="Times New Roman" panose="02020603050405020304" pitchFamily="18" charset="0"/>
              </a:rPr>
              <a:t>за площу сегмента</a:t>
            </a:r>
            <a:endParaRPr lang="uk-UA" dirty="0">
              <a:cs typeface="Times New Roman" panose="02020603050405020304" pitchFamily="18" charset="0"/>
            </a:endParaRPr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endParaRPr lang="uk-UA" dirty="0" smtClean="0"/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endParaRPr lang="uk-UA" dirty="0" smtClean="0"/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4704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07" y="258495"/>
            <a:ext cx="8598876" cy="778119"/>
          </a:xfrm>
        </p:spPr>
        <p:txBody>
          <a:bodyPr>
            <a:noAutofit/>
          </a:bodyPr>
          <a:lstStyle/>
          <a:p>
            <a:r>
              <a:rPr lang="uk-UA" sz="2800" dirty="0"/>
              <a:t>Полярний і екваторіальний радіуси Землі. </a:t>
            </a:r>
            <a:r>
              <a:rPr lang="uk-UA" sz="2800" dirty="0" smtClean="0"/>
              <a:t>Відстань </a:t>
            </a:r>
            <a:r>
              <a:rPr lang="uk-UA" sz="2800" dirty="0"/>
              <a:t>до центру Землі. </a:t>
            </a:r>
            <a:endParaRPr lang="en-US" sz="2800" dirty="0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98706" y="1271876"/>
            <a:ext cx="876578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700" dirty="0"/>
              <a:t>Земля як планета </a:t>
            </a:r>
            <a:r>
              <a:rPr lang="ru-RU" sz="1700" dirty="0" err="1"/>
              <a:t>має</a:t>
            </a:r>
            <a:r>
              <a:rPr lang="ru-RU" sz="1700" dirty="0"/>
              <a:t> форму </a:t>
            </a:r>
            <a:r>
              <a:rPr lang="ru-RU" sz="1700" dirty="0" err="1"/>
              <a:t>геоїда</a:t>
            </a:r>
            <a:r>
              <a:rPr lang="ru-RU" sz="1700" dirty="0"/>
              <a:t>. 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700" dirty="0" err="1"/>
              <a:t>Поверхня</a:t>
            </a:r>
            <a:r>
              <a:rPr lang="ru-RU" sz="1700" dirty="0"/>
              <a:t> </a:t>
            </a:r>
            <a:r>
              <a:rPr lang="ru-RU" sz="1700" dirty="0" err="1"/>
              <a:t>геоїда</a:t>
            </a:r>
            <a:r>
              <a:rPr lang="ru-RU" sz="1700" dirty="0"/>
              <a:t> </a:t>
            </a:r>
            <a:r>
              <a:rPr lang="ru-RU" sz="1700" dirty="0" err="1"/>
              <a:t>повторює</a:t>
            </a:r>
            <a:r>
              <a:rPr lang="ru-RU" sz="1700" dirty="0"/>
              <a:t> </a:t>
            </a:r>
            <a:r>
              <a:rPr lang="ru-RU" sz="1700" dirty="0" err="1"/>
              <a:t>поверхню</a:t>
            </a:r>
            <a:r>
              <a:rPr lang="ru-RU" sz="1700" dirty="0"/>
              <a:t> води у </a:t>
            </a:r>
            <a:r>
              <a:rPr lang="ru-RU" sz="1700" dirty="0" err="1"/>
              <a:t>Світовому</a:t>
            </a:r>
            <a:r>
              <a:rPr lang="ru-RU" sz="1700" dirty="0"/>
              <a:t> </a:t>
            </a:r>
            <a:r>
              <a:rPr lang="ru-RU" sz="1700" dirty="0" err="1"/>
              <a:t>океані</a:t>
            </a:r>
            <a:r>
              <a:rPr lang="ru-RU" sz="1700" dirty="0"/>
              <a:t>, яка </a:t>
            </a:r>
            <a:r>
              <a:rPr lang="ru-RU" sz="1700" dirty="0" err="1"/>
              <a:t>уявно</a:t>
            </a:r>
            <a:r>
              <a:rPr lang="ru-RU" sz="1700" dirty="0"/>
              <a:t> </a:t>
            </a:r>
            <a:r>
              <a:rPr lang="ru-RU" sz="1700" dirty="0" err="1"/>
              <a:t>продовжена</a:t>
            </a:r>
            <a:r>
              <a:rPr lang="ru-RU" sz="1700" dirty="0"/>
              <a:t> </a:t>
            </a:r>
            <a:r>
              <a:rPr lang="ru-RU" sz="1700" dirty="0" err="1"/>
              <a:t>під</a:t>
            </a:r>
            <a:r>
              <a:rPr lang="ru-RU" sz="1700" dirty="0"/>
              <a:t> материками так, </a:t>
            </a:r>
            <a:r>
              <a:rPr lang="ru-RU" sz="1700" dirty="0" err="1"/>
              <a:t>що</a:t>
            </a:r>
            <a:r>
              <a:rPr lang="ru-RU" sz="1700" dirty="0"/>
              <a:t> вона </a:t>
            </a:r>
            <a:r>
              <a:rPr lang="ru-RU" sz="1700" dirty="0" err="1"/>
              <a:t>скрізь</a:t>
            </a:r>
            <a:r>
              <a:rPr lang="ru-RU" sz="1700" dirty="0"/>
              <a:t> перпендикулярна до </a:t>
            </a:r>
            <a:r>
              <a:rPr lang="ru-RU" sz="1700" dirty="0" err="1"/>
              <a:t>напряму</a:t>
            </a:r>
            <a:r>
              <a:rPr lang="ru-RU" sz="1700" dirty="0"/>
              <a:t> </a:t>
            </a:r>
            <a:r>
              <a:rPr lang="ru-RU" sz="1700" dirty="0" err="1"/>
              <a:t>сили</a:t>
            </a:r>
            <a:r>
              <a:rPr lang="ru-RU" sz="1700" dirty="0"/>
              <a:t> </a:t>
            </a:r>
            <a:r>
              <a:rPr lang="ru-RU" sz="1700" dirty="0" err="1"/>
              <a:t>тяжіння</a:t>
            </a:r>
            <a:r>
              <a:rPr lang="ru-RU" sz="17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700" dirty="0" err="1"/>
              <a:t>Поверхня</a:t>
            </a:r>
            <a:r>
              <a:rPr lang="ru-RU" sz="1700" dirty="0"/>
              <a:t> </a:t>
            </a:r>
            <a:r>
              <a:rPr lang="ru-RU" sz="1700" dirty="0" err="1"/>
              <a:t>геоїда</a:t>
            </a:r>
            <a:r>
              <a:rPr lang="ru-RU" sz="1700" dirty="0"/>
              <a:t> </a:t>
            </a:r>
            <a:r>
              <a:rPr lang="ru-RU" sz="1700" dirty="0" err="1"/>
              <a:t>має</a:t>
            </a:r>
            <a:r>
              <a:rPr lang="ru-RU" sz="1700" dirty="0"/>
              <a:t> </a:t>
            </a:r>
            <a:r>
              <a:rPr lang="ru-RU" sz="1700" dirty="0" err="1"/>
              <a:t>геометрично</a:t>
            </a:r>
            <a:r>
              <a:rPr lang="ru-RU" sz="1700" dirty="0"/>
              <a:t> </a:t>
            </a:r>
            <a:r>
              <a:rPr lang="ru-RU" sz="1700" dirty="0" err="1"/>
              <a:t>довільну</a:t>
            </a:r>
            <a:r>
              <a:rPr lang="ru-RU" sz="1700" dirty="0"/>
              <a:t> форму, на </a:t>
            </a:r>
            <a:r>
              <a:rPr lang="ru-RU" sz="1700" dirty="0" err="1"/>
              <a:t>відміну</a:t>
            </a:r>
            <a:r>
              <a:rPr lang="ru-RU" sz="1700" dirty="0"/>
              <a:t> </a:t>
            </a:r>
            <a:r>
              <a:rPr lang="ru-RU" sz="1700" dirty="0" err="1"/>
              <a:t>від</a:t>
            </a:r>
            <a:r>
              <a:rPr lang="ru-RU" sz="1700" dirty="0"/>
              <a:t> </a:t>
            </a:r>
            <a:r>
              <a:rPr lang="ru-RU" sz="1700" dirty="0" err="1"/>
              <a:t>поверхні</a:t>
            </a:r>
            <a:r>
              <a:rPr lang="ru-RU" sz="1700" dirty="0"/>
              <a:t> базового </a:t>
            </a:r>
            <a:r>
              <a:rPr lang="ru-RU" sz="1700" dirty="0" err="1"/>
              <a:t>еліпсоїда</a:t>
            </a:r>
            <a:r>
              <a:rPr lang="ru-RU" sz="1700" dirty="0"/>
              <a:t>, </a:t>
            </a:r>
            <a:r>
              <a:rPr lang="ru-RU" sz="1700" dirty="0" err="1"/>
              <a:t>який</a:t>
            </a:r>
            <a:r>
              <a:rPr lang="ru-RU" sz="1700" dirty="0"/>
              <a:t> часто </a:t>
            </a:r>
            <a:r>
              <a:rPr lang="ru-RU" sz="1700" dirty="0" err="1"/>
              <a:t>використовують</a:t>
            </a:r>
            <a:r>
              <a:rPr lang="ru-RU" sz="1700" dirty="0"/>
              <a:t> для </a:t>
            </a:r>
            <a:r>
              <a:rPr lang="ru-R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наближеного</a:t>
            </a: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подання</a:t>
            </a: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</a:t>
            </a: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поверхні</a:t>
            </a: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sz="1700" dirty="0"/>
              <a:t>, але вона </a:t>
            </a:r>
            <a:r>
              <a:rPr lang="ru-RU" sz="1700" dirty="0" err="1"/>
              <a:t>набагато</a:t>
            </a:r>
            <a:r>
              <a:rPr lang="ru-RU" sz="1700" dirty="0"/>
              <a:t> </a:t>
            </a:r>
            <a:r>
              <a:rPr lang="ru-RU" sz="1700" dirty="0" err="1"/>
              <a:t>гладша</a:t>
            </a:r>
            <a:r>
              <a:rPr lang="ru-RU" sz="1700" dirty="0"/>
              <a:t> за </a:t>
            </a:r>
            <a:r>
              <a:rPr lang="ru-RU" sz="1700" dirty="0" err="1"/>
              <a:t>фізичну</a:t>
            </a:r>
            <a:r>
              <a:rPr lang="ru-RU" sz="1700" dirty="0"/>
              <a:t> </a:t>
            </a:r>
            <a:r>
              <a:rPr lang="ru-RU" sz="1700" dirty="0" err="1"/>
              <a:t>поверхню</a:t>
            </a:r>
            <a:r>
              <a:rPr lang="ru-RU" sz="1700" dirty="0"/>
              <a:t> </a:t>
            </a:r>
            <a:r>
              <a:rPr lang="ru-RU" sz="1700" dirty="0" err="1"/>
              <a:t>Землі</a:t>
            </a:r>
            <a:r>
              <a:rPr lang="ru-RU" sz="17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700" dirty="0" err="1"/>
              <a:t>Полярний</a:t>
            </a:r>
            <a:r>
              <a:rPr lang="ru-RU" sz="1700" dirty="0"/>
              <a:t> </a:t>
            </a:r>
            <a:r>
              <a:rPr lang="ru-RU" sz="1700" dirty="0" err="1"/>
              <a:t>радіус</a:t>
            </a:r>
            <a:r>
              <a:rPr lang="ru-RU" sz="1700" dirty="0"/>
              <a:t> базового </a:t>
            </a:r>
            <a:r>
              <a:rPr lang="ru-RU" sz="1700" dirty="0" err="1"/>
              <a:t>еліпсоїда</a:t>
            </a:r>
            <a:r>
              <a:rPr lang="ru-RU" sz="1700" dirty="0"/>
              <a:t> </a:t>
            </a:r>
            <a:r>
              <a:rPr lang="ru-RU" sz="1700" dirty="0" err="1"/>
              <a:t>менший</a:t>
            </a:r>
            <a:r>
              <a:rPr lang="ru-RU" sz="1700" dirty="0"/>
              <a:t> </a:t>
            </a:r>
            <a:r>
              <a:rPr lang="ru-RU" sz="1700" dirty="0" err="1"/>
              <a:t>від</a:t>
            </a:r>
            <a:r>
              <a:rPr lang="ru-RU" sz="1700" dirty="0"/>
              <a:t> </a:t>
            </a:r>
            <a:r>
              <a:rPr lang="ru-RU" sz="1700" dirty="0" err="1"/>
              <a:t>екваторіального</a:t>
            </a:r>
            <a:r>
              <a:rPr lang="ru-RU" sz="1700" dirty="0"/>
              <a:t> на </a:t>
            </a:r>
            <a:r>
              <a:rPr lang="ru-RU" sz="1700" dirty="0" smtClean="0"/>
              <a:t>21 км</a:t>
            </a:r>
            <a:r>
              <a:rPr lang="ru-RU" sz="1700" dirty="0"/>
              <a:t> </a:t>
            </a:r>
          </a:p>
          <a:p>
            <a:pPr algn="ctr"/>
            <a:r>
              <a:rPr lang="ru-RU" sz="1700" dirty="0">
                <a:solidFill>
                  <a:srgbClr val="FF0000"/>
                </a:solidFill>
              </a:rPr>
              <a:t>(</a:t>
            </a:r>
            <a:r>
              <a:rPr lang="ru-RU" sz="1700" b="1" dirty="0" err="1">
                <a:solidFill>
                  <a:srgbClr val="FF0000"/>
                </a:solidFill>
              </a:rPr>
              <a:t>Rп</a:t>
            </a:r>
            <a:r>
              <a:rPr lang="ru-RU" sz="1700" b="1" dirty="0">
                <a:solidFill>
                  <a:srgbClr val="FF0000"/>
                </a:solidFill>
              </a:rPr>
              <a:t> = 6357 км, </a:t>
            </a:r>
            <a:r>
              <a:rPr lang="ru-RU" sz="1700" b="1" dirty="0" err="1">
                <a:solidFill>
                  <a:srgbClr val="FF0000"/>
                </a:solidFill>
              </a:rPr>
              <a:t>Rе</a:t>
            </a:r>
            <a:r>
              <a:rPr lang="ru-RU" sz="1700" b="1" dirty="0">
                <a:solidFill>
                  <a:srgbClr val="FF0000"/>
                </a:solidFill>
              </a:rPr>
              <a:t> = 6378 км</a:t>
            </a:r>
            <a:r>
              <a:rPr lang="ru-RU" sz="1700" dirty="0">
                <a:solidFill>
                  <a:srgbClr val="FF0000"/>
                </a:solidFill>
              </a:rPr>
              <a:t>). 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1700" dirty="0"/>
              <a:t>  </a:t>
            </a:r>
            <a:r>
              <a:rPr lang="ru-RU" sz="1700" dirty="0" err="1"/>
              <a:t>Середній</a:t>
            </a:r>
            <a:r>
              <a:rPr lang="ru-RU" sz="1700" dirty="0"/>
              <a:t> </a:t>
            </a:r>
            <a:r>
              <a:rPr lang="ru-RU" sz="1700" dirty="0" err="1"/>
              <a:t>радіус</a:t>
            </a:r>
            <a:r>
              <a:rPr lang="ru-RU" sz="1700" dirty="0"/>
              <a:t> </a:t>
            </a:r>
            <a:r>
              <a:rPr lang="ru-RU" sz="1700" dirty="0" err="1"/>
              <a:t>Землі</a:t>
            </a:r>
            <a:r>
              <a:rPr lang="ru-RU" sz="1700" dirty="0"/>
              <a:t> </a:t>
            </a:r>
            <a:r>
              <a:rPr lang="ru-RU" sz="1700" dirty="0">
                <a:solidFill>
                  <a:srgbClr val="FF0000"/>
                </a:solidFill>
              </a:rPr>
              <a:t>- 6371 км</a:t>
            </a:r>
          </a:p>
          <a:p>
            <a:pPr algn="ctr"/>
            <a:r>
              <a:rPr lang="ru-RU" sz="1700" i="1" dirty="0"/>
              <a:t>У Х</a:t>
            </a:r>
            <a:r>
              <a:rPr lang="en-US" sz="1700" i="1" dirty="0"/>
              <a:t>V</a:t>
            </a:r>
            <a:r>
              <a:rPr lang="ru-RU" sz="1700" i="1" dirty="0"/>
              <a:t>ІІІ ст. </a:t>
            </a:r>
            <a:r>
              <a:rPr lang="ru-RU" sz="1700" i="1" dirty="0" err="1"/>
              <a:t>англійський</a:t>
            </a:r>
            <a:r>
              <a:rPr lang="ru-RU" sz="1700" i="1" dirty="0"/>
              <a:t> </a:t>
            </a:r>
            <a:r>
              <a:rPr lang="ru-RU" sz="1700" i="1" dirty="0" err="1"/>
              <a:t>фізик</a:t>
            </a:r>
            <a:r>
              <a:rPr lang="ru-RU" sz="1700" i="1" dirty="0"/>
              <a:t> </a:t>
            </a:r>
            <a:r>
              <a:rPr lang="ru-RU" sz="1700" i="1" dirty="0" err="1"/>
              <a:t>І.Ньютон</a:t>
            </a:r>
            <a:r>
              <a:rPr lang="ru-RU" sz="1700" i="1" dirty="0"/>
              <a:t> показав, </a:t>
            </a:r>
            <a:r>
              <a:rPr lang="ru-RU" sz="1700" i="1" dirty="0" err="1"/>
              <a:t>що</a:t>
            </a:r>
            <a:r>
              <a:rPr lang="ru-RU" sz="1700" i="1" dirty="0"/>
              <a:t> </a:t>
            </a:r>
            <a:r>
              <a:rPr lang="ru-RU" sz="1700" i="1" dirty="0" err="1"/>
              <a:t>внаслідок</a:t>
            </a:r>
            <a:r>
              <a:rPr lang="ru-RU" sz="1700" i="1" dirty="0"/>
              <a:t> </a:t>
            </a:r>
            <a:r>
              <a:rPr lang="ru-RU" sz="1700" i="1" dirty="0" err="1"/>
              <a:t>сумісної</a:t>
            </a:r>
            <a:r>
              <a:rPr lang="ru-RU" sz="1700" i="1" dirty="0"/>
              <a:t>  </a:t>
            </a:r>
            <a:r>
              <a:rPr lang="ru-RU" sz="1700" i="1" dirty="0" err="1"/>
              <a:t>дії</a:t>
            </a:r>
            <a:r>
              <a:rPr lang="ru-RU" sz="1700" i="1" dirty="0"/>
              <a:t>  сил </a:t>
            </a:r>
            <a:r>
              <a:rPr lang="ru-RU" sz="1700" i="1" dirty="0" err="1"/>
              <a:t>гравітації</a:t>
            </a:r>
            <a:r>
              <a:rPr lang="ru-RU" sz="1700" i="1" dirty="0"/>
              <a:t>  та </a:t>
            </a:r>
            <a:r>
              <a:rPr lang="ru-RU" sz="1700" i="1" dirty="0" err="1"/>
              <a:t>відцентрових</a:t>
            </a:r>
            <a:r>
              <a:rPr lang="ru-RU" sz="1700" i="1" dirty="0"/>
              <a:t> сил, </a:t>
            </a:r>
            <a:r>
              <a:rPr lang="ru-RU" sz="1700" i="1" dirty="0" err="1"/>
              <a:t>що</a:t>
            </a:r>
            <a:r>
              <a:rPr lang="ru-RU" sz="1700" i="1" dirty="0"/>
              <a:t> </a:t>
            </a:r>
            <a:r>
              <a:rPr lang="ru-RU" sz="1700" i="1" dirty="0" err="1"/>
              <a:t>виникають</a:t>
            </a:r>
            <a:r>
              <a:rPr lang="ru-RU" sz="1700" i="1" dirty="0"/>
              <a:t> при </a:t>
            </a:r>
            <a:r>
              <a:rPr lang="ru-RU" sz="1700" i="1" dirty="0" err="1"/>
              <a:t>обертанні</a:t>
            </a:r>
            <a:r>
              <a:rPr lang="ru-RU" sz="1700" i="1" dirty="0"/>
              <a:t> </a:t>
            </a:r>
            <a:r>
              <a:rPr lang="ru-RU" sz="1700" i="1" dirty="0" err="1"/>
              <a:t>планети</a:t>
            </a:r>
            <a:r>
              <a:rPr lang="ru-RU" sz="1700" i="1" dirty="0"/>
              <a:t>, вона повинна бути сплюснутою </a:t>
            </a:r>
            <a:r>
              <a:rPr lang="ru-RU" sz="1700" i="1" dirty="0" err="1"/>
              <a:t>біля</a:t>
            </a:r>
            <a:r>
              <a:rPr lang="ru-RU" sz="1700" i="1" dirty="0"/>
              <a:t> </a:t>
            </a:r>
            <a:r>
              <a:rPr lang="ru-RU" sz="1700" i="1" dirty="0" err="1"/>
              <a:t>полюсів</a:t>
            </a:r>
            <a:r>
              <a:rPr lang="ru-RU" i="1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7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320225"/>
            <a:ext cx="8598876" cy="778119"/>
          </a:xfrm>
        </p:spPr>
        <p:txBody>
          <a:bodyPr>
            <a:noAutofit/>
          </a:bodyPr>
          <a:lstStyle/>
          <a:p>
            <a:r>
              <a:rPr lang="uk-UA" sz="2800" dirty="0"/>
              <a:t>Полярний і екваторіальний радіуси Землі. </a:t>
            </a:r>
            <a:r>
              <a:rPr lang="uk-UA" sz="2800" dirty="0" smtClean="0"/>
              <a:t>Відстань </a:t>
            </a:r>
            <a:r>
              <a:rPr lang="uk-UA" sz="2800" dirty="0"/>
              <a:t>до центру Землі. </a:t>
            </a:r>
            <a:endParaRPr lang="ru-RU" sz="2800" dirty="0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63774" y="1200224"/>
            <a:ext cx="887272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373" indent="-257175">
              <a:buFont typeface="Wingdings" panose="05000000000000000000" pitchFamily="2" charset="2"/>
              <a:buChar char="Ø"/>
            </a:pPr>
            <a:r>
              <a:rPr lang="uk-UA" sz="1700" dirty="0">
                <a:solidFill>
                  <a:schemeClr val="tx2">
                    <a:lumMod val="10000"/>
                  </a:schemeClr>
                </a:solidFill>
              </a:rPr>
              <a:t>Яка точка на поверхні Землі найбільш віддалена від її центру - гора Еверест (8848 м) чи вулкан </a:t>
            </a:r>
            <a:r>
              <a:rPr lang="uk-UA" sz="1700" dirty="0" err="1">
                <a:solidFill>
                  <a:schemeClr val="tx2">
                    <a:lumMod val="10000"/>
                  </a:schemeClr>
                </a:solidFill>
              </a:rPr>
              <a:t>Чимборасо</a:t>
            </a:r>
            <a:r>
              <a:rPr lang="uk-UA" sz="1700" dirty="0">
                <a:solidFill>
                  <a:schemeClr val="tx2">
                    <a:lumMod val="10000"/>
                  </a:schemeClr>
                </a:solidFill>
              </a:rPr>
              <a:t> (6268 м)?</a:t>
            </a:r>
          </a:p>
          <a:p>
            <a:pPr marL="76198"/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Точка, найдальша від центру Землі — це 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вулкан </a:t>
            </a:r>
            <a:r>
              <a:rPr lang="uk-UA" sz="1700" i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Чимборасо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. Земля є стиснутим сфероїдом, ширшим на екваторі та вужчим між полюсами. Це означає, що вершина </a:t>
            </a:r>
            <a:r>
              <a:rPr lang="uk-UA" sz="1700" i="1" dirty="0" err="1">
                <a:solidFill>
                  <a:schemeClr val="tx2">
                    <a:lumMod val="10000"/>
                  </a:schemeClr>
                </a:solidFill>
              </a:rPr>
              <a:t>Чимборасо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, яка знаходиться майже на екваторі (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1°28′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пд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. ш.)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, розташована 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далі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 від центру Землі на 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2 168 м 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(за іншими даними – на </a:t>
            </a:r>
            <a:r>
              <a:rPr lang="uk-UA" sz="1700" dirty="0">
                <a:solidFill>
                  <a:schemeClr val="tx2">
                    <a:lumMod val="10000"/>
                  </a:schemeClr>
                </a:solidFill>
              </a:rPr>
              <a:t>2616 м) 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, ніж її найвища вершина Еверест (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27°59′ пн. ш.)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. Вершина Евересту розташована на відстані  6382,3 км від центру Землі.</a:t>
            </a:r>
          </a:p>
          <a:p>
            <a:pPr marL="76198" algn="ctr"/>
            <a:r>
              <a:rPr lang="uk-UA" sz="1700" i="1" u="sng" dirty="0">
                <a:solidFill>
                  <a:schemeClr val="tx2">
                    <a:lumMod val="10000"/>
                  </a:schemeClr>
                </a:solidFill>
              </a:rPr>
              <a:t>Задача</a:t>
            </a:r>
          </a:p>
          <a:p>
            <a:pPr marL="76198"/>
            <a:r>
              <a:rPr lang="uk-UA" sz="1700" dirty="0">
                <a:solidFill>
                  <a:schemeClr val="tx2">
                    <a:lumMod val="10000"/>
                  </a:schemeClr>
                </a:solidFill>
              </a:rPr>
              <a:t>Абсолютна висота антарктичної станції Амундсен-Скот (США), яка розміщена навколо точки Південного полюса, становить 2800 м. Вершина Кенія в Африці розташована практично на лінії екватора і має абсолютну висоту 5199 м. На скільки відрізняється віддаленість від геометричного центра Землі найвищих точок цих географічних об’єктів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552734"/>
            <a:ext cx="8598876" cy="38200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ЕКВАТОР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54266"/>
            <a:ext cx="8784975" cy="32635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уявне</a:t>
            </a:r>
            <a:r>
              <a:rPr lang="uk-UA" sz="1600" dirty="0"/>
              <a:t>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</a:t>
            </a:r>
            <a:r>
              <a:rPr lang="uk-UA" sz="1600" dirty="0"/>
              <a:t>, проведене на поверхні Землі на рівній відстані від обох географічних полюсів.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Географічний екватор —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лінія перетину </a:t>
            </a:r>
            <a:r>
              <a:rPr lang="uk-UA" sz="1600" dirty="0"/>
              <a:t>земної кулі з площиною, що проходить через центр Землі, перпендикулярно до осі її обертання.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Довжина</a:t>
            </a:r>
            <a:r>
              <a:rPr lang="ru-RU" sz="1600" dirty="0"/>
              <a:t> </a:t>
            </a:r>
            <a:r>
              <a:rPr lang="ru-RU" sz="1600" dirty="0" err="1"/>
              <a:t>екватора</a:t>
            </a:r>
            <a:r>
              <a:rPr lang="ru-RU" sz="1600" dirty="0"/>
              <a:t> </a:t>
            </a:r>
            <a:r>
              <a:rPr lang="ru-RU" sz="1600" dirty="0" err="1"/>
              <a:t>Землі</a:t>
            </a:r>
            <a:r>
              <a:rPr lang="ru-RU" sz="1600" dirty="0"/>
              <a:t> становить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40 075 696 м </a:t>
            </a:r>
            <a:r>
              <a:rPr lang="ru-RU" sz="1600" dirty="0"/>
              <a:t>(≈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40076 км</a:t>
            </a:r>
            <a:r>
              <a:rPr lang="ru-RU" sz="1600" dirty="0"/>
              <a:t>). </a:t>
            </a:r>
            <a:r>
              <a:rPr lang="ru-RU" sz="1600" i="1" dirty="0"/>
              <a:t>Для </a:t>
            </a:r>
            <a:r>
              <a:rPr lang="ru-RU" sz="1600" i="1" dirty="0" err="1"/>
              <a:t>порівняння</a:t>
            </a:r>
            <a:r>
              <a:rPr lang="ru-RU" sz="1600" i="1" dirty="0"/>
              <a:t>:  </a:t>
            </a:r>
            <a:r>
              <a:rPr lang="ru-RU" sz="1600" i="1" dirty="0" err="1"/>
              <a:t>довжина</a:t>
            </a:r>
            <a:r>
              <a:rPr lang="ru-RU" sz="1600" i="1" dirty="0"/>
              <a:t> кола, </a:t>
            </a:r>
            <a:r>
              <a:rPr lang="ru-RU" sz="1600" i="1" dirty="0" err="1"/>
              <a:t>проведеного</a:t>
            </a:r>
            <a:r>
              <a:rPr lang="ru-RU" sz="1600" i="1" dirty="0"/>
              <a:t> через </a:t>
            </a:r>
            <a:r>
              <a:rPr lang="ru-RU" sz="1600" i="1" dirty="0" err="1"/>
              <a:t>обидва</a:t>
            </a:r>
            <a:r>
              <a:rPr lang="ru-RU" sz="1600" i="1" dirty="0"/>
              <a:t> </a:t>
            </a:r>
            <a:r>
              <a:rPr lang="ru-RU" sz="1600" i="1" dirty="0" err="1"/>
              <a:t>полюси</a:t>
            </a:r>
            <a:r>
              <a:rPr lang="ru-RU" sz="1600" i="1" dirty="0"/>
              <a:t>, </a:t>
            </a:r>
            <a:r>
              <a:rPr lang="ru-RU" sz="1600" i="1" dirty="0" err="1"/>
              <a:t>дорівнює</a:t>
            </a:r>
            <a:r>
              <a:rPr lang="ru-RU" sz="1600" i="1" dirty="0"/>
              <a:t> </a:t>
            </a:r>
            <a:r>
              <a:rPr lang="ru-RU" sz="1600" i="1" dirty="0" err="1"/>
              <a:t>близько</a:t>
            </a:r>
            <a:r>
              <a:rPr lang="ru-RU" sz="1600" i="1" dirty="0"/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40 009 км.</a:t>
            </a:r>
            <a:endParaRPr lang="uk-U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Всі точки екватора мають географічну широту </a:t>
            </a:r>
            <a:r>
              <a:rPr lang="uk-UA" sz="1600" dirty="0">
                <a:solidFill>
                  <a:srgbClr val="FF0000"/>
                </a:solidFill>
              </a:rPr>
              <a:t>0°.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Сонце під час річного руху відносно Землі перетинає лінію екватора двічі на рік: під час весняного та осіннього рівнодення (21 березні та 23 вересня відповідно). В ці дні сонячні промені в полудень падають на екватор перпендикулярно (</a:t>
            </a:r>
            <a:r>
              <a:rPr lang="ru-RU" sz="1600" dirty="0" err="1"/>
              <a:t>Сонце</a:t>
            </a:r>
            <a:r>
              <a:rPr lang="ru-RU" sz="1600" dirty="0"/>
              <a:t> </a:t>
            </a:r>
            <a:r>
              <a:rPr lang="ru-RU" sz="1600" dirty="0" err="1"/>
              <a:t>знаходиться</a:t>
            </a:r>
            <a:r>
              <a:rPr lang="ru-RU" sz="1600" dirty="0"/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зеніті</a:t>
            </a:r>
            <a:r>
              <a:rPr lang="ru-RU" sz="1600" dirty="0"/>
              <a:t>)</a:t>
            </a:r>
            <a:r>
              <a:rPr lang="uk-UA" sz="16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Біля екватора майже не спостерігаються сутінки. Перехід від дня до ночі та навпаки триває лише декілька хвилин. Кількість світлих і темних годин на добу майже не змінюється протягом року і складає приблизно по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год</a:t>
            </a:r>
            <a:r>
              <a:rPr lang="uk-UA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058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552734"/>
            <a:ext cx="8598876" cy="38200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ЕКВАТОР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904" y="1195210"/>
            <a:ext cx="5491165" cy="3263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u="sng" dirty="0"/>
              <a:t>Задачі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dirty="0"/>
              <a:t>Визначте довжину дуги 1° екватора.</a:t>
            </a:r>
          </a:p>
          <a:p>
            <a:pPr marL="0" indent="0">
              <a:buNone/>
            </a:pPr>
            <a:r>
              <a:rPr lang="uk-UA" sz="1800" u="sng" dirty="0"/>
              <a:t>Розв'язання:</a:t>
            </a:r>
            <a:r>
              <a:rPr lang="uk-UA" sz="1800" dirty="0"/>
              <a:t> </a:t>
            </a:r>
            <a:r>
              <a:rPr lang="uk-UA" sz="1800" i="1" dirty="0"/>
              <a:t>відомо, що довжина екватора 40076 км, а це відповідає 360°</a:t>
            </a:r>
          </a:p>
          <a:p>
            <a:pPr marL="0" indent="0">
              <a:buNone/>
            </a:pPr>
            <a:r>
              <a:rPr lang="uk-UA" sz="1800" i="1" dirty="0"/>
              <a:t>40076 км : 360° ≈ 111,3 км.</a:t>
            </a:r>
          </a:p>
          <a:p>
            <a:pPr marL="0" indent="0">
              <a:buNone/>
            </a:pPr>
            <a:r>
              <a:rPr lang="uk-UA" sz="1800" u="sng" dirty="0"/>
              <a:t>Відповідь:</a:t>
            </a:r>
            <a:r>
              <a:rPr lang="uk-UA" sz="1800" dirty="0"/>
              <a:t> </a:t>
            </a:r>
            <a:r>
              <a:rPr lang="uk-UA" sz="1800" i="1" dirty="0"/>
              <a:t>довжина дуги 1° екватора дорівнює 111,3 км.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dirty="0"/>
              <a:t>Визначте довжину дуги 1° меридіана.</a:t>
            </a:r>
          </a:p>
          <a:p>
            <a:pPr marL="0" indent="0">
              <a:buNone/>
            </a:pPr>
            <a:r>
              <a:rPr lang="uk-UA" sz="1800" dirty="0"/>
              <a:t>40009 км : 360° ≈ 111,1 км</a:t>
            </a:r>
          </a:p>
          <a:p>
            <a:pPr marL="0" indent="0">
              <a:buNone/>
            </a:pPr>
            <a:r>
              <a:rPr lang="uk-UA" sz="1800" u="sng" dirty="0"/>
              <a:t>Відповідь:</a:t>
            </a:r>
            <a:r>
              <a:rPr lang="uk-UA" sz="1800" dirty="0"/>
              <a:t> </a:t>
            </a:r>
            <a:r>
              <a:rPr lang="uk-UA" sz="1800" i="1" dirty="0"/>
              <a:t>довжина дуги 1° меридіана становить 111,1 км.</a:t>
            </a:r>
          </a:p>
        </p:txBody>
      </p:sp>
      <p:pic>
        <p:nvPicPr>
          <p:cNvPr id="1026" name="Picture 2" descr="15.Градусна сітка на глобусі й географічній карті | Загальн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069" y="1333918"/>
            <a:ext cx="2950369" cy="29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49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552734"/>
            <a:ext cx="8598876" cy="382007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ЕКВАТОР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123" y="1073883"/>
            <a:ext cx="4125088" cy="3263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600" u="sng" dirty="0"/>
              <a:t>Задача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Визначте за допомогою градусної сітки протяжність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Африки із заходу на схід</a:t>
            </a:r>
            <a:r>
              <a:rPr lang="uk-UA" sz="1600" dirty="0"/>
              <a:t> в районі екватора у градусах і кілометрах.</a:t>
            </a:r>
          </a:p>
          <a:p>
            <a:pPr marL="0" indent="0">
              <a:buNone/>
            </a:pPr>
            <a:r>
              <a:rPr lang="uk-UA" sz="1600" u="sng" dirty="0"/>
              <a:t>Розв'язання: </a:t>
            </a:r>
            <a:r>
              <a:rPr lang="uk-UA" sz="1600" i="1" dirty="0"/>
              <a:t>Спочатку визначаємо географічну довготу крайніх західної і східної точок Африки в районі екватора: (відповідно 9° </a:t>
            </a:r>
            <a:r>
              <a:rPr lang="uk-UA" sz="1600" i="1" dirty="0" err="1"/>
              <a:t>сх.д</a:t>
            </a:r>
            <a:r>
              <a:rPr lang="uk-UA" sz="1600" i="1" dirty="0"/>
              <a:t>. і 43° </a:t>
            </a:r>
            <a:r>
              <a:rPr lang="uk-UA" sz="1600" i="1" dirty="0" err="1"/>
              <a:t>сх.д</a:t>
            </a:r>
            <a:r>
              <a:rPr lang="uk-UA" sz="1600" i="1" dirty="0"/>
              <a:t>. Далі визначаємо протяжність у градусах як різницю довгот точок (34°). Отриману величину (у градусах) множимо на протяжність 1° у км (111,3 км)</a:t>
            </a:r>
          </a:p>
          <a:p>
            <a:pPr marL="0" indent="0">
              <a:buNone/>
            </a:pPr>
            <a:r>
              <a:rPr lang="uk-UA" sz="1600" u="sng" dirty="0"/>
              <a:t>Відповідь: </a:t>
            </a:r>
            <a:r>
              <a:rPr lang="uk-UA" sz="1600" dirty="0"/>
              <a:t>34</a:t>
            </a:r>
            <a:r>
              <a:rPr lang="uk-UA" sz="1600" i="1" dirty="0"/>
              <a:t>°  або </a:t>
            </a:r>
            <a:r>
              <a:rPr lang="uk-UA" sz="1600" dirty="0"/>
              <a:t>3744,2 </a:t>
            </a:r>
            <a:r>
              <a:rPr lang="uk-UA" sz="1600" dirty="0" smtClean="0"/>
              <a:t>км</a:t>
            </a:r>
            <a:endParaRPr lang="uk-UA" sz="1600" dirty="0"/>
          </a:p>
        </p:txBody>
      </p:sp>
      <p:pic>
        <p:nvPicPr>
          <p:cNvPr id="2050" name="Picture 2" descr="Африка. Географічне положення материка. Дослідження та освоєнн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211" y="139824"/>
            <a:ext cx="4926790" cy="513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0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ТРОПІКИ І ПОЛЯРНІ КОЛА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562" y="1177120"/>
            <a:ext cx="8598876" cy="345560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Уявний шлях Сонця по небесній сфері називається екліптикою, земна вісь нахилена до екліптики під кутом 66° 33´.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Є чотири основних положення Землі під час руху навколо Сонця: весняне (21 березня) і осіннє (23 вересня) рівнодення, зимове (22 грудня) і літнє (22 червня) сонцестояння.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Під час літнього сонцестояння полудневе Сонце знаходиться у зеніті на північному тропіку (Рака), а під час зимового – на південному (Козерога).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 err="1"/>
              <a:t>Світлодільна</a:t>
            </a:r>
            <a:r>
              <a:rPr lang="uk-UA" sz="1600" dirty="0"/>
              <a:t> площина в ці дні перетинає вісь Землі під кутом   23° 27´ і дотикається до північного і південного полярних кругів, в середині яких спостерігаються полярний день і полярна ніч (в залежності від дати і півкулі).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На решті поверхні Землі спостерігається нерівність дня і ночі (крім тропіку, на якому в цей день Сонце в зеніті).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У результаті руху Землі навколо Сонця і куту нахилу екліптики відбувається зміна сезонів року і річна ритміка природи. </a:t>
            </a:r>
          </a:p>
        </p:txBody>
      </p:sp>
    </p:spTree>
    <p:extLst>
      <p:ext uri="{BB962C8B-B14F-4D97-AF65-F5344CB8AC3E}">
        <p14:creationId xmlns:p14="http://schemas.microsoft.com/office/powerpoint/2010/main" val="143619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06280"/>
            <a:ext cx="8363272" cy="779570"/>
          </a:xfrm>
        </p:spPr>
        <p:txBody>
          <a:bodyPr>
            <a:normAutofit/>
          </a:bodyPr>
          <a:lstStyle/>
          <a:p>
            <a:pPr algn="l"/>
            <a:r>
              <a:rPr lang="uk-UA" sz="2400" dirty="0" smtClean="0"/>
              <a:t>ТРОПІКИ І ПОЛЯРНІ КОЛА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177120"/>
            <a:ext cx="4396258" cy="345560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Північний тропік </a:t>
            </a:r>
            <a:r>
              <a:rPr lang="uk-UA" sz="1600" dirty="0"/>
              <a:t>(Рака) має географічну широту 23° 27′ </a:t>
            </a:r>
            <a:r>
              <a:rPr lang="uk-UA" sz="1600" dirty="0" err="1"/>
              <a:t>пн.ш</a:t>
            </a:r>
            <a:r>
              <a:rPr lang="uk-UA" sz="1600" dirty="0"/>
              <a:t>., а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Південний тропік </a:t>
            </a:r>
            <a:r>
              <a:rPr lang="uk-UA" sz="1600" dirty="0"/>
              <a:t>(Козерога) - 23° 27′ </a:t>
            </a:r>
            <a:r>
              <a:rPr lang="uk-UA" sz="1600" dirty="0" err="1"/>
              <a:t>пд.ш</a:t>
            </a:r>
            <a:r>
              <a:rPr lang="uk-UA" sz="16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u="sng" dirty="0"/>
              <a:t>Лінії</a:t>
            </a:r>
            <a:r>
              <a:rPr lang="uk-UA" sz="1600" dirty="0"/>
              <a:t> тропіків є межами тропічного поясу освітлення (у якому сонце буває у зеніті).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Північне полярне коло </a:t>
            </a:r>
            <a:r>
              <a:rPr lang="uk-UA" sz="1600" dirty="0"/>
              <a:t>має географічну широту 66° 33′ </a:t>
            </a:r>
            <a:r>
              <a:rPr lang="uk-UA" sz="1600" dirty="0" err="1"/>
              <a:t>пн.ш</a:t>
            </a:r>
            <a:r>
              <a:rPr lang="uk-UA" sz="1600" dirty="0"/>
              <a:t>., а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Південне полярне коло </a:t>
            </a:r>
            <a:r>
              <a:rPr lang="uk-UA" sz="1600" dirty="0"/>
              <a:t>- 66°33′ </a:t>
            </a:r>
            <a:r>
              <a:rPr lang="uk-UA" sz="1600" dirty="0" err="1"/>
              <a:t>пд.ш</a:t>
            </a:r>
            <a:r>
              <a:rPr lang="uk-UA" sz="16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Полярні кола </a:t>
            </a:r>
            <a:r>
              <a:rPr lang="uk-UA" sz="1600" dirty="0"/>
              <a:t>обмежують відповідно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північний і південний полярні пояси</a:t>
            </a:r>
            <a:r>
              <a:rPr lang="uk-UA" sz="1600" dirty="0"/>
              <a:t> освітлення (у якому бувають полярні ночі і дні</a:t>
            </a:r>
            <a:r>
              <a:rPr lang="uk-UA" sz="1600" dirty="0" smtClean="0"/>
              <a:t>).</a:t>
            </a:r>
            <a:endParaRPr lang="uk-UA" sz="1600" dirty="0"/>
          </a:p>
        </p:txBody>
      </p:sp>
      <p:pic>
        <p:nvPicPr>
          <p:cNvPr id="3074" name="Picture 2" descr="https://upload.wikimedia.org/wikipedia/commons/thumb/3/31/World_map_with_polar_circles.svg/1280px-World_map_with_polar_circles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62" y="2781828"/>
            <a:ext cx="4715976" cy="236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4/4a/World_map_torrid.svg/1280px-World_map_torrid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8505"/>
            <a:ext cx="4552204" cy="230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2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2400" b="1" cap="none" dirty="0">
                <a:solidFill>
                  <a:srgbClr val="00B050"/>
                </a:solidFill>
              </a:rPr>
              <a:t>Розв’язування </a:t>
            </a:r>
            <a:r>
              <a:rPr lang="uk-UA" sz="2400" b="1" cap="none" dirty="0" err="1">
                <a:solidFill>
                  <a:srgbClr val="00B050"/>
                </a:solidFill>
              </a:rPr>
              <a:t>олімпіадних</a:t>
            </a:r>
            <a:r>
              <a:rPr lang="uk-UA" sz="2400" b="1" cap="none" dirty="0">
                <a:solidFill>
                  <a:srgbClr val="00B050"/>
                </a:solidFill>
              </a:rPr>
              <a:t> задач ІІ та </a:t>
            </a:r>
            <a:r>
              <a:rPr lang="uk-UA" sz="2400" b="1" cap="none" dirty="0" smtClean="0">
                <a:solidFill>
                  <a:srgbClr val="00B050"/>
                </a:solidFill>
              </a:rPr>
              <a:t>ІІІ етапу Всеукраїнської учнівської олімпіади з </a:t>
            </a:r>
            <a:r>
              <a:rPr lang="uk-UA" sz="2400" b="1" cap="none" dirty="0">
                <a:solidFill>
                  <a:srgbClr val="00B050"/>
                </a:solidFill>
              </a:rPr>
              <a:t>географії за </a:t>
            </a:r>
            <a:r>
              <a:rPr lang="uk-UA" sz="2400" b="1" cap="none" dirty="0" smtClean="0">
                <a:solidFill>
                  <a:srgbClr val="00B050"/>
                </a:solidFill>
              </a:rPr>
              <a:t>попередні роки</a:t>
            </a:r>
            <a:endParaRPr lang="uk-UA" sz="2400" b="1" cap="none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13" y="102451"/>
            <a:ext cx="2348286" cy="218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ТРОПІКИ І ПОЛЯРНІ КОЛА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3559"/>
            <a:ext cx="8856983" cy="38919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400" u="sng" dirty="0"/>
              <a:t>Задачі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dirty="0"/>
              <a:t>Яка з відстаней у градусній мірі більша: від екватора до південного полярного кола, чи від Північного полюса до Північного тропіка?</a:t>
            </a:r>
          </a:p>
          <a:p>
            <a:pPr marL="0" indent="0">
              <a:buNone/>
            </a:pPr>
            <a:r>
              <a:rPr lang="uk-UA" sz="1400" u="sng" dirty="0"/>
              <a:t>Відповідь. </a:t>
            </a:r>
            <a:r>
              <a:rPr lang="uk-UA" sz="1400" i="1" dirty="0"/>
              <a:t>Відстані </a:t>
            </a:r>
            <a:r>
              <a:rPr lang="uk-UA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однакові</a:t>
            </a:r>
            <a:r>
              <a:rPr lang="uk-UA" sz="1400" i="1" dirty="0"/>
              <a:t>. Відстань від екватора до південного полярного кола складає </a:t>
            </a:r>
            <a:r>
              <a:rPr lang="uk-UA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66°33′ </a:t>
            </a:r>
            <a:r>
              <a:rPr lang="uk-UA" sz="1400" i="1" dirty="0"/>
              <a:t>(0° - 66°33′ ), так само відстань від Північного полюса до Північного  тропіка  складає  </a:t>
            </a:r>
            <a:r>
              <a:rPr lang="uk-UA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66°33′  </a:t>
            </a:r>
            <a:r>
              <a:rPr lang="uk-UA" sz="1400" i="1" dirty="0"/>
              <a:t>(90° - 23°27′ 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dirty="0"/>
              <a:t>Визначте протяжність Австралії із заходу на схід по Південному тропіку, якщо на цій широті довжина дуги 1° становить приблизно 102 км.</a:t>
            </a:r>
          </a:p>
          <a:p>
            <a:pPr marL="0" indent="0">
              <a:buNone/>
            </a:pPr>
            <a:r>
              <a:rPr lang="uk-UA" sz="1400" i="1" dirty="0"/>
              <a:t>Географічна довгота крайніх точок Австралії в районі Південного тропіка відповідно 114°сх.д. та 151° </a:t>
            </a:r>
            <a:r>
              <a:rPr lang="uk-UA" sz="1400" i="1" dirty="0" err="1"/>
              <a:t>сх.д</a:t>
            </a:r>
            <a:r>
              <a:rPr lang="uk-UA" sz="1400" i="1" dirty="0"/>
              <a:t>. 151°-114°=37° 37° · 102км=3774км</a:t>
            </a:r>
          </a:p>
          <a:p>
            <a:pPr marL="0" indent="0">
              <a:buNone/>
            </a:pPr>
            <a:r>
              <a:rPr lang="uk-UA" sz="1400" u="sng" dirty="0"/>
              <a:t>Відповідь: </a:t>
            </a:r>
            <a:r>
              <a:rPr lang="uk-UA" sz="1400" i="1" dirty="0"/>
              <a:t>3774км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i="1" dirty="0"/>
              <a:t>Визначте відстань від м. Харкова до екватора, північного тропіка по меридіанну.</a:t>
            </a:r>
          </a:p>
          <a:p>
            <a:pPr marL="0" indent="0">
              <a:buNone/>
            </a:pPr>
            <a:r>
              <a:rPr lang="uk-UA" sz="1400" u="sng" dirty="0"/>
              <a:t>Розв'язання.</a:t>
            </a:r>
          </a:p>
          <a:p>
            <a:pPr marL="0" indent="0">
              <a:buNone/>
            </a:pPr>
            <a:r>
              <a:rPr lang="uk-UA" sz="1400" i="1" dirty="0"/>
              <a:t>м. Харків 50° пн. ш.; екватор - 0°. Отже, відстань між об'єктами становить 50°. 50° х 111,1 = 5555 км відстань до екватора.</a:t>
            </a:r>
          </a:p>
          <a:p>
            <a:pPr marL="0" indent="0">
              <a:buNone/>
            </a:pPr>
            <a:r>
              <a:rPr lang="uk-UA" sz="1400" i="1" dirty="0"/>
              <a:t>Північний тропік – 23° 27' пн. ш. (≈23,5°). Відстань між об'єктами – 26,5° або ≈2944км.</a:t>
            </a:r>
          </a:p>
        </p:txBody>
      </p:sp>
    </p:spTree>
    <p:extLst>
      <p:ext uri="{BB962C8B-B14F-4D97-AF65-F5344CB8AC3E}">
        <p14:creationId xmlns:p14="http://schemas.microsoft.com/office/powerpoint/2010/main" val="140853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243137"/>
            <a:ext cx="8598876" cy="688915"/>
          </a:xfrm>
        </p:spPr>
        <p:txBody>
          <a:bodyPr/>
          <a:lstStyle/>
          <a:p>
            <a:r>
              <a:rPr lang="uk-UA" dirty="0" smtClean="0"/>
              <a:t>РІВЕНЬ МОРЯ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54267"/>
            <a:ext cx="9036495" cy="389199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положення вільної поверхні Світового океану, яке вимірюється за прямовисною лінією відносно деякого умовного початку відліку.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Розрізняють «миттєвий», припливний, середньодобовий, середньомісячний, середньорічний і </a:t>
            </a:r>
            <a:r>
              <a:rPr lang="uk-UA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середньобагаторічний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600" dirty="0"/>
              <a:t>рівні моря.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Постійний у кожній точці </a:t>
            </a:r>
            <a:r>
              <a:rPr lang="uk-UA" sz="1600" dirty="0" err="1"/>
              <a:t>середньобагаторічний</a:t>
            </a:r>
            <a:r>
              <a:rPr lang="uk-UA" sz="1600" dirty="0"/>
              <a:t> рівень моря береться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початковий рівень</a:t>
            </a:r>
            <a:r>
              <a:rPr lang="uk-UA" sz="1600" dirty="0"/>
              <a:t>, від якого вимірюються висоти на суші та глибини морів.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В Україні та більшості країн колишнього СРСР, а також у Польщі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середній рівень моря </a:t>
            </a:r>
            <a:r>
              <a:rPr lang="uk-UA" sz="1600" dirty="0"/>
              <a:t>визначається за нулем </a:t>
            </a:r>
            <a:r>
              <a:rPr lang="uk-UA" sz="1600" dirty="0" err="1"/>
              <a:t>футштоку</a:t>
            </a:r>
            <a:r>
              <a:rPr lang="uk-UA" sz="1600" dirty="0"/>
              <a:t> в Кронштадті (Росія, недалеко від Санкт-Петербурга). </a:t>
            </a: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Висота якогось пункту відносно рівня моря є його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абсолютною висотою</a:t>
            </a:r>
            <a:r>
              <a:rPr lang="uk-UA" sz="1600" dirty="0"/>
              <a:t>.</a:t>
            </a:r>
            <a:r>
              <a:rPr lang="ru-RU" sz="1600" dirty="0"/>
              <a:t> В </a:t>
            </a:r>
            <a:r>
              <a:rPr lang="ru-RU" sz="1600" dirty="0" err="1"/>
              <a:t>Україні</a:t>
            </a:r>
            <a:r>
              <a:rPr lang="ru-RU" sz="1600" dirty="0"/>
              <a:t> </a:t>
            </a:r>
            <a:r>
              <a:rPr lang="ru-RU" sz="1600" dirty="0" err="1"/>
              <a:t>відраховується</a:t>
            </a:r>
            <a:r>
              <a:rPr lang="ru-RU" sz="1600" dirty="0"/>
              <a:t> за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Балтійською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системою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Кронштадтського</a:t>
            </a:r>
            <a:r>
              <a:rPr lang="ru-RU" sz="1600" dirty="0"/>
              <a:t> футштока. </a:t>
            </a:r>
          </a:p>
          <a:p>
            <a:pPr marL="0" indent="0" algn="ctr">
              <a:buNone/>
            </a:pPr>
            <a:r>
              <a:rPr lang="uk-UA" sz="1600" i="1" dirty="0"/>
              <a:t>Під час морської подорожі бортовий </a:t>
            </a:r>
            <a:r>
              <a:rPr lang="en-US" sz="1600" i="1" dirty="0"/>
              <a:t>GPS-</a:t>
            </a:r>
            <a:r>
              <a:rPr lang="uk-UA" sz="1600" i="1" dirty="0"/>
              <a:t>приймач може показувати відхилення висоти від «рівня моря» у той чи інший бік, хоча насправді весь час залишається на однаковій відстані від поверхні води. Це пов'язано з тим, що </a:t>
            </a:r>
            <a:r>
              <a:rPr lang="en-US" sz="1600" i="1" dirty="0"/>
              <a:t>GPS-</a:t>
            </a:r>
            <a:r>
              <a:rPr lang="uk-UA" sz="1600" i="1" dirty="0"/>
              <a:t>супутники вимірюють висоту відносно поверхні базового еліпсоїда, а не поверхні геоїда</a:t>
            </a:r>
            <a:r>
              <a:rPr lang="uk-UA" sz="1600" i="1" dirty="0" smtClean="0"/>
              <a:t>.   </a:t>
            </a:r>
            <a:endParaRPr lang="uk-UA" sz="1600" i="1" dirty="0"/>
          </a:p>
        </p:txBody>
      </p:sp>
    </p:spTree>
    <p:extLst>
      <p:ext uri="{BB962C8B-B14F-4D97-AF65-F5344CB8AC3E}">
        <p14:creationId xmlns:p14="http://schemas.microsoft.com/office/powerpoint/2010/main" val="23357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491320"/>
            <a:ext cx="8598876" cy="40498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ШКАЛА ВИСОТ І ГЛИБИН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08870"/>
            <a:ext cx="9036496" cy="23498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На дрібномасштабних картах для позначення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висоти місцевості </a:t>
            </a:r>
            <a:r>
              <a:rPr lang="uk-UA" sz="1600" dirty="0"/>
              <a:t>та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глибин водойм </a:t>
            </a:r>
            <a:r>
              <a:rPr lang="uk-UA" sz="1600" dirty="0"/>
              <a:t>використовується спеціальна кольорова шкала: ділянки місцевості з певними висотами зафарбовують різними кольорами. </a:t>
            </a:r>
            <a:r>
              <a:rPr lang="ru-RU" sz="1600" dirty="0"/>
              <a:t>За нею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визначати</a:t>
            </a:r>
            <a:r>
              <a:rPr lang="ru-RU" sz="1600" dirty="0"/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абсолютну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висоту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точок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/>
              <a:t>на </a:t>
            </a:r>
            <a:r>
              <a:rPr lang="ru-RU" sz="1600" dirty="0" err="1"/>
              <a:t>карті</a:t>
            </a:r>
            <a:r>
              <a:rPr lang="ru-RU" sz="1600" dirty="0"/>
              <a:t>.</a:t>
            </a:r>
            <a:endParaRPr lang="uk-UA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Наприклад, якщо місцевість має абсолютну висоту від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до 200 м</a:t>
            </a:r>
            <a:r>
              <a:rPr lang="uk-UA" sz="1600" dirty="0"/>
              <a:t>, її зафарбовують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зеленим</a:t>
            </a:r>
            <a:r>
              <a:rPr lang="uk-UA" sz="1600" dirty="0"/>
              <a:t> кольором, якщо від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до 500 м — жовтим</a:t>
            </a:r>
            <a:r>
              <a:rPr lang="uk-UA" sz="1600" dirty="0"/>
              <a:t>. Чим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більшою</a:t>
            </a:r>
            <a:r>
              <a:rPr lang="uk-UA" sz="1600" dirty="0"/>
              <a:t> є висота місцевості, тим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густішим є корич­неве забарвлення </a:t>
            </a:r>
            <a:r>
              <a:rPr lang="uk-UA" sz="1600" dirty="0"/>
              <a:t>на карті.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Глибші </a:t>
            </a:r>
            <a:r>
              <a:rPr lang="uk-UA" sz="1600" dirty="0"/>
              <a:t>частини водойм позначають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</a:t>
            </a:r>
            <a:r>
              <a:rPr lang="uk-UA" sz="1600" dirty="0"/>
              <a:t>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інтенсивним синім </a:t>
            </a:r>
            <a:r>
              <a:rPr lang="uk-UA" sz="1600" dirty="0"/>
              <a:t>кольором.</a:t>
            </a:r>
          </a:p>
        </p:txBody>
      </p:sp>
      <p:pic>
        <p:nvPicPr>
          <p:cNvPr id="4098" name="Picture 2" descr="Geografichni kar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3" b="29653"/>
          <a:stretch/>
        </p:blipFill>
        <p:spPr bwMode="auto">
          <a:xfrm>
            <a:off x="5071" y="4261450"/>
            <a:ext cx="6136728" cy="88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4_15.ht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77" y="51470"/>
            <a:ext cx="15430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5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АБСОЛЮТНА І ВІДНОСНА ВИСОТИ. ПЕРЕВИЩЕННЯ.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03599"/>
            <a:ext cx="8928992" cy="427256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400" dirty="0"/>
              <a:t>Материки в різних частинах піднімаються на різну висоту над рівнем океану. Відстань по вертикалі від будь-якої точки на поверхні Землі до середнього рівня поверхні океану називають 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абсолютною висотою.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dirty="0"/>
              <a:t>Абсолютну висоту визначають за допомогою 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нівелювання</a:t>
            </a:r>
            <a:r>
              <a:rPr lang="uk-UA" sz="1400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dirty="0"/>
              <a:t>Абсолютна висота точки, яка лежить вище рівня океану, вважається 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додатною</a:t>
            </a:r>
            <a:r>
              <a:rPr lang="uk-UA" sz="1400" dirty="0"/>
              <a:t>, а та, яка лежить нижче, 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від'ємною.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Відносна висота </a:t>
            </a:r>
            <a:r>
              <a:rPr lang="uk-UA" sz="1400" dirty="0"/>
              <a:t>— відстань по вертикалі від будь-якої точки на поверхні землі до будь-якого 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довільного рівня, що приймається за нуль.</a:t>
            </a:r>
          </a:p>
          <a:p>
            <a:pPr marL="0" indent="0" algn="ctr">
              <a:buNone/>
            </a:pPr>
            <a:r>
              <a:rPr lang="uk-UA" sz="1400" i="1" dirty="0"/>
              <a:t>Наприклад, висота гірської вершини над рівнем </a:t>
            </a:r>
            <a:r>
              <a:rPr lang="uk-UA" sz="1400" i="1" dirty="0" err="1"/>
              <a:t>дна</a:t>
            </a:r>
            <a:r>
              <a:rPr lang="uk-UA" sz="1400" i="1" dirty="0"/>
              <a:t> найближчої долини.</a:t>
            </a:r>
            <a:r>
              <a:rPr lang="uk-UA" sz="14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Відносну висоту </a:t>
            </a:r>
            <a:r>
              <a:rPr lang="uk-UA" sz="1400" dirty="0"/>
              <a:t>можна також визначати як 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перевищення</a:t>
            </a:r>
            <a:r>
              <a:rPr lang="uk-UA" sz="1400" dirty="0"/>
              <a:t> однієї точки над іншою. </a:t>
            </a:r>
          </a:p>
          <a:p>
            <a:pPr marL="0" indent="0" algn="ctr">
              <a:buNone/>
            </a:pPr>
            <a:r>
              <a:rPr lang="uk-UA" sz="1400" i="1" dirty="0"/>
              <a:t>Наприклад, найвища вершина Азії — Еверест (Джомолунгма, 8848 м) перевищує найвищу вершину Африки — вулкан Кіліманджаро (5895 м) на 2953 м.</a:t>
            </a:r>
          </a:p>
          <a:p>
            <a:pPr marL="0" indent="0" algn="ctr">
              <a:buNone/>
            </a:pPr>
            <a:r>
              <a:rPr lang="uk-UA" sz="1400" i="1" dirty="0"/>
              <a:t>Цікавий факт: </a:t>
            </a:r>
            <a:r>
              <a:rPr lang="uk-UA" sz="1400" dirty="0"/>
              <a:t>Мауна-</a:t>
            </a:r>
            <a:r>
              <a:rPr lang="uk-UA" sz="1400" dirty="0" err="1"/>
              <a:t>Кеа</a:t>
            </a:r>
            <a:r>
              <a:rPr lang="uk-UA" sz="1400" dirty="0"/>
              <a:t> (на Гавайях) — найвища гора на Землі, якщо її вимірювати від основи до вершини. Її загальна висота (від підніжжя на океанічному дні до вершини) — 10 203 м, із яких лише 4205 м височіє над водою. Основа гори знаходиться приблизно на 6 000 м нижче рівня Тихого океану. Повна висота Мауна-</a:t>
            </a:r>
            <a:r>
              <a:rPr lang="uk-UA" sz="1400" dirty="0" err="1"/>
              <a:t>Кеа</a:t>
            </a:r>
            <a:r>
              <a:rPr lang="uk-UA" sz="1400" dirty="0"/>
              <a:t> на 1355 м більша від висоти </a:t>
            </a:r>
            <a:r>
              <a:rPr lang="uk-UA" sz="1400" dirty="0" err="1"/>
              <a:t>Евереста</a:t>
            </a:r>
            <a:r>
              <a:rPr lang="uk-UA" sz="1400" dirty="0"/>
              <a:t>, виміряної від рівня моря.</a:t>
            </a:r>
            <a:endParaRPr lang="uk-UA" sz="1400" i="1" dirty="0"/>
          </a:p>
        </p:txBody>
      </p:sp>
    </p:spTree>
    <p:extLst>
      <p:ext uri="{BB962C8B-B14F-4D97-AF65-F5344CB8AC3E}">
        <p14:creationId xmlns:p14="http://schemas.microsoft.com/office/powerpoint/2010/main" val="32322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АБСОЛЮТНА І ВІДНОСНА ВИСОТИ. ПЕРЕВИЩЕННЯ.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650" y="3344234"/>
            <a:ext cx="8799788" cy="18052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</a:t>
            </a:r>
          </a:p>
          <a:p>
            <a:pPr marL="0" indent="0">
              <a:buNone/>
            </a:pPr>
            <a:r>
              <a:rPr lang="ru-RU" sz="1500" i="1" dirty="0"/>
              <a:t>Точка А в </a:t>
            </a:r>
            <a:r>
              <a:rPr lang="ru-RU" sz="1500" i="1" dirty="0" err="1"/>
              <a:t>Африці</a:t>
            </a:r>
            <a:r>
              <a:rPr lang="ru-RU" sz="1500" i="1" dirty="0"/>
              <a:t> </a:t>
            </a:r>
            <a:r>
              <a:rPr lang="ru-RU" sz="1500" i="1" dirty="0" err="1"/>
              <a:t>розташована</a:t>
            </a:r>
            <a:r>
              <a:rPr lang="ru-RU" sz="1500" i="1" dirty="0"/>
              <a:t> </a:t>
            </a:r>
            <a:r>
              <a:rPr lang="ru-RU" sz="1500" i="1" dirty="0" err="1"/>
              <a:t>нижче</a:t>
            </a:r>
            <a:r>
              <a:rPr lang="ru-RU" sz="1500" i="1" dirty="0"/>
              <a:t> </a:t>
            </a:r>
            <a:r>
              <a:rPr lang="ru-RU" sz="1500" i="1" dirty="0" err="1"/>
              <a:t>рівня</a:t>
            </a:r>
            <a:r>
              <a:rPr lang="ru-RU" sz="1500" i="1" dirty="0"/>
              <a:t> океану на 155 м, а </a:t>
            </a:r>
            <a:r>
              <a:rPr lang="ru-RU" sz="1500" i="1" dirty="0" err="1"/>
              <a:t>відносна</a:t>
            </a:r>
            <a:r>
              <a:rPr lang="ru-RU" sz="1500" i="1" dirty="0"/>
              <a:t> </a:t>
            </a:r>
            <a:r>
              <a:rPr lang="ru-RU" sz="1500" i="1" dirty="0" err="1"/>
              <a:t>висота</a:t>
            </a:r>
            <a:r>
              <a:rPr lang="ru-RU" sz="1500" i="1" dirty="0"/>
              <a:t> </a:t>
            </a:r>
            <a:r>
              <a:rPr lang="ru-RU" sz="1500" i="1" dirty="0" err="1"/>
              <a:t>між</a:t>
            </a:r>
            <a:r>
              <a:rPr lang="ru-RU" sz="1500" i="1" dirty="0"/>
              <a:t> точками 6050 м. </a:t>
            </a:r>
            <a:r>
              <a:rPr lang="ru-RU" sz="1500" i="1" dirty="0" err="1"/>
              <a:t>Визначте</a:t>
            </a:r>
            <a:r>
              <a:rPr lang="ru-RU" sz="1500" i="1" dirty="0"/>
              <a:t> </a:t>
            </a:r>
            <a:r>
              <a:rPr lang="ru-RU" sz="1500" i="1" dirty="0" err="1"/>
              <a:t>абсолютну</a:t>
            </a:r>
            <a:r>
              <a:rPr lang="ru-RU" sz="1500" i="1" dirty="0"/>
              <a:t> </a:t>
            </a:r>
            <a:r>
              <a:rPr lang="ru-RU" sz="1500" i="1" dirty="0" err="1"/>
              <a:t>висоту</a:t>
            </a:r>
            <a:r>
              <a:rPr lang="ru-RU" sz="1500" i="1" dirty="0"/>
              <a:t> точки В. </a:t>
            </a:r>
            <a:r>
              <a:rPr lang="ru-RU" sz="1500" i="1" dirty="0" err="1"/>
              <a:t>назвіть</a:t>
            </a:r>
            <a:r>
              <a:rPr lang="ru-RU" sz="1500" i="1" dirty="0"/>
              <a:t> </a:t>
            </a:r>
            <a:r>
              <a:rPr lang="ru-RU" sz="1500" i="1" dirty="0" err="1"/>
              <a:t>ці</a:t>
            </a:r>
            <a:r>
              <a:rPr lang="ru-RU" sz="1500" i="1" dirty="0"/>
              <a:t> точки Африки.</a:t>
            </a:r>
          </a:p>
          <a:p>
            <a:pPr marL="0" indent="0">
              <a:buNone/>
            </a:pPr>
            <a:r>
              <a:rPr lang="ru-RU" sz="1500" i="1" dirty="0" err="1"/>
              <a:t>Рішення</a:t>
            </a:r>
            <a:r>
              <a:rPr lang="ru-RU" sz="1500" i="1" dirty="0"/>
              <a:t>: -155 + 6050 = 5895м.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500" i="1" dirty="0"/>
              <a:t>Точка А - (- 155 м) – озеро </a:t>
            </a:r>
            <a:r>
              <a:rPr lang="ru-RU" sz="1500" i="1" dirty="0" err="1"/>
              <a:t>Ассаль</a:t>
            </a:r>
            <a:r>
              <a:rPr lang="ru-RU" sz="1500" i="1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500" i="1" dirty="0"/>
              <a:t>Точка В – 5895 м – </a:t>
            </a:r>
            <a:r>
              <a:rPr lang="ru-RU" sz="1500" i="1" dirty="0" err="1"/>
              <a:t>влк</a:t>
            </a:r>
            <a:r>
              <a:rPr lang="ru-RU" sz="1500" i="1" dirty="0"/>
              <a:t>. </a:t>
            </a:r>
            <a:r>
              <a:rPr lang="ru-RU" sz="1500" i="1" dirty="0" err="1"/>
              <a:t>Кілімандаро</a:t>
            </a:r>
            <a:r>
              <a:rPr lang="ru-RU" sz="1500" i="1" dirty="0"/>
              <a:t>.</a:t>
            </a:r>
            <a:endParaRPr lang="uk-UA" sz="1500" i="1" dirty="0"/>
          </a:p>
        </p:txBody>
      </p:sp>
      <p:pic>
        <p:nvPicPr>
          <p:cNvPr id="1026" name="Picture 2" descr="Абсолютна, відносна висота місцевості - В школ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18305" r="5391" b="10420"/>
          <a:stretch/>
        </p:blipFill>
        <p:spPr bwMode="auto">
          <a:xfrm>
            <a:off x="5172895" y="1113997"/>
            <a:ext cx="3698543" cy="22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.3.2 Абсолютні і відносні висоти точок на карті - Військов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1" y="1113997"/>
            <a:ext cx="4550812" cy="228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1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662" y="3037382"/>
            <a:ext cx="2729093" cy="190354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Радіус</a:t>
            </a:r>
            <a:r>
              <a:rPr lang="ru-RU" dirty="0" smtClean="0"/>
              <a:t> видимого горизонту</a:t>
            </a:r>
            <a:endParaRPr lang="en-US" dirty="0"/>
          </a:p>
        </p:txBody>
      </p:sp>
      <p:sp>
        <p:nvSpPr>
          <p:cNvPr id="8" name="TextBox 7">
            <a:hlinkClick r:id="rId4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328851" y="1283169"/>
            <a:ext cx="75138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Видимим горизонтом </a:t>
            </a:r>
            <a:r>
              <a:rPr lang="uk-UA" dirty="0"/>
              <a:t>називають і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лінію</a:t>
            </a:r>
            <a:r>
              <a:rPr lang="uk-UA" dirty="0"/>
              <a:t>, по якій проходить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уявна лінія торкання небосхилу і поверхня Землі</a:t>
            </a:r>
            <a:r>
              <a:rPr lang="uk-UA" dirty="0"/>
              <a:t>, і простір неба над цією границею, і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видиму спостерігачем поверхню Землі</a:t>
            </a:r>
            <a:r>
              <a:rPr lang="uk-UA" dirty="0"/>
              <a:t>, і увесь видимий навколо спостерігача простір, до певної скінченної межі.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видимий</a:t>
            </a:r>
            <a:r>
              <a:rPr lang="ru-RU" dirty="0"/>
              <a:t> горизонт </a:t>
            </a:r>
            <a:r>
              <a:rPr lang="ru-RU" dirty="0" err="1"/>
              <a:t>визначити</a:t>
            </a:r>
            <a:r>
              <a:rPr lang="ru-RU" dirty="0"/>
              <a:t> як </a:t>
            </a:r>
            <a:r>
              <a:rPr lang="ru-RU" dirty="0" err="1"/>
              <a:t>границю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небосхилом</a:t>
            </a:r>
            <a:r>
              <a:rPr lang="ru-RU" dirty="0"/>
              <a:t> і Землею, то </a:t>
            </a:r>
            <a:r>
              <a:rPr lang="ru-RU" dirty="0" err="1"/>
              <a:t>розрахувати</a:t>
            </a:r>
            <a:r>
              <a:rPr lang="ru-RU" dirty="0"/>
              <a:t> </a:t>
            </a:r>
            <a:r>
              <a:rPr lang="ru-RU" dirty="0" err="1"/>
              <a:t>геометричну</a:t>
            </a:r>
            <a:r>
              <a:rPr lang="ru-RU" dirty="0"/>
              <a:t> </a:t>
            </a:r>
            <a:r>
              <a:rPr lang="ru-RU" dirty="0" err="1"/>
              <a:t>дальність</a:t>
            </a:r>
            <a:r>
              <a:rPr lang="ru-RU" dirty="0"/>
              <a:t> видимого горизонту </a:t>
            </a:r>
            <a:r>
              <a:rPr lang="ru-RU" dirty="0" err="1"/>
              <a:t>можна</a:t>
            </a:r>
            <a:r>
              <a:rPr lang="ru-RU" dirty="0"/>
              <a:t> за </a:t>
            </a:r>
            <a:r>
              <a:rPr lang="ru-RU" dirty="0" err="1"/>
              <a:t>наближеною</a:t>
            </a:r>
            <a:r>
              <a:rPr lang="ru-RU" dirty="0"/>
              <a:t> формулою: </a:t>
            </a:r>
          </a:p>
          <a:p>
            <a:pPr algn="ctr"/>
            <a:r>
              <a:rPr lang="en-US" b="1" dirty="0"/>
              <a:t>d ≈ 3,57√h</a:t>
            </a:r>
            <a:endParaRPr lang="ru-RU" b="1" dirty="0"/>
          </a:p>
          <a:p>
            <a:pPr algn="ctr"/>
            <a:r>
              <a:rPr lang="ru-RU" i="1" dirty="0"/>
              <a:t>де </a:t>
            </a:r>
            <a:r>
              <a:rPr lang="en-US" i="1" dirty="0"/>
              <a:t>d </a:t>
            </a:r>
            <a:r>
              <a:rPr lang="ru-RU" i="1" dirty="0" err="1"/>
              <a:t>задане</a:t>
            </a:r>
            <a:r>
              <a:rPr lang="ru-RU" i="1" dirty="0"/>
              <a:t> в </a:t>
            </a:r>
            <a:r>
              <a:rPr lang="ru-RU" i="1" dirty="0" err="1"/>
              <a:t>кілометрах</a:t>
            </a:r>
            <a:r>
              <a:rPr lang="ru-RU" i="1" dirty="0"/>
              <a:t>, а </a:t>
            </a:r>
            <a:r>
              <a:rPr lang="en-US" i="1" dirty="0"/>
              <a:t>h — </a:t>
            </a:r>
            <a:r>
              <a:rPr lang="ru-RU" i="1" dirty="0"/>
              <a:t>в метрах.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AutoShape 8" descr="{\displaystyle d={\sqrt {(R+h)^{2}-R^{2}}}={\sqrt {2Rh+h^{2}}}.}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" sz="1350"/>
          </a:p>
        </p:txBody>
      </p:sp>
    </p:spTree>
    <p:extLst>
      <p:ext uri="{BB962C8B-B14F-4D97-AF65-F5344CB8AC3E}">
        <p14:creationId xmlns:p14="http://schemas.microsoft.com/office/powerpoint/2010/main" val="297687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450375"/>
            <a:ext cx="8598876" cy="48387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відстань</a:t>
            </a:r>
            <a:r>
              <a:rPr lang="ru-RU" dirty="0"/>
              <a:t> до горизонту при </a:t>
            </a:r>
            <a:r>
              <a:rPr lang="ru-RU" dirty="0" err="1"/>
              <a:t>спостереженні</a:t>
            </a:r>
            <a:r>
              <a:rPr lang="ru-RU" dirty="0"/>
              <a:t> з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висот</a:t>
            </a:r>
            <a:endParaRPr lang="ru-RU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" y="1684039"/>
          <a:ext cx="5316198" cy="2895600"/>
        </p:xfrm>
        <a:graphic>
          <a:graphicData uri="http://schemas.openxmlformats.org/drawingml/2006/table">
            <a:tbl>
              <a:tblPr/>
              <a:tblGrid>
                <a:gridCol w="1740256"/>
                <a:gridCol w="1578987"/>
                <a:gridCol w="199695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</a:rPr>
                        <a:t>Висота</a:t>
                      </a:r>
                      <a:r>
                        <a:rPr lang="ru-RU" sz="1400" dirty="0">
                          <a:effectLst/>
                        </a:rPr>
                        <a:t> над </a:t>
                      </a:r>
                      <a:r>
                        <a:rPr lang="ru-RU" sz="1400" dirty="0" err="1">
                          <a:effectLst/>
                        </a:rPr>
                        <a:t>поверхнею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Землі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i="1" dirty="0">
                          <a:effectLst/>
                          <a:latin typeface="Nimbus Roman No9 L"/>
                        </a:rPr>
                        <a:t>h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Відстань до горизонту </a:t>
                      </a:r>
                      <a:r>
                        <a:rPr lang="en-US" sz="1400" i="1">
                          <a:effectLst/>
                          <a:latin typeface="Nimbus Roman No9 L"/>
                        </a:rPr>
                        <a:t>d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Приклад </a:t>
                      </a:r>
                      <a:r>
                        <a:rPr lang="ru-RU" sz="1400" dirty="0" err="1">
                          <a:effectLst/>
                        </a:rPr>
                        <a:t>місця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спостереження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1,75 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4,7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стоячи на землі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25 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17,9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9-ти поверховий будинок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50 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25,3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u="none" strike="noStrike" dirty="0" err="1">
                          <a:solidFill>
                            <a:srgbClr val="0B0080"/>
                          </a:solidFill>
                          <a:effectLst/>
                        </a:rPr>
                        <a:t>оглядове</a:t>
                      </a:r>
                      <a:r>
                        <a:rPr lang="ru-RU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колесо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150 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43,8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u="none" strike="noStrike" dirty="0" err="1">
                          <a:solidFill>
                            <a:srgbClr val="0B0080"/>
                          </a:solidFill>
                          <a:effectLst/>
                        </a:rPr>
                        <a:t>повітряна</a:t>
                      </a:r>
                      <a:r>
                        <a:rPr lang="ru-RU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куля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2 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159,8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гора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10 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357,3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effectLst/>
                        </a:rPr>
                        <a:t>літак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350 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2114,0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effectLst/>
                        </a:rPr>
                        <a:t>космічний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корабель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88253" y="1388626"/>
            <a:ext cx="3755747" cy="351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uk-UA" altLang="" sz="1400" b="1" dirty="0">
                <a:solidFill>
                  <a:srgbClr val="202122"/>
                </a:solidFill>
                <a:cs typeface="Arial" panose="020B0604020202020204" pitchFamily="34" charset="0"/>
              </a:rPr>
              <a:t>Задача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Ви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піднялися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на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найвищу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вершину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Кримських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гір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. Як далеко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ви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бачите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навколо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себе?</a:t>
            </a:r>
          </a:p>
          <a:p>
            <a:pPr lvl="0"/>
            <a:r>
              <a:rPr lang="ru-RU" altLang="" sz="1400" u="sng" dirty="0" err="1">
                <a:solidFill>
                  <a:srgbClr val="202122"/>
                </a:solidFill>
                <a:cs typeface="Arial" panose="020B0604020202020204" pitchFamily="34" charset="0"/>
              </a:rPr>
              <a:t>Розв'язання</a:t>
            </a:r>
            <a:r>
              <a:rPr lang="ru-RU" altLang="" sz="1400" u="sng" dirty="0">
                <a:solidFill>
                  <a:srgbClr val="202122"/>
                </a:solidFill>
                <a:cs typeface="Arial" panose="020B0604020202020204" pitchFamily="34" charset="0"/>
              </a:rPr>
              <a:t>: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найвища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точка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Кримських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гір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, вершина Роман-Кош,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має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висоту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1545 м.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Використовуючи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формулу для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визначення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дальності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видимого горизонту</a:t>
            </a:r>
            <a:r>
              <a:rPr lang="en-US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d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= 3,</a:t>
            </a:r>
            <a:r>
              <a:rPr lang="en-US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57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х√h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,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робимо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розрахунки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:</a:t>
            </a:r>
          </a:p>
          <a:p>
            <a:pPr lvl="0"/>
            <a:r>
              <a:rPr lang="en-US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d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= 3,</a:t>
            </a:r>
            <a:r>
              <a:rPr lang="en-US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57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х√1545 = 3,</a:t>
            </a:r>
            <a:r>
              <a:rPr lang="en-US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57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х 39,3 = 150,5 км.</a:t>
            </a:r>
          </a:p>
          <a:p>
            <a:pPr lvl="0"/>
            <a:r>
              <a:rPr lang="ru-RU" altLang="" sz="1400" u="sng" dirty="0" err="1">
                <a:solidFill>
                  <a:srgbClr val="202122"/>
                </a:solidFill>
                <a:cs typeface="Arial" panose="020B0604020202020204" pitchFamily="34" charset="0"/>
              </a:rPr>
              <a:t>Відповідь</a:t>
            </a:r>
            <a:r>
              <a:rPr lang="ru-RU" altLang="" sz="1400" u="sng" dirty="0">
                <a:solidFill>
                  <a:srgbClr val="202122"/>
                </a:solidFill>
                <a:cs typeface="Arial" panose="020B0604020202020204" pitchFamily="34" charset="0"/>
              </a:rPr>
              <a:t>: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дальність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видимого горизонту з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найвищої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точки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Кримських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гір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становить </a:t>
            </a:r>
            <a:r>
              <a:rPr lang="ru-RU" altLang="" sz="140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  <a:r>
              <a:rPr lang="en-US" altLang="" sz="140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40</a:t>
            </a:r>
            <a:r>
              <a:rPr lang="ru-RU" altLang="" sz="140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</a:t>
            </a:r>
            <a:r>
              <a:rPr lang="en-US" altLang="" sz="140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ru-RU" altLang="" sz="140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км.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uk-UA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Чи можна з цієї точки побачити північний берег Туреччини?</a:t>
            </a:r>
          </a:p>
          <a:p>
            <a:pPr lvl="0"/>
            <a:r>
              <a:rPr lang="uk-UA" altLang="" sz="1400" u="sng" dirty="0">
                <a:solidFill>
                  <a:srgbClr val="202122"/>
                </a:solidFill>
                <a:cs typeface="Arial" panose="020B0604020202020204" pitchFamily="34" charset="0"/>
              </a:rPr>
              <a:t>Відповідь: </a:t>
            </a:r>
            <a:r>
              <a:rPr lang="uk-UA" altLang="" sz="1400" i="1" dirty="0">
                <a:solidFill>
                  <a:srgbClr val="202122"/>
                </a:solidFill>
                <a:cs typeface="Arial" panose="020B0604020202020204" pitchFamily="34" charset="0"/>
              </a:rPr>
              <a:t>Ні, оскільки до нього 270 км</a:t>
            </a:r>
            <a:endParaRPr lang="en-US" altLang="" sz="1400" i="1" dirty="0">
              <a:solidFill>
                <a:srgbClr val="202122"/>
              </a:solidFill>
              <a:cs typeface="Arial" panose="020B0604020202020204" pitchFamily="34" charset="0"/>
            </a:endParaRPr>
          </a:p>
        </p:txBody>
      </p:sp>
      <p:sp>
        <p:nvSpPr>
          <p:cNvPr id="7" name="AutoShape 3" descr="{\displaystyle d={\sqrt {(R+h)^{2}-R^{2}}}}"/>
          <p:cNvSpPr>
            <a:spLocks noChangeAspect="1" noChangeArrowheads="1"/>
          </p:cNvSpPr>
          <p:nvPr/>
        </p:nvSpPr>
        <p:spPr bwMode="auto">
          <a:xfrm>
            <a:off x="2549129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" sz="1350"/>
          </a:p>
        </p:txBody>
      </p:sp>
    </p:spTree>
    <p:extLst>
      <p:ext uri="{BB962C8B-B14F-4D97-AF65-F5344CB8AC3E}">
        <p14:creationId xmlns:p14="http://schemas.microsoft.com/office/powerpoint/2010/main" val="27070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Градусна</a:t>
            </a:r>
            <a:r>
              <a:rPr lang="ru-RU" dirty="0" smtClean="0"/>
              <a:t> </a:t>
            </a:r>
            <a:r>
              <a:rPr lang="ru-RU" dirty="0" err="1" smtClean="0"/>
              <a:t>сітка</a:t>
            </a:r>
            <a:r>
              <a:rPr lang="ru-RU" dirty="0" smtClean="0"/>
              <a:t>. </a:t>
            </a:r>
            <a:r>
              <a:rPr lang="ru-RU" dirty="0" err="1" smtClean="0"/>
              <a:t>Меридіани</a:t>
            </a:r>
            <a:r>
              <a:rPr lang="ru-RU" dirty="0" smtClean="0"/>
              <a:t> і </a:t>
            </a:r>
            <a:r>
              <a:rPr lang="ru-RU" dirty="0" err="1" smtClean="0"/>
              <a:t>паралелі</a:t>
            </a:r>
            <a:endParaRPr lang="en-US" dirty="0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16682" y="1150103"/>
            <a:ext cx="89198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Градусна с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тка </a:t>
            </a:r>
            <a:r>
              <a:rPr lang="uk-UA" dirty="0"/>
              <a:t>– система умовних л</a:t>
            </a:r>
            <a:r>
              <a:rPr lang="en-US" dirty="0" err="1"/>
              <a:t>i</a:t>
            </a:r>
            <a:r>
              <a:rPr lang="uk-UA" dirty="0"/>
              <a:t>н</a:t>
            </a:r>
            <a:r>
              <a:rPr lang="en-US" dirty="0" err="1"/>
              <a:t>i</a:t>
            </a:r>
            <a:r>
              <a:rPr lang="uk-UA" dirty="0"/>
              <a:t>й (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мерид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паралелей</a:t>
            </a:r>
            <a:r>
              <a:rPr lang="uk-UA" dirty="0"/>
              <a:t>) на географ</a:t>
            </a:r>
            <a:r>
              <a:rPr lang="en-US" dirty="0" err="1"/>
              <a:t>i</a:t>
            </a:r>
            <a:r>
              <a:rPr lang="uk-UA" dirty="0" err="1"/>
              <a:t>чних</a:t>
            </a:r>
            <a:r>
              <a:rPr lang="uk-UA" dirty="0"/>
              <a:t> картах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uk-UA" dirty="0"/>
              <a:t>глобусах.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чн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полюси </a:t>
            </a:r>
            <a:r>
              <a:rPr lang="uk-UA" dirty="0"/>
              <a:t>(п</a:t>
            </a:r>
            <a:r>
              <a:rPr lang="en-US" dirty="0" err="1"/>
              <a:t>i</a:t>
            </a:r>
            <a:r>
              <a:rPr lang="uk-UA" dirty="0" err="1"/>
              <a:t>вн</a:t>
            </a:r>
            <a:r>
              <a:rPr lang="en-US" dirty="0" err="1"/>
              <a:t>i</a:t>
            </a:r>
            <a:r>
              <a:rPr lang="uk-UA" dirty="0" err="1"/>
              <a:t>чний</a:t>
            </a:r>
            <a:r>
              <a:rPr lang="uk-UA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uk-UA" dirty="0"/>
              <a:t>п</a:t>
            </a:r>
            <a:r>
              <a:rPr lang="en-US" dirty="0" err="1"/>
              <a:t>i</a:t>
            </a:r>
            <a:r>
              <a:rPr lang="uk-UA" dirty="0" err="1"/>
              <a:t>вденний</a:t>
            </a:r>
            <a:r>
              <a:rPr lang="uk-UA" dirty="0"/>
              <a:t>) – точки перетину умовної ос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uk-UA" dirty="0"/>
              <a:t>обертання </a:t>
            </a:r>
            <a:r>
              <a:rPr lang="uk-UA" dirty="0" err="1"/>
              <a:t>Земл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uk-UA" dirty="0"/>
              <a:t>з земною поверхнею.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Мерид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– </a:t>
            </a:r>
            <a:r>
              <a:rPr lang="ru-RU" dirty="0" err="1"/>
              <a:t>це</a:t>
            </a:r>
            <a:r>
              <a:rPr lang="ru-RU" dirty="0"/>
              <a:t> л</a:t>
            </a:r>
            <a:r>
              <a:rPr lang="en-US" dirty="0" err="1"/>
              <a:t>i</a:t>
            </a:r>
            <a:r>
              <a:rPr lang="ru-RU" dirty="0"/>
              <a:t>н</a:t>
            </a:r>
            <a:r>
              <a:rPr lang="en-US" dirty="0" err="1"/>
              <a:t>i</a:t>
            </a:r>
            <a:r>
              <a:rPr lang="ru-RU" dirty="0"/>
              <a:t>ї на глобус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карт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ru-RU" dirty="0"/>
              <a:t>як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проходять</a:t>
            </a:r>
            <a:r>
              <a:rPr lang="ru-RU" dirty="0"/>
              <a:t> точно в</a:t>
            </a:r>
            <a:r>
              <a:rPr lang="en-US" dirty="0" err="1"/>
              <a:t>i</a:t>
            </a:r>
            <a:r>
              <a:rPr lang="ru-RU" dirty="0"/>
              <a:t>д П</a:t>
            </a:r>
            <a:r>
              <a:rPr lang="en-US" dirty="0" err="1"/>
              <a:t>i</a:t>
            </a:r>
            <a:r>
              <a:rPr lang="ru-RU" dirty="0" err="1"/>
              <a:t>вн</a:t>
            </a:r>
            <a:r>
              <a:rPr lang="en-US" dirty="0" err="1"/>
              <a:t>i</a:t>
            </a:r>
            <a:r>
              <a:rPr lang="ru-RU" dirty="0" err="1"/>
              <a:t>чного</a:t>
            </a:r>
            <a:r>
              <a:rPr lang="ru-RU" dirty="0"/>
              <a:t> до П</a:t>
            </a:r>
            <a:r>
              <a:rPr lang="en-US" dirty="0" err="1"/>
              <a:t>i</a:t>
            </a:r>
            <a:r>
              <a:rPr lang="ru-RU" dirty="0" err="1"/>
              <a:t>вденного</a:t>
            </a:r>
            <a:r>
              <a:rPr lang="ru-RU" dirty="0"/>
              <a:t> полюс</a:t>
            </a:r>
            <a:r>
              <a:rPr lang="en-US" dirty="0" err="1"/>
              <a:t>i</a:t>
            </a:r>
            <a:r>
              <a:rPr lang="ru-RU" dirty="0"/>
              <a:t>в </a:t>
            </a:r>
            <a:r>
              <a:rPr lang="ru-RU" dirty="0" err="1"/>
              <a:t>Земл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вказують</a:t>
            </a:r>
            <a:r>
              <a:rPr lang="ru-RU" dirty="0"/>
              <a:t> </a:t>
            </a:r>
            <a:r>
              <a:rPr lang="ru-RU" dirty="0" err="1"/>
              <a:t>напрямок</a:t>
            </a:r>
            <a:r>
              <a:rPr lang="ru-RU" dirty="0"/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ч-п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вдень</a:t>
            </a:r>
            <a:r>
              <a:rPr lang="ru-RU" dirty="0"/>
              <a:t>.</a:t>
            </a:r>
          </a:p>
          <a:p>
            <a:pPr algn="ctr"/>
            <a:r>
              <a:rPr lang="ru-RU" i="1" dirty="0"/>
              <a:t>На глобусах і картах </a:t>
            </a:r>
            <a:r>
              <a:rPr lang="ru-RU" i="1" dirty="0" err="1"/>
              <a:t>показують</a:t>
            </a:r>
            <a:r>
              <a:rPr lang="ru-RU" i="1" dirty="0"/>
              <a:t> </a:t>
            </a:r>
            <a:r>
              <a:rPr lang="ru-RU" i="1" dirty="0" err="1"/>
              <a:t>ті</a:t>
            </a:r>
            <a:r>
              <a:rPr lang="ru-RU" i="1" dirty="0"/>
              <a:t> </a:t>
            </a:r>
            <a:r>
              <a:rPr lang="ru-RU" i="1" dirty="0" err="1"/>
              <a:t>меридіани</a:t>
            </a:r>
            <a:r>
              <a:rPr lang="ru-RU" i="1" dirty="0"/>
              <a:t>, </a:t>
            </a:r>
            <a:r>
              <a:rPr lang="ru-RU" i="1" dirty="0" err="1"/>
              <a:t>які</a:t>
            </a:r>
            <a:r>
              <a:rPr lang="ru-RU" i="1" dirty="0"/>
              <a:t> </a:t>
            </a:r>
            <a:r>
              <a:rPr lang="ru-RU" i="1" dirty="0" err="1"/>
              <a:t>відповідають</a:t>
            </a:r>
            <a:r>
              <a:rPr lang="ru-RU" i="1" dirty="0"/>
              <a:t> </a:t>
            </a:r>
            <a:r>
              <a:rPr lang="ru-RU" i="1" dirty="0" err="1"/>
              <a:t>цілому</a:t>
            </a:r>
            <a:r>
              <a:rPr lang="ru-RU" i="1" dirty="0"/>
              <a:t> числу </a:t>
            </a:r>
            <a:r>
              <a:rPr lang="ru-RU" i="1" dirty="0" err="1"/>
              <a:t>градусів</a:t>
            </a:r>
            <a:r>
              <a:rPr lang="ru-RU" i="1" dirty="0"/>
              <a:t>, але </a:t>
            </a:r>
            <a:r>
              <a:rPr lang="ru-RU" i="1" dirty="0" err="1"/>
              <a:t>насправді</a:t>
            </a:r>
            <a:r>
              <a:rPr lang="ru-RU" i="1" dirty="0"/>
              <a:t> </a:t>
            </a:r>
            <a:r>
              <a:rPr lang="ru-RU" i="1" dirty="0" err="1"/>
              <a:t>меридіан</a:t>
            </a:r>
            <a:r>
              <a:rPr lang="ru-RU" i="1" dirty="0"/>
              <a:t> </a:t>
            </a:r>
            <a:r>
              <a:rPr lang="ru-RU" i="1" dirty="0" err="1"/>
              <a:t>можна</a:t>
            </a:r>
            <a:r>
              <a:rPr lang="ru-RU" i="1" dirty="0"/>
              <a:t> провести через будь-яку точку на </a:t>
            </a:r>
            <a:r>
              <a:rPr lang="ru-RU" i="1" dirty="0" err="1"/>
              <a:t>земній</a:t>
            </a:r>
            <a:r>
              <a:rPr lang="ru-RU" i="1" dirty="0"/>
              <a:t> </a:t>
            </a:r>
            <a:r>
              <a:rPr lang="ru-RU" i="1" dirty="0" err="1"/>
              <a:t>кулі</a:t>
            </a:r>
            <a:r>
              <a:rPr lang="ru-RU" i="1" dirty="0"/>
              <a:t>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Меридіани</a:t>
            </a:r>
            <a:r>
              <a:rPr lang="ru-RU" dirty="0"/>
              <a:t> </a:t>
            </a:r>
            <a:r>
              <a:rPr lang="ru-RU" dirty="0" err="1"/>
              <a:t>відраховують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початкового (</a:t>
            </a:r>
            <a:r>
              <a:rPr lang="ru-RU" dirty="0" err="1"/>
              <a:t>нульового</a:t>
            </a:r>
            <a:r>
              <a:rPr lang="ru-RU" dirty="0"/>
              <a:t>) </a:t>
            </a:r>
            <a:r>
              <a:rPr lang="ru-RU" dirty="0" err="1"/>
              <a:t>меридіана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Ґринвіцького</a:t>
            </a:r>
            <a:r>
              <a:rPr lang="ru-RU" dirty="0"/>
              <a:t> </a:t>
            </a:r>
            <a:r>
              <a:rPr lang="ru-RU" dirty="0" err="1"/>
              <a:t>меридіана</a:t>
            </a:r>
            <a:r>
              <a:rPr lang="ru-RU" dirty="0"/>
              <a:t>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меридіан</a:t>
            </a:r>
            <a:r>
              <a:rPr lang="ru-RU" dirty="0"/>
              <a:t> </a:t>
            </a:r>
            <a:r>
              <a:rPr lang="ru-RU" dirty="0" err="1"/>
              <a:t>ділить</a:t>
            </a:r>
            <a:r>
              <a:rPr lang="ru-RU" dirty="0"/>
              <a:t> </a:t>
            </a:r>
            <a:r>
              <a:rPr lang="ru-RU" dirty="0" err="1"/>
              <a:t>земну</a:t>
            </a:r>
            <a:r>
              <a:rPr lang="ru-RU" dirty="0"/>
              <a:t> кулю на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– </a:t>
            </a:r>
            <a:r>
              <a:rPr lang="ru-RU" dirty="0" err="1"/>
              <a:t>Східну</a:t>
            </a:r>
            <a:r>
              <a:rPr lang="ru-RU" dirty="0"/>
              <a:t> і </a:t>
            </a:r>
            <a:r>
              <a:rPr lang="ru-RU" dirty="0" err="1"/>
              <a:t>Західну</a:t>
            </a:r>
            <a:r>
              <a:rPr lang="ru-RU" dirty="0"/>
              <a:t>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Довжина</a:t>
            </a:r>
            <a:r>
              <a:rPr lang="ru-RU" dirty="0"/>
              <a:t> дуги </a:t>
            </a:r>
            <a:r>
              <a:rPr lang="ru-RU" dirty="0" err="1"/>
              <a:t>меридіана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180</a:t>
            </a:r>
            <a:r>
              <a:rPr lang="en-US" dirty="0"/>
              <a:t>ᵒ</a:t>
            </a:r>
            <a:r>
              <a:rPr lang="uk-UA" dirty="0"/>
              <a:t>. </a:t>
            </a:r>
            <a:r>
              <a:rPr lang="ru-RU" dirty="0" err="1"/>
              <a:t>Довжина</a:t>
            </a:r>
            <a:r>
              <a:rPr lang="ru-RU" dirty="0"/>
              <a:t> кожного </a:t>
            </a:r>
            <a:r>
              <a:rPr lang="ru-RU" dirty="0" err="1"/>
              <a:t>меридіана</a:t>
            </a:r>
            <a:r>
              <a:rPr lang="ru-RU" dirty="0"/>
              <a:t> </a:t>
            </a:r>
            <a:r>
              <a:rPr lang="ru-RU" dirty="0" err="1"/>
              <a:t>дорівнює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20000 км. </a:t>
            </a:r>
            <a:r>
              <a:rPr lang="ru-RU" dirty="0" err="1"/>
              <a:t>Довжина</a:t>
            </a:r>
            <a:r>
              <a:rPr lang="ru-RU" dirty="0"/>
              <a:t>  1</a:t>
            </a:r>
            <a:r>
              <a:rPr lang="en-US" dirty="0"/>
              <a:t>ᵒ</a:t>
            </a:r>
            <a:r>
              <a:rPr lang="uk-UA" dirty="0"/>
              <a:t> </a:t>
            </a:r>
            <a:r>
              <a:rPr lang="ru-RU" dirty="0" err="1"/>
              <a:t>дорівнює</a:t>
            </a:r>
            <a:r>
              <a:rPr lang="ru-RU" dirty="0"/>
              <a:t> 111,1 км.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" name="AutoShape 8" descr="{\displaystyle d={\sqrt {(R+h)^{2}-R^{2}}}={\sqrt {2Rh+h^{2}}}.}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" sz="1350"/>
          </a:p>
        </p:txBody>
      </p:sp>
    </p:spTree>
    <p:extLst>
      <p:ext uri="{BB962C8B-B14F-4D97-AF65-F5344CB8AC3E}">
        <p14:creationId xmlns:p14="http://schemas.microsoft.com/office/powerpoint/2010/main" val="40876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3" y="351190"/>
            <a:ext cx="8598876" cy="778119"/>
          </a:xfrm>
        </p:spPr>
        <p:txBody>
          <a:bodyPr>
            <a:noAutofit/>
          </a:bodyPr>
          <a:lstStyle/>
          <a:p>
            <a:pPr algn="l"/>
            <a:r>
              <a:rPr lang="uk-UA" altLang="" sz="2400" dirty="0">
                <a:latin typeface="Calibri" panose="020F0502020204030204" pitchFamily="34" charset="0"/>
                <a:cs typeface="Calibri" panose="020F0502020204030204" pitchFamily="34" charset="0"/>
              </a:rPr>
              <a:t>Градусна сітка. </a:t>
            </a:r>
            <a:r>
              <a:rPr lang="uk-UA" altLang="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altLang="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altLang="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Меридіани </a:t>
            </a:r>
            <a:r>
              <a:rPr lang="uk-UA" altLang="" sz="2400" dirty="0">
                <a:latin typeface="Calibri" panose="020F0502020204030204" pitchFamily="34" charset="0"/>
                <a:cs typeface="Calibri" panose="020F0502020204030204" pitchFamily="34" charset="0"/>
              </a:rPr>
              <a:t>і паралелі</a:t>
            </a: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34347" y="2364921"/>
            <a:ext cx="88370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Паралел</a:t>
            </a:r>
            <a:r>
              <a:rPr lang="en-US" dirty="0" err="1"/>
              <a:t>i</a:t>
            </a:r>
            <a:r>
              <a:rPr lang="en-US" dirty="0"/>
              <a:t> — </a:t>
            </a:r>
            <a:r>
              <a:rPr lang="ru-RU" dirty="0" err="1"/>
              <a:t>це</a:t>
            </a:r>
            <a:r>
              <a:rPr lang="ru-RU" dirty="0"/>
              <a:t> л</a:t>
            </a:r>
            <a:r>
              <a:rPr lang="en-US" dirty="0" err="1"/>
              <a:t>i</a:t>
            </a:r>
            <a:r>
              <a:rPr lang="ru-RU" dirty="0"/>
              <a:t>н</a:t>
            </a:r>
            <a:r>
              <a:rPr lang="en-US" dirty="0" err="1"/>
              <a:t>i</a:t>
            </a:r>
            <a:r>
              <a:rPr lang="ru-RU" dirty="0"/>
              <a:t>ї, проведен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на глобус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та карт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паралельно</a:t>
            </a:r>
            <a:r>
              <a:rPr lang="ru-RU" dirty="0"/>
              <a:t> до </a:t>
            </a:r>
            <a:r>
              <a:rPr lang="ru-RU" dirty="0" err="1"/>
              <a:t>екватора</a:t>
            </a:r>
            <a:r>
              <a:rPr lang="ru-RU" dirty="0"/>
              <a:t>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Паралел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вказують</a:t>
            </a:r>
            <a:r>
              <a:rPr lang="ru-RU" dirty="0"/>
              <a:t> </a:t>
            </a:r>
            <a:r>
              <a:rPr lang="ru-RU" dirty="0" err="1"/>
              <a:t>напрямок</a:t>
            </a:r>
            <a:r>
              <a:rPr lang="ru-RU" dirty="0"/>
              <a:t> </a:t>
            </a:r>
            <a:r>
              <a:rPr lang="ru-RU" dirty="0" err="1"/>
              <a:t>зах</a:t>
            </a:r>
            <a:r>
              <a:rPr lang="en-US" dirty="0" err="1"/>
              <a:t>i</a:t>
            </a:r>
            <a:r>
              <a:rPr lang="ru-RU" dirty="0"/>
              <a:t>д-</a:t>
            </a:r>
            <a:r>
              <a:rPr lang="ru-RU" dirty="0" err="1"/>
              <a:t>сх</a:t>
            </a:r>
            <a:r>
              <a:rPr lang="en-US" dirty="0" err="1"/>
              <a:t>i</a:t>
            </a:r>
            <a:r>
              <a:rPr lang="ru-RU" dirty="0"/>
              <a:t>д.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Відлік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екватора</a:t>
            </a:r>
            <a:r>
              <a:rPr lang="ru-RU" dirty="0"/>
              <a:t> до </a:t>
            </a:r>
            <a:r>
              <a:rPr lang="ru-RU" dirty="0" err="1"/>
              <a:t>Північного</a:t>
            </a:r>
            <a:r>
              <a:rPr lang="ru-RU" dirty="0"/>
              <a:t> та </a:t>
            </a:r>
            <a:r>
              <a:rPr lang="ru-RU" dirty="0" err="1"/>
              <a:t>Південного</a:t>
            </a:r>
            <a:r>
              <a:rPr lang="ru-RU" dirty="0"/>
              <a:t>  </a:t>
            </a:r>
            <a:r>
              <a:rPr lang="ru-RU" dirty="0" err="1"/>
              <a:t>полюсів</a:t>
            </a:r>
            <a:r>
              <a:rPr lang="ru-RU" dirty="0"/>
              <a:t>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паралелей</a:t>
            </a:r>
            <a:r>
              <a:rPr lang="ru-RU" dirty="0"/>
              <a:t> у градусах </a:t>
            </a:r>
            <a:r>
              <a:rPr lang="ru-RU" dirty="0" err="1"/>
              <a:t>однакова</a:t>
            </a:r>
            <a:r>
              <a:rPr lang="ru-RU" dirty="0"/>
              <a:t> (360</a:t>
            </a:r>
            <a:r>
              <a:rPr lang="en-US" dirty="0"/>
              <a:t>ᵒ</a:t>
            </a:r>
            <a:r>
              <a:rPr lang="uk-UA" dirty="0"/>
              <a:t>)</a:t>
            </a:r>
            <a:r>
              <a:rPr lang="ru-RU" dirty="0"/>
              <a:t>, а в </a:t>
            </a:r>
            <a:r>
              <a:rPr lang="ru-RU" dirty="0" err="1"/>
              <a:t>кілометрах</a:t>
            </a:r>
            <a:r>
              <a:rPr lang="ru-RU" dirty="0"/>
              <a:t> вона </a:t>
            </a:r>
            <a:r>
              <a:rPr lang="ru-RU" dirty="0" err="1"/>
              <a:t>різна</a:t>
            </a:r>
            <a:r>
              <a:rPr lang="ru-RU" dirty="0"/>
              <a:t>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Довжина</a:t>
            </a:r>
            <a:r>
              <a:rPr lang="ru-RU" dirty="0"/>
              <a:t> 1</a:t>
            </a:r>
            <a:r>
              <a:rPr lang="en-US" dirty="0"/>
              <a:t>ᵒ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різна</a:t>
            </a:r>
            <a:r>
              <a:rPr lang="ru-RU" dirty="0"/>
              <a:t> – на </a:t>
            </a:r>
            <a:r>
              <a:rPr lang="ru-RU" dirty="0" err="1"/>
              <a:t>екваторі</a:t>
            </a:r>
            <a:r>
              <a:rPr lang="ru-RU" dirty="0"/>
              <a:t> вона </a:t>
            </a:r>
            <a:r>
              <a:rPr lang="ru-RU" dirty="0" err="1"/>
              <a:t>набільша</a:t>
            </a:r>
            <a:r>
              <a:rPr lang="ru-RU" dirty="0"/>
              <a:t> і </a:t>
            </a:r>
            <a:r>
              <a:rPr lang="ru-RU" dirty="0" err="1"/>
              <a:t>дорівнює</a:t>
            </a:r>
            <a:r>
              <a:rPr lang="ru-RU" dirty="0"/>
              <a:t> 111,3 км, а на </a:t>
            </a:r>
            <a:r>
              <a:rPr lang="ru-RU" dirty="0" err="1"/>
              <a:t>північ</a:t>
            </a:r>
            <a:r>
              <a:rPr lang="ru-RU" dirty="0"/>
              <a:t> і </a:t>
            </a:r>
            <a:r>
              <a:rPr lang="ru-RU" dirty="0" err="1"/>
              <a:t>південь</a:t>
            </a:r>
            <a:r>
              <a:rPr lang="ru-RU" dirty="0"/>
              <a:t> </a:t>
            </a:r>
            <a:r>
              <a:rPr lang="ru-RU" dirty="0" err="1"/>
              <a:t>зменшується</a:t>
            </a:r>
            <a:r>
              <a:rPr lang="ru-RU" dirty="0"/>
              <a:t> (до 0 на полюсах).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146" name="Picture 2" descr="Корисна сітка на карті. Меридіани і паралелі – ЗВІДУСІЛ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891" y="50869"/>
            <a:ext cx="4659573" cy="231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4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264425"/>
            <a:ext cx="8598876" cy="778119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Довжина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градуса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меридіана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різних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широт і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довжина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дуги 1° по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паралелі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72562" y="1307803"/>
          <a:ext cx="8499535" cy="3611021"/>
        </p:xfrm>
        <a:graphic>
          <a:graphicData uri="http://schemas.openxmlformats.org/drawingml/2006/table">
            <a:tbl>
              <a:tblPr/>
              <a:tblGrid>
                <a:gridCol w="1173285"/>
                <a:gridCol w="1513910"/>
                <a:gridCol w="1513910"/>
                <a:gridCol w="1189502"/>
                <a:gridCol w="1554464"/>
                <a:gridCol w="1554464"/>
              </a:tblGrid>
              <a:tr h="1143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Verdana" panose="020B0604030504040204" pitchFamily="34" charset="0"/>
                        </a:rPr>
                        <a:t>геогр. широта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довжина дуги</a:t>
                      </a: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1º меридіана</a:t>
                      </a:r>
                      <a:br>
                        <a:rPr lang="ru-RU" sz="1500">
                          <a:effectLst/>
                          <a:latin typeface="Verdana" panose="020B0604030504040204" pitchFamily="34" charset="0"/>
                        </a:rPr>
                      </a:b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(в км)</a:t>
                      </a: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довжина дуги 1º паралелі</a:t>
                      </a:r>
                      <a:br>
                        <a:rPr lang="ru-RU" sz="1500">
                          <a:effectLst/>
                          <a:latin typeface="Verdana" panose="020B0604030504040204" pitchFamily="34" charset="0"/>
                        </a:rPr>
                      </a:b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(в км)</a:t>
                      </a: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Verdana" panose="020B0604030504040204" pitchFamily="34" charset="0"/>
                        </a:rPr>
                        <a:t>геогр. широта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довжина дуги</a:t>
                      </a: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1º меридіана</a:t>
                      </a:r>
                      <a:br>
                        <a:rPr lang="ru-RU" sz="1500">
                          <a:effectLst/>
                          <a:latin typeface="Verdana" panose="020B0604030504040204" pitchFamily="34" charset="0"/>
                        </a:rPr>
                      </a:b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(в км)</a:t>
                      </a: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довжина дуги1º паралелі</a:t>
                      </a:r>
                      <a:br>
                        <a:rPr lang="ru-RU" sz="1500">
                          <a:effectLst/>
                          <a:latin typeface="Verdana" panose="020B0604030504040204" pitchFamily="34" charset="0"/>
                        </a:rPr>
                      </a:b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(в км)</a:t>
                      </a: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8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0 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10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15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20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25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30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35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40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45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590" marR="2759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>
                          <a:effectLst/>
                          <a:latin typeface="Verdana" panose="020B0604030504040204" pitchFamily="34" charset="0"/>
                        </a:rPr>
                        <a:t>110,6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110,6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110,6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110,7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110,7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110,8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110,9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111,0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111,1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111,1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590" marR="2759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>
                          <a:effectLst/>
                          <a:latin typeface="Verdana" panose="020B0604030504040204" pitchFamily="34" charset="0"/>
                        </a:rPr>
                        <a:t>111,3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110,9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109,6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107,5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104,7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100,9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96,5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91,3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85,4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78,8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590" marR="2759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50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55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60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65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70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75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80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85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90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590" marR="2759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111,2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111,3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111,4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111,5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111,6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111,6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111,7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111,7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-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590" marR="2759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71,7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64,0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55,8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47,2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38,2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27,0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17,5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7,8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-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590" marR="2759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26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uk-UA" cap="none" dirty="0" err="1" smtClean="0"/>
              <a:t>Френсіс</a:t>
            </a:r>
            <a:r>
              <a:rPr lang="uk-UA" cap="none" dirty="0" smtClean="0"/>
              <a:t> Бекон, англійський філософ</a:t>
            </a:r>
            <a:endParaRPr lang="uk-UA" cap="none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571750"/>
            <a:ext cx="6770338" cy="914401"/>
          </a:xfrm>
        </p:spPr>
        <p:txBody>
          <a:bodyPr/>
          <a:lstStyle/>
          <a:p>
            <a:pPr algn="just"/>
            <a:r>
              <a:rPr lang="ru-RU" sz="1800" i="1" cap="none" dirty="0" smtClean="0"/>
              <a:t>«В </a:t>
            </a:r>
            <a:r>
              <a:rPr lang="ru-RU" sz="1800" i="1" cap="none" dirty="0" err="1" smtClean="0"/>
              <a:t>природі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існує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багато</a:t>
            </a:r>
            <a:r>
              <a:rPr lang="ru-RU" sz="1800" i="1" cap="none" dirty="0" smtClean="0"/>
              <a:t> такого, </a:t>
            </a:r>
            <a:r>
              <a:rPr lang="ru-RU" sz="1800" i="1" cap="none" dirty="0" err="1" smtClean="0"/>
              <a:t>що</a:t>
            </a:r>
            <a:r>
              <a:rPr lang="ru-RU" sz="1800" i="1" cap="none" dirty="0" smtClean="0"/>
              <a:t> не </a:t>
            </a:r>
            <a:r>
              <a:rPr lang="ru-RU" sz="1800" i="1" cap="none" dirty="0" err="1" smtClean="0"/>
              <a:t>може</a:t>
            </a:r>
            <a:r>
              <a:rPr lang="ru-RU" sz="1800" i="1" cap="none" dirty="0" smtClean="0"/>
              <a:t> бути </a:t>
            </a:r>
            <a:r>
              <a:rPr lang="ru-RU" sz="1800" i="1" cap="none" dirty="0" err="1" smtClean="0"/>
              <a:t>ні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достатньо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глибоко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зрозумілим</a:t>
            </a:r>
            <a:r>
              <a:rPr lang="ru-RU" sz="1800" i="1" cap="none" dirty="0" smtClean="0"/>
              <a:t>, </a:t>
            </a:r>
            <a:r>
              <a:rPr lang="ru-RU" sz="1800" i="1" cap="none" dirty="0" err="1" smtClean="0"/>
              <a:t>ні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достатньо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переконливо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доведеним</a:t>
            </a:r>
            <a:r>
              <a:rPr lang="ru-RU" sz="1800" i="1" cap="none" dirty="0" smtClean="0"/>
              <a:t>, </a:t>
            </a:r>
            <a:r>
              <a:rPr lang="ru-RU" sz="1800" i="1" cap="none" dirty="0" err="1" smtClean="0"/>
              <a:t>ні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достатньо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вміло</a:t>
            </a:r>
            <a:r>
              <a:rPr lang="ru-RU" sz="1800" i="1" cap="none" dirty="0" smtClean="0"/>
              <a:t> й </a:t>
            </a:r>
            <a:r>
              <a:rPr lang="ru-RU" sz="1800" i="1" cap="none" dirty="0" err="1" smtClean="0"/>
              <a:t>надійно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використаним</a:t>
            </a:r>
            <a:r>
              <a:rPr lang="ru-RU" sz="1800" i="1" cap="none" dirty="0" smtClean="0"/>
              <a:t> на </a:t>
            </a:r>
            <a:r>
              <a:rPr lang="ru-RU" sz="1800" i="1" cap="none" dirty="0" err="1" smtClean="0"/>
              <a:t>практиці</a:t>
            </a:r>
            <a:r>
              <a:rPr lang="ru-RU" sz="1800" i="1" cap="none" dirty="0" smtClean="0"/>
              <a:t> без </a:t>
            </a:r>
            <a:r>
              <a:rPr lang="ru-RU" sz="1800" i="1" cap="none" dirty="0" err="1" smtClean="0"/>
              <a:t>допомоги</a:t>
            </a:r>
            <a:r>
              <a:rPr lang="ru-RU" sz="1800" i="1" cap="none" dirty="0" smtClean="0"/>
              <a:t> і </a:t>
            </a:r>
            <a:r>
              <a:rPr lang="ru-RU" sz="1800" i="1" cap="none" dirty="0" err="1" smtClean="0"/>
              <a:t>втручання</a:t>
            </a:r>
            <a:r>
              <a:rPr lang="ru-RU" sz="1800" i="1" cap="none" dirty="0" smtClean="0"/>
              <a:t> математики».</a:t>
            </a:r>
            <a:endParaRPr lang="ru-RU" sz="1800" i="1" cap="non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82386"/>
            <a:ext cx="6842347" cy="212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51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267155"/>
            <a:ext cx="8598876" cy="778119"/>
          </a:xfrm>
        </p:spPr>
        <p:txBody>
          <a:bodyPr>
            <a:noAutofit/>
          </a:bodyPr>
          <a:lstStyle/>
          <a:p>
            <a:r>
              <a:rPr lang="ru-RU" sz="2800" dirty="0" smtClean="0"/>
              <a:t>Задача на </a:t>
            </a:r>
            <a:r>
              <a:rPr lang="ru-RU" sz="2800" dirty="0" err="1" smtClean="0"/>
              <a:t>визначення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протяжності</a:t>
            </a:r>
            <a:r>
              <a:rPr lang="ru-RU" sz="2800" dirty="0" smtClean="0"/>
              <a:t> материка у градусах і </a:t>
            </a:r>
            <a:r>
              <a:rPr lang="ru-RU" sz="2800" dirty="0" err="1" smtClean="0"/>
              <a:t>кілометрах</a:t>
            </a:r>
            <a:endParaRPr lang="ru-RU" sz="2800" dirty="0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20414" y="1150099"/>
            <a:ext cx="87510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Визначте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координати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крайніх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точок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Африки та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материка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із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заходу на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схід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по 10° пн. ш. та з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півночі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південь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(у градусах і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кілометрах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).</a:t>
            </a:r>
          </a:p>
          <a:p>
            <a:pPr marL="76198"/>
            <a:r>
              <a:rPr lang="ru-RU" sz="1400" u="sng" dirty="0" err="1">
                <a:solidFill>
                  <a:schemeClr val="tx2">
                    <a:lumMod val="10000"/>
                  </a:schemeClr>
                </a:solidFill>
              </a:rPr>
              <a:t>Розв'язання</a:t>
            </a:r>
            <a:r>
              <a:rPr lang="ru-RU" sz="1400" u="sng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1)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Визначаємо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на 10-й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паралелі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крайні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точки материка. Вони лежать на таких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довготах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західна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місто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Конакрі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) - 13°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д.,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східна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мис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Рас-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Гафун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) - 52°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д.;</a:t>
            </a:r>
          </a:p>
          <a:p>
            <a:pPr marL="76198"/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2)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знаходимо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території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в градусах: (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оскільки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точки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розташовані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по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обидві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сторони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від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нульового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меридіана,то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значення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знайдених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координат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потрібно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додати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): 13°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д. + 52°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д. = 65°;</a:t>
            </a:r>
          </a:p>
          <a:p>
            <a:pPr marL="76198"/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3) за таблицею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визначаємо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на 10° пн. ш.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довжина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дуги 1°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паралелі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становить 109,6 км, і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знаходимо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території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у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кілометрах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: 65° х 109,6 км = 7124 км;</a:t>
            </a:r>
          </a:p>
          <a:p>
            <a:pPr marL="76198"/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4)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далі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визначаємо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материка з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півночі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південь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у градусах. Для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цього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необхідно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визначити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географічну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широту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крайніх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північної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і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південної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точок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материка.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Північна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точка –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мис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Рас-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Енгела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- 37° пн. ш., 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південна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-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мис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Агульяс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Голковий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) -35°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ш.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Оскільки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точки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розташовані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по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обидва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боки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від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екватора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то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значення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знайдених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точок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потрібно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додавати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:</a:t>
            </a:r>
          </a:p>
          <a:p>
            <a:pPr marL="76198"/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37° + 35° = 72° (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материка у градусах);</a:t>
            </a:r>
          </a:p>
          <a:p>
            <a:pPr marL="76198"/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5)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знаючи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значення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дуги 1°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меридіана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дорівнює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111,1 км,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визначаємо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материка у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кілометрах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: 72°х 111,1 км = 7992 км.</a:t>
            </a:r>
          </a:p>
          <a:p>
            <a:pPr marL="76198"/>
            <a:r>
              <a:rPr lang="ru-RU" sz="1400" u="sng" dirty="0" err="1">
                <a:solidFill>
                  <a:schemeClr val="tx2">
                    <a:lumMod val="10000"/>
                  </a:schemeClr>
                </a:solidFill>
              </a:rPr>
              <a:t>Відповідь</a:t>
            </a:r>
            <a:r>
              <a:rPr lang="ru-RU" sz="1400" u="sng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материка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із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заходу на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схід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по 10° пн. ш. становить 65°,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або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7124 км, а з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півночі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південь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72°,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або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7992 км.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6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267155"/>
            <a:ext cx="8598876" cy="778119"/>
          </a:xfrm>
        </p:spPr>
        <p:txBody>
          <a:bodyPr>
            <a:normAutofit fontScale="90000"/>
          </a:bodyPr>
          <a:lstStyle/>
          <a:p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Географічні координати. </a:t>
            </a:r>
            <a:b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Географічна широта. Географічна довгота</a:t>
            </a:r>
            <a:endParaRPr lang="uk-UA" altLang="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89706" y="1216007"/>
            <a:ext cx="89280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b="1" dirty="0" err="1"/>
              <a:t>Географічні</a:t>
            </a:r>
            <a:r>
              <a:rPr lang="ru-RU" sz="1600" b="1" dirty="0"/>
              <a:t> </a:t>
            </a:r>
            <a:r>
              <a:rPr lang="ru-RU" sz="1600" b="1" dirty="0" err="1"/>
              <a:t>координати</a:t>
            </a:r>
            <a:r>
              <a:rPr lang="ru-RU" sz="1600" dirty="0"/>
              <a:t> — </a:t>
            </a:r>
            <a:r>
              <a:rPr lang="ru-RU" sz="1600" dirty="0" err="1"/>
              <a:t>величини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визначають</a:t>
            </a:r>
            <a:r>
              <a:rPr lang="ru-RU" sz="1600" dirty="0"/>
              <a:t> </a:t>
            </a:r>
            <a:r>
              <a:rPr lang="ru-RU" sz="1600" dirty="0" err="1"/>
              <a:t>положення</a:t>
            </a:r>
            <a:r>
              <a:rPr lang="ru-RU" sz="1600" dirty="0"/>
              <a:t> </a:t>
            </a:r>
            <a:r>
              <a:rPr lang="ru-RU" sz="1600" dirty="0" err="1"/>
              <a:t>певної</a:t>
            </a:r>
            <a:r>
              <a:rPr lang="ru-RU" sz="1600" dirty="0"/>
              <a:t> точки на </a:t>
            </a:r>
            <a:r>
              <a:rPr lang="ru-RU" sz="1600" dirty="0" err="1"/>
              <a:t>місцевості</a:t>
            </a:r>
            <a:r>
              <a:rPr lang="ru-RU" sz="1600" dirty="0"/>
              <a:t> (на </a:t>
            </a:r>
            <a:r>
              <a:rPr lang="ru-RU" sz="1600" dirty="0" err="1"/>
              <a:t>плані</a:t>
            </a:r>
            <a:r>
              <a:rPr lang="ru-RU" sz="1600" dirty="0"/>
              <a:t> </a:t>
            </a:r>
            <a:r>
              <a:rPr lang="ru-RU" sz="1600" dirty="0" err="1"/>
              <a:t>чи</a:t>
            </a:r>
            <a:r>
              <a:rPr lang="ru-RU" sz="1600" dirty="0"/>
              <a:t> на </a:t>
            </a:r>
            <a:r>
              <a:rPr lang="ru-RU" sz="1600" dirty="0" err="1"/>
              <a:t>топографічній</a:t>
            </a:r>
            <a:r>
              <a:rPr lang="ru-RU" sz="1600" dirty="0"/>
              <a:t> </a:t>
            </a:r>
            <a:r>
              <a:rPr lang="ru-RU" sz="1600" dirty="0" err="1"/>
              <a:t>карті</a:t>
            </a:r>
            <a:r>
              <a:rPr lang="ru-RU" sz="1600" dirty="0"/>
              <a:t>) </a:t>
            </a:r>
            <a:r>
              <a:rPr lang="ru-RU" sz="1600" dirty="0" err="1"/>
              <a:t>відносно</a:t>
            </a:r>
            <a:r>
              <a:rPr lang="ru-RU" sz="1600" dirty="0"/>
              <a:t> </a:t>
            </a:r>
            <a:r>
              <a:rPr lang="ru-RU" sz="1600" dirty="0" err="1"/>
              <a:t>прийнятої</a:t>
            </a:r>
            <a:r>
              <a:rPr lang="ru-RU" sz="1600" dirty="0"/>
              <a:t> </a:t>
            </a:r>
            <a:r>
              <a:rPr lang="ru-RU" sz="1600" dirty="0" err="1"/>
              <a:t>системи</a:t>
            </a:r>
            <a:r>
              <a:rPr lang="ru-RU" sz="1600" dirty="0"/>
              <a:t> координат.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/>
              <a:t>Система координат </a:t>
            </a:r>
            <a:r>
              <a:rPr lang="ru-RU" sz="1600" dirty="0" err="1"/>
              <a:t>встановлює</a:t>
            </a:r>
            <a:r>
              <a:rPr lang="ru-RU" sz="1600" dirty="0"/>
              <a:t> </a:t>
            </a:r>
            <a:r>
              <a:rPr lang="ru-RU" sz="1600" dirty="0" err="1"/>
              <a:t>початкові</a:t>
            </a:r>
            <a:r>
              <a:rPr lang="ru-RU" sz="1600" dirty="0"/>
              <a:t> (</a:t>
            </a:r>
            <a:r>
              <a:rPr lang="ru-RU" sz="1600" dirty="0" err="1"/>
              <a:t>вихідні</a:t>
            </a:r>
            <a:r>
              <a:rPr lang="ru-RU" sz="1600" dirty="0"/>
              <a:t>) точки </a:t>
            </a:r>
            <a:r>
              <a:rPr lang="ru-RU" sz="1600" dirty="0" err="1"/>
              <a:t>поверхні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лінії</a:t>
            </a:r>
            <a:r>
              <a:rPr lang="ru-RU" sz="1600" dirty="0"/>
              <a:t> </a:t>
            </a:r>
            <a:r>
              <a:rPr lang="ru-RU" sz="1600" dirty="0" err="1"/>
              <a:t>відліку</a:t>
            </a:r>
            <a:r>
              <a:rPr lang="ru-RU" sz="1600" dirty="0"/>
              <a:t> </a:t>
            </a:r>
            <a:r>
              <a:rPr lang="ru-RU" sz="1600" dirty="0" err="1"/>
              <a:t>потрібних</a:t>
            </a:r>
            <a:r>
              <a:rPr lang="ru-RU" sz="1600" dirty="0"/>
              <a:t> величин — початку </a:t>
            </a:r>
            <a:r>
              <a:rPr lang="ru-RU" sz="1600" dirty="0" err="1"/>
              <a:t>відліку</a:t>
            </a:r>
            <a:r>
              <a:rPr lang="ru-RU" sz="1600" dirty="0"/>
              <a:t> координат та </a:t>
            </a:r>
            <a:r>
              <a:rPr lang="ru-RU" sz="1600" dirty="0" err="1"/>
              <a:t>одиниці</a:t>
            </a:r>
            <a:r>
              <a:rPr lang="ru-RU" sz="1600" dirty="0"/>
              <a:t> </a:t>
            </a: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/>
              <a:t>обчислення</a:t>
            </a:r>
            <a:r>
              <a:rPr lang="ru-RU" sz="1600" dirty="0"/>
              <a:t>.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/>
              <a:t>Система </a:t>
            </a:r>
            <a:r>
              <a:rPr lang="ru-RU" sz="1600" dirty="0" err="1"/>
              <a:t>географічних</a:t>
            </a:r>
            <a:r>
              <a:rPr lang="ru-RU" sz="1600" dirty="0"/>
              <a:t> координат (</a:t>
            </a:r>
            <a:r>
              <a:rPr lang="ru-RU" sz="1600" dirty="0" err="1"/>
              <a:t>географічні</a:t>
            </a:r>
            <a:r>
              <a:rPr lang="ru-RU" sz="1600" dirty="0"/>
              <a:t> </a:t>
            </a:r>
            <a:r>
              <a:rPr lang="ru-RU" sz="1600" dirty="0" err="1"/>
              <a:t>координати</a:t>
            </a:r>
            <a:r>
              <a:rPr lang="ru-RU" sz="1600" dirty="0"/>
              <a:t>) </a:t>
            </a:r>
            <a:r>
              <a:rPr lang="ru-RU" sz="1600" dirty="0" err="1"/>
              <a:t>застосовується</a:t>
            </a:r>
            <a:r>
              <a:rPr lang="ru-RU" sz="1600" dirty="0"/>
              <a:t> для </a:t>
            </a:r>
            <a:r>
              <a:rPr lang="ru-RU" sz="1600" dirty="0" err="1"/>
              <a:t>визначення</a:t>
            </a:r>
            <a:r>
              <a:rPr lang="ru-RU" sz="1600" dirty="0"/>
              <a:t> </a:t>
            </a:r>
            <a:r>
              <a:rPr lang="ru-RU" sz="1600" dirty="0" err="1"/>
              <a:t>положення</a:t>
            </a:r>
            <a:r>
              <a:rPr lang="ru-RU" sz="1600" dirty="0"/>
              <a:t> </a:t>
            </a:r>
            <a:r>
              <a:rPr lang="ru-RU" sz="1600" dirty="0" err="1"/>
              <a:t>точок</a:t>
            </a:r>
            <a:r>
              <a:rPr lang="ru-RU" sz="1600" dirty="0"/>
              <a:t> </a:t>
            </a:r>
            <a:r>
              <a:rPr lang="ru-RU" sz="1600" dirty="0" err="1"/>
              <a:t>земної</a:t>
            </a:r>
            <a:r>
              <a:rPr lang="ru-RU" sz="1600" dirty="0"/>
              <a:t> </a:t>
            </a:r>
            <a:r>
              <a:rPr lang="ru-RU" sz="1600" dirty="0" err="1"/>
              <a:t>поверхні</a:t>
            </a:r>
            <a:r>
              <a:rPr lang="ru-RU" sz="1600" dirty="0"/>
              <a:t> </a:t>
            </a:r>
            <a:r>
              <a:rPr lang="ru-RU" sz="1600" dirty="0" err="1"/>
              <a:t>відносно</a:t>
            </a:r>
            <a:r>
              <a:rPr lang="ru-RU" sz="1600" dirty="0"/>
              <a:t> </a:t>
            </a:r>
            <a:r>
              <a:rPr lang="ru-RU" sz="1600" dirty="0" err="1"/>
              <a:t>екватора</a:t>
            </a:r>
            <a:r>
              <a:rPr lang="ru-RU" sz="1600" dirty="0"/>
              <a:t> й початкового (</a:t>
            </a:r>
            <a:r>
              <a:rPr lang="ru-RU" sz="1600" dirty="0" err="1"/>
              <a:t>нульового</a:t>
            </a:r>
            <a:r>
              <a:rPr lang="ru-RU" sz="1600" dirty="0"/>
              <a:t>) </a:t>
            </a:r>
            <a:r>
              <a:rPr lang="ru-RU" sz="1600" dirty="0" err="1"/>
              <a:t>меридіану</a:t>
            </a:r>
            <a:r>
              <a:rPr lang="ru-RU" sz="1600" dirty="0"/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/>
              <a:t>Координатами є </a:t>
            </a:r>
            <a:r>
              <a:rPr lang="ru-RU" sz="1600" dirty="0" err="1"/>
              <a:t>кутові</a:t>
            </a:r>
            <a:r>
              <a:rPr lang="ru-RU" sz="1600" dirty="0"/>
              <a:t> </a:t>
            </a:r>
            <a:r>
              <a:rPr lang="ru-RU" sz="1600" dirty="0" err="1"/>
              <a:t>величини</a:t>
            </a:r>
            <a:r>
              <a:rPr lang="ru-RU" sz="1600" dirty="0"/>
              <a:t>: </a:t>
            </a:r>
            <a:r>
              <a:rPr lang="ru-RU" sz="1600" dirty="0" err="1"/>
              <a:t>географічна</a:t>
            </a:r>
            <a:r>
              <a:rPr lang="ru-RU" sz="1600" dirty="0"/>
              <a:t> широта </a:t>
            </a:r>
            <a:r>
              <a:rPr lang="el-G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ϕ</a:t>
            </a:r>
            <a:r>
              <a:rPr lang="uk-UA" sz="1600" dirty="0"/>
              <a:t> </a:t>
            </a:r>
            <a:r>
              <a:rPr lang="ru-RU" sz="1600" dirty="0"/>
              <a:t>й </a:t>
            </a:r>
            <a:r>
              <a:rPr lang="ru-RU" sz="1600" dirty="0" err="1"/>
              <a:t>географічна</a:t>
            </a:r>
            <a:r>
              <a:rPr lang="ru-RU" sz="1600" dirty="0"/>
              <a:t> </a:t>
            </a:r>
            <a:r>
              <a:rPr lang="ru-RU" sz="1600" dirty="0" err="1"/>
              <a:t>довгота</a:t>
            </a:r>
            <a:r>
              <a:rPr lang="ru-RU" sz="1600" dirty="0"/>
              <a:t> </a:t>
            </a:r>
            <a:r>
              <a:rPr lang="el-G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en-US" sz="1600" dirty="0"/>
              <a:t> . </a:t>
            </a:r>
            <a:endParaRPr lang="uk-UA" sz="1600" dirty="0"/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Довгота</a:t>
            </a:r>
            <a:r>
              <a:rPr lang="ru-RU" sz="1600" dirty="0"/>
              <a:t> (кут </a:t>
            </a:r>
            <a:r>
              <a:rPr lang="ru-RU" sz="1600" dirty="0" err="1"/>
              <a:t>між</a:t>
            </a:r>
            <a:r>
              <a:rPr lang="ru-RU" sz="1600" dirty="0"/>
              <a:t> </a:t>
            </a:r>
            <a:r>
              <a:rPr lang="ru-RU" sz="1600" dirty="0" err="1"/>
              <a:t>площиною</a:t>
            </a:r>
            <a:r>
              <a:rPr lang="ru-RU" sz="1600" dirty="0"/>
              <a:t> </a:t>
            </a:r>
            <a:r>
              <a:rPr lang="ru-RU" sz="1600" dirty="0" err="1"/>
              <a:t>меридіану</a:t>
            </a:r>
            <a:r>
              <a:rPr lang="ru-RU" sz="1600" dirty="0"/>
              <a:t> в </a:t>
            </a:r>
            <a:r>
              <a:rPr lang="ru-RU" sz="1600" dirty="0" err="1"/>
              <a:t>точці</a:t>
            </a:r>
            <a:r>
              <a:rPr lang="ru-RU" sz="1600" dirty="0"/>
              <a:t> </a:t>
            </a:r>
            <a:r>
              <a:rPr lang="ru-RU" sz="1600" dirty="0" err="1"/>
              <a:t>спостереження</a:t>
            </a:r>
            <a:r>
              <a:rPr lang="ru-RU" sz="1600" dirty="0"/>
              <a:t> та </a:t>
            </a:r>
            <a:r>
              <a:rPr lang="ru-RU" sz="1600" dirty="0" err="1"/>
              <a:t>нульовим</a:t>
            </a:r>
            <a:r>
              <a:rPr lang="ru-RU" sz="1600" dirty="0"/>
              <a:t> (</a:t>
            </a:r>
            <a:r>
              <a:rPr lang="ru-RU" sz="1600" dirty="0" err="1"/>
              <a:t>Гринвіч</a:t>
            </a:r>
            <a:r>
              <a:rPr lang="ru-RU" sz="1600" dirty="0"/>
              <a:t>) </a:t>
            </a:r>
            <a:r>
              <a:rPr lang="ru-RU" sz="1600" dirty="0" err="1"/>
              <a:t>меридіаном</a:t>
            </a:r>
            <a:r>
              <a:rPr lang="ru-RU" sz="1600" dirty="0"/>
              <a:t>),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/>
              <a:t>Широта (кут </a:t>
            </a:r>
            <a:r>
              <a:rPr lang="ru-RU" sz="1600" dirty="0" err="1"/>
              <a:t>між</a:t>
            </a:r>
            <a:r>
              <a:rPr lang="ru-RU" sz="1600" dirty="0"/>
              <a:t> </a:t>
            </a:r>
            <a:r>
              <a:rPr lang="ru-RU" sz="1600" dirty="0" err="1"/>
              <a:t>прямовисною</a:t>
            </a:r>
            <a:r>
              <a:rPr lang="ru-RU" sz="1600" dirty="0"/>
              <a:t> </a:t>
            </a:r>
            <a:r>
              <a:rPr lang="ru-RU" sz="1600" dirty="0" err="1"/>
              <a:t>лінією</a:t>
            </a:r>
            <a:r>
              <a:rPr lang="ru-RU" sz="1600" dirty="0"/>
              <a:t> та </a:t>
            </a:r>
            <a:r>
              <a:rPr lang="ru-RU" sz="1600" dirty="0" err="1"/>
              <a:t>площиною</a:t>
            </a:r>
            <a:r>
              <a:rPr lang="ru-RU" sz="1600" dirty="0"/>
              <a:t> </a:t>
            </a:r>
            <a:r>
              <a:rPr lang="ru-RU" sz="1600" dirty="0" err="1"/>
              <a:t>екватора</a:t>
            </a:r>
            <a:r>
              <a:rPr lang="ru-RU" sz="1600" dirty="0"/>
              <a:t>) </a:t>
            </a:r>
            <a:r>
              <a:rPr lang="ru-RU" sz="1600" dirty="0" err="1"/>
              <a:t>визначають</a:t>
            </a:r>
            <a:r>
              <a:rPr lang="ru-RU" sz="1600" dirty="0"/>
              <a:t> </a:t>
            </a:r>
            <a:r>
              <a:rPr lang="ru-RU" sz="1600" dirty="0" err="1"/>
              <a:t>положення</a:t>
            </a:r>
            <a:r>
              <a:rPr lang="ru-RU" sz="1600" dirty="0"/>
              <a:t> точки на </a:t>
            </a:r>
            <a:r>
              <a:rPr lang="ru-RU" sz="1600" dirty="0" err="1"/>
              <a:t>поверхні</a:t>
            </a:r>
            <a:r>
              <a:rPr lang="ru-RU" sz="1600" dirty="0"/>
              <a:t> </a:t>
            </a:r>
            <a:r>
              <a:rPr lang="ru-RU" sz="1600" dirty="0" err="1"/>
              <a:t>Землі</a:t>
            </a:r>
            <a:r>
              <a:rPr lang="ru-RU" sz="1600" dirty="0"/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Вимірюються</a:t>
            </a:r>
            <a:r>
              <a:rPr lang="ru-RU" sz="1600" dirty="0"/>
              <a:t> в градусах (°), </a:t>
            </a:r>
            <a:r>
              <a:rPr lang="ru-RU" sz="1600" dirty="0" err="1"/>
              <a:t>довгота</a:t>
            </a:r>
            <a:r>
              <a:rPr lang="ru-RU" sz="1600" dirty="0"/>
              <a:t> — </a:t>
            </a:r>
            <a:r>
              <a:rPr lang="ru-RU" sz="1600" dirty="0" err="1"/>
              <a:t>від</a:t>
            </a:r>
            <a:r>
              <a:rPr lang="ru-RU" sz="1600" dirty="0"/>
              <a:t> 0° до 180° на </a:t>
            </a:r>
            <a:r>
              <a:rPr lang="ru-RU" sz="1600" dirty="0" err="1"/>
              <a:t>захід</a:t>
            </a:r>
            <a:r>
              <a:rPr lang="ru-RU" sz="1600" dirty="0"/>
              <a:t> та на </a:t>
            </a:r>
            <a:r>
              <a:rPr lang="ru-RU" sz="1600" dirty="0" err="1"/>
              <a:t>схід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Гринвіча</a:t>
            </a:r>
            <a:r>
              <a:rPr lang="ru-RU" sz="1600" dirty="0"/>
              <a:t>, широта — </a:t>
            </a:r>
            <a:r>
              <a:rPr lang="ru-RU" sz="1600" dirty="0" err="1"/>
              <a:t>від</a:t>
            </a:r>
            <a:r>
              <a:rPr lang="ru-RU" sz="1600" dirty="0"/>
              <a:t> 0° до 90° на </a:t>
            </a:r>
            <a:r>
              <a:rPr lang="ru-RU" sz="1600" dirty="0" err="1"/>
              <a:t>північ</a:t>
            </a:r>
            <a:r>
              <a:rPr lang="ru-RU" sz="1600" dirty="0"/>
              <a:t> і на </a:t>
            </a:r>
            <a:r>
              <a:rPr lang="ru-RU" sz="1600" dirty="0" err="1"/>
              <a:t>південь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екватора</a:t>
            </a:r>
            <a:r>
              <a:rPr lang="ru-RU" sz="1600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6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267155"/>
            <a:ext cx="8598876" cy="778119"/>
          </a:xfrm>
        </p:spPr>
        <p:txBody>
          <a:bodyPr>
            <a:normAutofit fontScale="90000"/>
          </a:bodyPr>
          <a:lstStyle/>
          <a:p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Географічні координати. </a:t>
            </a:r>
            <a:b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Географічна широта. Географічна довгота</a:t>
            </a:r>
            <a:endParaRPr lang="uk-UA" altLang="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78082" y="1196266"/>
            <a:ext cx="57180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373" indent="-257175">
              <a:buFont typeface="Wingdings" panose="05000000000000000000" pitchFamily="2" charset="2"/>
              <a:buChar char="Ø"/>
            </a:pPr>
            <a:r>
              <a:rPr lang="uk-UA" sz="1600" dirty="0"/>
              <a:t>Географічна широта буває північна (пн.) – для точок Північної півкулі – та південна (</a:t>
            </a:r>
            <a:r>
              <a:rPr lang="uk-UA" sz="1600" dirty="0" err="1"/>
              <a:t>пд</a:t>
            </a:r>
            <a:r>
              <a:rPr lang="uk-UA" sz="1600" dirty="0"/>
              <a:t>.) – для точок Південної півкулі. Екватор має географічну широту 0ᵒ ш.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uk-UA" sz="1600" dirty="0"/>
              <a:t>Лінії з однаковими значеннями географічної широти є паралелями.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uk-UA" sz="1600" dirty="0"/>
              <a:t>Географічні полюси Землі мають лише географічну широту – відповідно 90</a:t>
            </a:r>
            <a:r>
              <a:rPr lang="en-US" sz="1600" dirty="0"/>
              <a:t>ᵒ</a:t>
            </a:r>
            <a:r>
              <a:rPr lang="uk-UA" sz="1600" dirty="0"/>
              <a:t> </a:t>
            </a:r>
            <a:r>
              <a:rPr lang="uk-UA" sz="1600" dirty="0" err="1"/>
              <a:t>пн.ш</a:t>
            </a:r>
            <a:r>
              <a:rPr lang="uk-UA" sz="1600" dirty="0"/>
              <a:t>. і </a:t>
            </a:r>
            <a:r>
              <a:rPr lang="en-US" sz="1600" dirty="0"/>
              <a:t>90ᵒ </a:t>
            </a:r>
            <a:r>
              <a:rPr lang="uk-UA" sz="1600" dirty="0" err="1"/>
              <a:t>пд.ш</a:t>
            </a:r>
            <a:r>
              <a:rPr lang="uk-UA" sz="1600" dirty="0"/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uk-UA" sz="1600" dirty="0"/>
              <a:t>Географічна довгота буває західна (</a:t>
            </a:r>
            <a:r>
              <a:rPr lang="uk-UA" sz="1600" dirty="0" err="1"/>
              <a:t>зх</a:t>
            </a:r>
            <a:r>
              <a:rPr lang="uk-UA" sz="1600" dirty="0"/>
              <a:t>.) – для точок Західної півкулі – та східна (</a:t>
            </a:r>
            <a:r>
              <a:rPr lang="uk-UA" sz="1600" dirty="0" err="1"/>
              <a:t>сх</a:t>
            </a:r>
            <a:r>
              <a:rPr lang="uk-UA" sz="1600" dirty="0"/>
              <a:t>.) – для точок Східної півкулі. Гринвіцький меридіан має географічну довготу 0ᵒ д, а протилежний меридіан - 180</a:t>
            </a:r>
            <a:r>
              <a:rPr lang="en-US" sz="1600" dirty="0"/>
              <a:t>ᵒ</a:t>
            </a:r>
            <a:r>
              <a:rPr lang="uk-UA" sz="1600" dirty="0"/>
              <a:t> д.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uk-UA" sz="1600" dirty="0"/>
              <a:t>Лінії з однаковими значеннями географічної довготи є меридіанами.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170" name="Picture 2" descr="Географічні координати — Вікіпеді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45" y="1311497"/>
            <a:ext cx="3589755" cy="35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99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267155"/>
            <a:ext cx="8598876" cy="778119"/>
          </a:xfrm>
        </p:spPr>
        <p:txBody>
          <a:bodyPr>
            <a:normAutofit fontScale="90000"/>
          </a:bodyPr>
          <a:lstStyle/>
          <a:p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Як визначити географічні координати за </a:t>
            </a:r>
            <a:b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географічною картою</a:t>
            </a:r>
            <a:endParaRPr lang="uk-UA" altLang="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78081" y="1196266"/>
            <a:ext cx="8793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198" algn="ctr"/>
            <a:r>
              <a:rPr lang="ru-RU" sz="1600" i="1" dirty="0" err="1"/>
              <a:t>Визначимо</a:t>
            </a:r>
            <a:r>
              <a:rPr lang="ru-RU" sz="1600" i="1" dirty="0"/>
              <a:t> за картою </a:t>
            </a:r>
            <a:r>
              <a:rPr lang="ru-RU" sz="1600" i="1" dirty="0" err="1"/>
              <a:t>півкуль</a:t>
            </a:r>
            <a:r>
              <a:rPr lang="ru-RU" sz="1600" i="1" dirty="0"/>
              <a:t> </a:t>
            </a:r>
            <a:r>
              <a:rPr lang="ru-RU" sz="1600" i="1" dirty="0" err="1"/>
              <a:t>географічні</a:t>
            </a:r>
            <a:r>
              <a:rPr lang="ru-RU" sz="1600" i="1" dirty="0"/>
              <a:t> </a:t>
            </a:r>
            <a:r>
              <a:rPr lang="ru-RU" sz="1600" i="1" dirty="0" err="1"/>
              <a:t>координати</a:t>
            </a:r>
            <a:r>
              <a:rPr lang="ru-RU" sz="1600" i="1" dirty="0"/>
              <a:t> </a:t>
            </a:r>
            <a:r>
              <a:rPr lang="ru-RU" sz="1600" i="1" dirty="0" err="1"/>
              <a:t>столиці</a:t>
            </a:r>
            <a:r>
              <a:rPr lang="ru-RU" sz="1600" i="1" dirty="0"/>
              <a:t> </a:t>
            </a:r>
            <a:r>
              <a:rPr lang="ru-RU" sz="1600" i="1" dirty="0" err="1"/>
              <a:t>нашої</a:t>
            </a:r>
            <a:r>
              <a:rPr lang="ru-RU" sz="1600" i="1" dirty="0"/>
              <a:t> </a:t>
            </a:r>
            <a:r>
              <a:rPr lang="ru-RU" sz="1600" i="1" dirty="0" err="1"/>
              <a:t>Батьківщини</a:t>
            </a:r>
            <a:r>
              <a:rPr lang="ru-RU" sz="1600" i="1" dirty="0"/>
              <a:t> – м. </a:t>
            </a:r>
            <a:r>
              <a:rPr lang="ru-RU" sz="1600" i="1" dirty="0" err="1"/>
              <a:t>Києва</a:t>
            </a:r>
            <a:r>
              <a:rPr lang="ru-RU" sz="1600" i="1" dirty="0"/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Спочатку</a:t>
            </a:r>
            <a:r>
              <a:rPr lang="ru-RU" sz="1600" dirty="0"/>
              <a:t> </a:t>
            </a:r>
            <a:r>
              <a:rPr lang="ru-RU" sz="1600" dirty="0" err="1"/>
              <a:t>встановимо</a:t>
            </a:r>
            <a:r>
              <a:rPr lang="ru-RU" sz="1600" dirty="0"/>
              <a:t> </a:t>
            </a:r>
            <a:r>
              <a:rPr lang="ru-RU" sz="1600" dirty="0" err="1"/>
              <a:t>географічну</a:t>
            </a:r>
            <a:r>
              <a:rPr lang="ru-RU" sz="1600" dirty="0"/>
              <a:t> широту.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Київ</a:t>
            </a:r>
            <a:r>
              <a:rPr lang="ru-RU" sz="1600" dirty="0"/>
              <a:t> </a:t>
            </a:r>
            <a:r>
              <a:rPr lang="ru-RU" sz="1600" dirty="0" err="1"/>
              <a:t>розташований</a:t>
            </a:r>
            <a:r>
              <a:rPr lang="ru-RU" sz="1600" dirty="0"/>
              <a:t> на </a:t>
            </a:r>
            <a:r>
              <a:rPr lang="ru-RU" sz="1600" dirty="0" err="1"/>
              <a:t>північ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екватора</a:t>
            </a:r>
            <a:r>
              <a:rPr lang="ru-RU" sz="1600" dirty="0"/>
              <a:t>, </a:t>
            </a:r>
            <a:r>
              <a:rPr lang="ru-RU" sz="1600" dirty="0" err="1"/>
              <a:t>отже</a:t>
            </a:r>
            <a:r>
              <a:rPr lang="ru-RU" sz="1600" dirty="0"/>
              <a:t>, </a:t>
            </a:r>
            <a:r>
              <a:rPr lang="ru-RU" sz="1600" dirty="0" err="1"/>
              <a:t>маємо</a:t>
            </a:r>
            <a:r>
              <a:rPr lang="ru-RU" sz="1600" dirty="0"/>
              <a:t> </a:t>
            </a:r>
            <a:r>
              <a:rPr lang="ru-RU" sz="1600" dirty="0" err="1"/>
              <a:t>північну</a:t>
            </a:r>
            <a:r>
              <a:rPr lang="ru-RU" sz="1600" dirty="0"/>
              <a:t> широту.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Лежить</a:t>
            </a:r>
            <a:r>
              <a:rPr lang="ru-RU" sz="1600" dirty="0"/>
              <a:t> </a:t>
            </a:r>
            <a:r>
              <a:rPr lang="ru-RU" sz="1600" dirty="0" err="1"/>
              <a:t>між</a:t>
            </a:r>
            <a:r>
              <a:rPr lang="ru-RU" sz="1600" dirty="0"/>
              <a:t> 50 і 60 </a:t>
            </a:r>
            <a:r>
              <a:rPr lang="ru-RU" sz="1600" dirty="0" err="1"/>
              <a:t>паралелями</a:t>
            </a:r>
            <a:r>
              <a:rPr lang="ru-RU" sz="1600" dirty="0"/>
              <a:t> </a:t>
            </a:r>
            <a:r>
              <a:rPr lang="ru-RU" sz="1600" dirty="0" err="1"/>
              <a:t>північної</a:t>
            </a:r>
            <a:r>
              <a:rPr lang="ru-RU" sz="1600" dirty="0"/>
              <a:t> </a:t>
            </a:r>
            <a:r>
              <a:rPr lang="ru-RU" sz="1600" dirty="0" err="1"/>
              <a:t>широти</a:t>
            </a:r>
            <a:r>
              <a:rPr lang="ru-RU" sz="1600" dirty="0"/>
              <a:t>, але </a:t>
            </a:r>
            <a:r>
              <a:rPr lang="ru-RU" sz="1600" dirty="0" err="1"/>
              <a:t>значно</a:t>
            </a:r>
            <a:r>
              <a:rPr lang="ru-RU" sz="1600" dirty="0"/>
              <a:t> </a:t>
            </a:r>
            <a:r>
              <a:rPr lang="ru-RU" sz="1600" dirty="0" err="1"/>
              <a:t>ближче</a:t>
            </a:r>
            <a:r>
              <a:rPr lang="ru-RU" sz="1600" dirty="0"/>
              <a:t> до 50-ї.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Довготу</a:t>
            </a:r>
            <a:r>
              <a:rPr lang="ru-RU" sz="1600" dirty="0"/>
              <a:t> </a:t>
            </a:r>
            <a:r>
              <a:rPr lang="ru-RU" sz="1600" dirty="0" err="1"/>
              <a:t>визначаємо</a:t>
            </a:r>
            <a:r>
              <a:rPr lang="ru-RU" sz="1600" dirty="0"/>
              <a:t> за </a:t>
            </a:r>
            <a:r>
              <a:rPr lang="ru-RU" sz="1600" dirty="0" err="1"/>
              <a:t>меридіанами</a:t>
            </a:r>
            <a:r>
              <a:rPr lang="ru-RU" sz="1600" dirty="0"/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Місто</a:t>
            </a:r>
            <a:r>
              <a:rPr lang="ru-RU" sz="1600" dirty="0"/>
              <a:t> </a:t>
            </a:r>
            <a:r>
              <a:rPr lang="ru-RU" sz="1600" dirty="0" err="1"/>
              <a:t>розташоване</a:t>
            </a:r>
            <a:r>
              <a:rPr lang="ru-RU" sz="1600" dirty="0"/>
              <a:t> на </a:t>
            </a:r>
            <a:r>
              <a:rPr lang="ru-RU" sz="1600" dirty="0" err="1"/>
              <a:t>схід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початкового </a:t>
            </a:r>
            <a:r>
              <a:rPr lang="ru-RU" sz="1600" dirty="0" err="1"/>
              <a:t>меридіана</a:t>
            </a:r>
            <a:r>
              <a:rPr lang="ru-RU" sz="1600" dirty="0"/>
              <a:t>, </a:t>
            </a:r>
            <a:r>
              <a:rPr lang="ru-RU" sz="1600" dirty="0" err="1"/>
              <a:t>тобто</a:t>
            </a:r>
            <a:r>
              <a:rPr lang="ru-RU" sz="1600" dirty="0"/>
              <a:t> </a:t>
            </a:r>
            <a:r>
              <a:rPr lang="ru-RU" sz="1600" dirty="0" err="1"/>
              <a:t>має</a:t>
            </a:r>
            <a:r>
              <a:rPr lang="ru-RU" sz="1600" dirty="0"/>
              <a:t> </a:t>
            </a:r>
            <a:r>
              <a:rPr lang="ru-RU" sz="1600" dirty="0" err="1"/>
              <a:t>східну</a:t>
            </a:r>
            <a:r>
              <a:rPr lang="ru-RU" sz="1600" dirty="0"/>
              <a:t> </a:t>
            </a:r>
            <a:r>
              <a:rPr lang="ru-RU" sz="1600" dirty="0" err="1"/>
              <a:t>довготу</a:t>
            </a:r>
            <a:r>
              <a:rPr lang="ru-RU" sz="1600" dirty="0"/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Лежить</a:t>
            </a:r>
            <a:r>
              <a:rPr lang="ru-RU" sz="1600" dirty="0"/>
              <a:t> </a:t>
            </a:r>
            <a:r>
              <a:rPr lang="ru-RU" sz="1600" dirty="0" err="1"/>
              <a:t>між</a:t>
            </a:r>
            <a:r>
              <a:rPr lang="ru-RU" sz="1600" dirty="0"/>
              <a:t> 30 і 40 </a:t>
            </a:r>
            <a:r>
              <a:rPr lang="ru-RU" sz="1600" dirty="0" err="1"/>
              <a:t>меридіанами</a:t>
            </a:r>
            <a:r>
              <a:rPr lang="ru-RU" sz="1600" dirty="0"/>
              <a:t> </a:t>
            </a:r>
            <a:r>
              <a:rPr lang="ru-RU" sz="1600" dirty="0" err="1"/>
              <a:t>східної</a:t>
            </a:r>
            <a:r>
              <a:rPr lang="ru-RU" sz="1600" dirty="0"/>
              <a:t> </a:t>
            </a:r>
            <a:r>
              <a:rPr lang="ru-RU" sz="1600" dirty="0" err="1"/>
              <a:t>довготи</a:t>
            </a:r>
            <a:r>
              <a:rPr lang="ru-RU" sz="1600" dirty="0"/>
              <a:t>, але </a:t>
            </a:r>
            <a:r>
              <a:rPr lang="ru-RU" sz="1600" dirty="0" err="1"/>
              <a:t>значно</a:t>
            </a:r>
            <a:r>
              <a:rPr lang="ru-RU" sz="1600" dirty="0"/>
              <a:t> </a:t>
            </a:r>
            <a:r>
              <a:rPr lang="ru-RU" sz="1600" dirty="0" err="1"/>
              <a:t>ближче</a:t>
            </a:r>
            <a:r>
              <a:rPr lang="ru-RU" sz="1600" dirty="0"/>
              <a:t> до 30-го. </a:t>
            </a:r>
          </a:p>
          <a:p>
            <a:pPr marL="76198" algn="ctr"/>
            <a:r>
              <a:rPr lang="ru-RU" sz="1600" i="1" dirty="0" err="1"/>
              <a:t>Географічні</a:t>
            </a:r>
            <a:r>
              <a:rPr lang="ru-RU" sz="1600" i="1" dirty="0"/>
              <a:t> </a:t>
            </a:r>
            <a:r>
              <a:rPr lang="ru-RU" sz="1600" i="1" dirty="0" err="1"/>
              <a:t>координати</a:t>
            </a:r>
            <a:r>
              <a:rPr lang="ru-RU" sz="1600" i="1" dirty="0"/>
              <a:t> </a:t>
            </a:r>
            <a:r>
              <a:rPr lang="ru-RU" sz="1600" i="1" dirty="0" err="1"/>
              <a:t>Києва</a:t>
            </a:r>
            <a:r>
              <a:rPr lang="ru-RU" sz="1600" i="1" dirty="0"/>
              <a:t> – 51°пн.ш., 31°сх. д.</a:t>
            </a:r>
            <a:endParaRPr lang="uk-UA" sz="16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194" name="Picture 2" descr="http://www.raster-maps.com/images/maps/rastr/ukraine/atlas/ukraine_physical_map_full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6" b="64593"/>
          <a:stretch/>
        </p:blipFill>
        <p:spPr bwMode="auto">
          <a:xfrm>
            <a:off x="2593576" y="3771900"/>
            <a:ext cx="3956849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51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388461"/>
            <a:ext cx="8598876" cy="562280"/>
          </a:xfrm>
        </p:spPr>
        <p:txBody>
          <a:bodyPr>
            <a:normAutofit fontScale="90000"/>
          </a:bodyPr>
          <a:lstStyle/>
          <a:p>
            <a:pPr algn="l"/>
            <a:r>
              <a:rPr lang="uk-UA" altLang="" dirty="0">
                <a:latin typeface="Calibri" panose="020F0502020204030204" pitchFamily="34" charset="0"/>
                <a:cs typeface="Calibri" panose="020F0502020204030204" pitchFamily="34" charset="0"/>
              </a:rPr>
              <a:t>Висота Сонця </a:t>
            </a:r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над </a:t>
            </a:r>
            <a:r>
              <a:rPr lang="uk-UA" altLang="" dirty="0">
                <a:latin typeface="Calibri" panose="020F0502020204030204" pitchFamily="34" charset="0"/>
                <a:cs typeface="Calibri" panose="020F0502020204030204" pitchFamily="34" charset="0"/>
              </a:rPr>
              <a:t>горизонтом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3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 txBox="1">
            <a:spLocks/>
          </p:cNvSpPr>
          <p:nvPr/>
        </p:nvSpPr>
        <p:spPr>
          <a:xfrm>
            <a:off x="160361" y="1856223"/>
            <a:ext cx="8847161" cy="31782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Гномон –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це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вертикально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встановлена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жердина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висотою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1 м. За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допомогою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гномона у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давнину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визначали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висоту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Сонця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над горизонтом.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У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ясний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сонячний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день жердина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відкидає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тінь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,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довжина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якої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сходу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Сонця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до полудня (12 год.)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зменшується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, 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полудня до заходу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Сонця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-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збільшується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близько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12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години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дня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відмічають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кінець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тіні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кілочком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в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точці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Б;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вимірюють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довжину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тіні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(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відрізок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А – Б) й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з’єднують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шнуром точку Б з вершиною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стрижня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гномона (точкою В);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за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допомогою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великого транспортира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визначають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величину кута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між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напрямом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тіні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(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відрізок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Б – А) та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відрізком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,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що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з’єднує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кінець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тіні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з вершиною гномона (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відрізок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Б – В).</a:t>
            </a:r>
          </a:p>
          <a:p>
            <a:pPr algn="ctr"/>
            <a:r>
              <a:rPr lang="ru-RU" altLang="" sz="1600" b="0" i="1" cap="none" dirty="0" err="1">
                <a:latin typeface="+mn-lt"/>
                <a:cs typeface="Calibri" panose="020F0502020204030204" pitchFamily="34" charset="0"/>
              </a:rPr>
              <a:t>Це</a:t>
            </a:r>
            <a:r>
              <a:rPr lang="ru-RU" altLang="" sz="1600" b="0" i="1" cap="none" dirty="0">
                <a:latin typeface="+mn-lt"/>
                <a:cs typeface="Calibri" panose="020F0502020204030204" pitchFamily="34" charset="0"/>
              </a:rPr>
              <a:t> є кут, </a:t>
            </a:r>
            <a:r>
              <a:rPr lang="ru-RU" altLang="" sz="1600" b="0" i="1" cap="none" dirty="0" err="1">
                <a:latin typeface="+mn-lt"/>
                <a:cs typeface="Calibri" panose="020F0502020204030204" pitchFamily="34" charset="0"/>
              </a:rPr>
              <a:t>під</a:t>
            </a:r>
            <a:r>
              <a:rPr lang="ru-RU" altLang="" sz="1600" b="0" i="1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i="1" cap="none" dirty="0" err="1">
                <a:latin typeface="+mn-lt"/>
                <a:cs typeface="Calibri" panose="020F0502020204030204" pitchFamily="34" charset="0"/>
              </a:rPr>
              <a:t>яким</a:t>
            </a:r>
            <a:r>
              <a:rPr lang="ru-RU" altLang="" sz="1600" b="0" i="1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i="1" cap="none" dirty="0" err="1">
                <a:latin typeface="+mn-lt"/>
                <a:cs typeface="Calibri" panose="020F0502020204030204" pitchFamily="34" charset="0"/>
              </a:rPr>
              <a:t>сонце</a:t>
            </a:r>
            <a:r>
              <a:rPr lang="ru-RU" altLang="" sz="1600" b="0" i="1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i="1" cap="none" dirty="0" err="1">
                <a:latin typeface="+mn-lt"/>
                <a:cs typeface="Calibri" panose="020F0502020204030204" pitchFamily="34" charset="0"/>
              </a:rPr>
              <a:t>знаходиться</a:t>
            </a:r>
            <a:r>
              <a:rPr lang="ru-RU" altLang="" sz="1600" b="0" i="1" cap="none" dirty="0">
                <a:latin typeface="+mn-lt"/>
                <a:cs typeface="Calibri" panose="020F0502020204030204" pitchFamily="34" charset="0"/>
              </a:rPr>
              <a:t> над горизонтам в </a:t>
            </a:r>
            <a:r>
              <a:rPr lang="ru-RU" altLang="" sz="1600" b="0" i="1" cap="none" dirty="0" err="1">
                <a:latin typeface="+mn-lt"/>
                <a:cs typeface="Calibri" panose="020F0502020204030204" pitchFamily="34" charset="0"/>
              </a:rPr>
              <a:t>даним</a:t>
            </a:r>
            <a:r>
              <a:rPr lang="ru-RU" altLang="" sz="1600" b="0" i="1" cap="none" dirty="0">
                <a:latin typeface="+mn-lt"/>
                <a:cs typeface="Calibri" panose="020F0502020204030204" pitchFamily="34" charset="0"/>
              </a:rPr>
              <a:t> день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uk-UA" altLang="" sz="1600" b="0" cap="none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9854" t="43653" r="35244" b="6552"/>
          <a:stretch/>
        </p:blipFill>
        <p:spPr>
          <a:xfrm>
            <a:off x="6110785" y="1"/>
            <a:ext cx="3033215" cy="230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7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411803"/>
            <a:ext cx="8598876" cy="688915"/>
          </a:xfrm>
        </p:spPr>
        <p:txBody>
          <a:bodyPr>
            <a:noAutofit/>
          </a:bodyPr>
          <a:lstStyle/>
          <a:p>
            <a:r>
              <a:rPr lang="ru-RU" sz="2200" dirty="0" smtClean="0"/>
              <a:t>ВИЗНАЧЕННЯ ГЕОГРАФІЧНОЇ ШИРОТИ ЗА ВИСОТОЮ ПОЛЯРНОЇ ЗОРІ ТА ПОЛУДЕННОГО СОНЦЯ</a:t>
            </a:r>
            <a:endParaRPr lang="uk-UA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562" y="1174738"/>
            <a:ext cx="8598876" cy="386128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1800" i="1" dirty="0"/>
              <a:t>Полярна зірка знаходиться в сузір'ї Малої Ведмедиці, а її розташування відоме більшості жителів північної півкулі.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dirty="0"/>
              <a:t>Завдяки тому, що вона розташована менш ніж у 1° від Північного полюса світу і з плином часу її стан змінюється незначно, ця зірка служить покажчиком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північного напрямку.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dirty="0"/>
              <a:t>При цьому її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висота над горизонтом </a:t>
            </a:r>
            <a:r>
              <a:rPr lang="uk-UA" sz="1800" dirty="0"/>
              <a:t>збігається з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географічною широтою </a:t>
            </a:r>
            <a:r>
              <a:rPr lang="uk-UA" sz="1800" dirty="0"/>
              <a:t>спостерігача.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dirty="0"/>
              <a:t>Над Північним полюсом Полярна зірка знаходиться у зеніті – під кутом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ᵒ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dirty="0"/>
              <a:t>На екваторі Полярна зірка знаходиться на лінії горизонту під кутом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0ᵒ.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Формула </a:t>
            </a:r>
            <a:r>
              <a:rPr lang="ru-RU" sz="1800" dirty="0" err="1"/>
              <a:t>визначення</a:t>
            </a:r>
            <a:r>
              <a:rPr lang="ru-RU" sz="1800" dirty="0"/>
              <a:t> </a:t>
            </a:r>
            <a:r>
              <a:rPr lang="ru-RU" sz="1800" dirty="0" err="1"/>
              <a:t>полуденної</a:t>
            </a:r>
            <a:r>
              <a:rPr lang="ru-RU" sz="1800" dirty="0"/>
              <a:t> </a:t>
            </a:r>
            <a:r>
              <a:rPr lang="ru-RU" sz="1800" dirty="0" err="1"/>
              <a:t>висоти</a:t>
            </a:r>
            <a:r>
              <a:rPr lang="ru-RU" sz="1800" dirty="0"/>
              <a:t> </a:t>
            </a:r>
            <a:r>
              <a:rPr lang="ru-RU" sz="1800" dirty="0" err="1"/>
              <a:t>Сонця</a:t>
            </a:r>
            <a:r>
              <a:rPr lang="ru-RU" sz="1800" dirty="0"/>
              <a:t> над горизонтом: h = 90̊ – </a:t>
            </a:r>
            <a:r>
              <a:rPr lang="el-GR" sz="1800" dirty="0"/>
              <a:t>ϕ</a:t>
            </a:r>
            <a:r>
              <a:rPr lang="ru-RU" sz="1800" dirty="0"/>
              <a:t> ± ὅ, де </a:t>
            </a:r>
            <a:r>
              <a:rPr lang="en-US" sz="1800" dirty="0"/>
              <a:t>h </a:t>
            </a:r>
            <a:r>
              <a:rPr lang="uk-UA" sz="1800" dirty="0"/>
              <a:t>– висота у градусах Сонця над горизонтом</a:t>
            </a:r>
            <a:r>
              <a:rPr lang="en-US" sz="1800" dirty="0"/>
              <a:t>, </a:t>
            </a:r>
            <a:r>
              <a:rPr lang="el-GR" sz="1800" dirty="0"/>
              <a:t>ϕ</a:t>
            </a:r>
            <a:r>
              <a:rPr lang="uk-UA" sz="1800" dirty="0"/>
              <a:t> – географічна широта точки, </a:t>
            </a:r>
            <a:r>
              <a:rPr lang="el-GR" sz="1800" dirty="0"/>
              <a:t>ὅ</a:t>
            </a:r>
            <a:r>
              <a:rPr lang="uk-UA" sz="1800" dirty="0"/>
              <a:t> - географічна широта, де у цей час Сонце у зеніті (+ - у тій же півкулі,  – - у протилежній півкулі).</a:t>
            </a:r>
          </a:p>
          <a:p>
            <a:pPr marL="0" indent="0" algn="ctr">
              <a:buNone/>
            </a:pPr>
            <a:r>
              <a:rPr lang="ru-RU" sz="1800" b="1" dirty="0"/>
              <a:t>Задача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err="1"/>
              <a:t>Визначити</a:t>
            </a:r>
            <a:r>
              <a:rPr lang="ru-RU" sz="1800" dirty="0"/>
              <a:t>  </a:t>
            </a:r>
            <a:r>
              <a:rPr lang="ru-RU" sz="1800" dirty="0" err="1"/>
              <a:t>географічну</a:t>
            </a:r>
            <a:r>
              <a:rPr lang="ru-RU" sz="1800" dirty="0"/>
              <a:t> широту </a:t>
            </a:r>
            <a:r>
              <a:rPr lang="ru-RU" sz="1800" dirty="0" err="1"/>
              <a:t>Києва</a:t>
            </a:r>
            <a:r>
              <a:rPr lang="ru-RU" sz="1800" dirty="0"/>
              <a:t> 22 </a:t>
            </a:r>
            <a:r>
              <a:rPr lang="ru-RU" sz="1800" dirty="0" err="1"/>
              <a:t>червня</a:t>
            </a:r>
            <a:r>
              <a:rPr lang="ru-RU" sz="1800" dirty="0"/>
              <a:t>, </a:t>
            </a:r>
            <a:r>
              <a:rPr lang="ru-RU" sz="1800" dirty="0" err="1"/>
              <a:t>якщо</a:t>
            </a:r>
            <a:r>
              <a:rPr lang="ru-RU" sz="1800" dirty="0"/>
              <a:t> </a:t>
            </a:r>
            <a:r>
              <a:rPr lang="ru-RU" sz="1800" dirty="0" err="1"/>
              <a:t>висота</a:t>
            </a:r>
            <a:r>
              <a:rPr lang="ru-RU" sz="1800" dirty="0"/>
              <a:t> </a:t>
            </a:r>
            <a:r>
              <a:rPr lang="ru-RU" sz="1800" dirty="0" err="1"/>
              <a:t>Сонця</a:t>
            </a:r>
            <a:r>
              <a:rPr lang="ru-RU" sz="1800" dirty="0"/>
              <a:t> над горизонтом </a:t>
            </a:r>
            <a:r>
              <a:rPr lang="ru-RU" sz="1800" dirty="0" err="1"/>
              <a:t>опівдні</a:t>
            </a:r>
            <a:r>
              <a:rPr lang="ru-RU" sz="1800" dirty="0"/>
              <a:t> </a:t>
            </a:r>
            <a:r>
              <a:rPr lang="ru-RU" sz="1800" dirty="0" err="1"/>
              <a:t>складає</a:t>
            </a:r>
            <a:r>
              <a:rPr lang="ru-RU" sz="1800" dirty="0"/>
              <a:t> 63</a:t>
            </a:r>
            <a:r>
              <a:rPr lang="en-US" sz="1800" dirty="0"/>
              <a:t>ᵒ</a:t>
            </a:r>
            <a:r>
              <a:rPr lang="ru-RU" sz="1800" dirty="0"/>
              <a:t>  </a:t>
            </a:r>
          </a:p>
          <a:p>
            <a:pPr marL="0" indent="0">
              <a:buNone/>
            </a:pPr>
            <a:r>
              <a:rPr lang="el-GR" sz="1800" dirty="0"/>
              <a:t>ϕ</a:t>
            </a:r>
            <a:r>
              <a:rPr lang="uk-UA" sz="1800" dirty="0"/>
              <a:t> = 90</a:t>
            </a:r>
            <a:r>
              <a:rPr lang="en-US" sz="1800" dirty="0"/>
              <a:t>ᵒ</a:t>
            </a:r>
            <a:r>
              <a:rPr lang="el-GR" sz="1800" dirty="0"/>
              <a:t>– </a:t>
            </a:r>
            <a:r>
              <a:rPr lang="en-US" sz="1800" dirty="0"/>
              <a:t>h ± </a:t>
            </a:r>
            <a:r>
              <a:rPr lang="el-GR" sz="1800" dirty="0"/>
              <a:t>ὅ, </a:t>
            </a:r>
            <a:r>
              <a:rPr lang="ru-RU" sz="1800" dirty="0" err="1"/>
              <a:t>звідси</a:t>
            </a:r>
            <a:r>
              <a:rPr lang="ru-RU" sz="1800" dirty="0"/>
              <a:t>: </a:t>
            </a:r>
            <a:r>
              <a:rPr lang="el-GR" sz="1800" dirty="0"/>
              <a:t>ϕ = </a:t>
            </a:r>
            <a:r>
              <a:rPr lang="uk-UA" sz="1800" dirty="0"/>
              <a:t>90</a:t>
            </a:r>
            <a:r>
              <a:rPr lang="en-US" sz="1800" dirty="0"/>
              <a:t>ᵒ</a:t>
            </a:r>
            <a:r>
              <a:rPr lang="el-GR" sz="1800" dirty="0"/>
              <a:t>– </a:t>
            </a:r>
            <a:r>
              <a:rPr lang="uk-UA" sz="1800" dirty="0"/>
              <a:t>63</a:t>
            </a:r>
            <a:r>
              <a:rPr lang="en-US" sz="1800" dirty="0"/>
              <a:t>ᵒ</a:t>
            </a:r>
            <a:r>
              <a:rPr lang="uk-UA" sz="1800" dirty="0"/>
              <a:t> + 23</a:t>
            </a:r>
            <a:r>
              <a:rPr lang="en-US" sz="1800" dirty="0"/>
              <a:t>ᵒ</a:t>
            </a:r>
            <a:r>
              <a:rPr lang="el-GR" sz="1800" dirty="0"/>
              <a:t>27′;       φ = 50ᵒ27′ </a:t>
            </a:r>
            <a:r>
              <a:rPr lang="ru-RU" sz="1800" dirty="0"/>
              <a:t>пн. ш.</a:t>
            </a:r>
          </a:p>
        </p:txBody>
      </p:sp>
    </p:spTree>
    <p:extLst>
      <p:ext uri="{BB962C8B-B14F-4D97-AF65-F5344CB8AC3E}">
        <p14:creationId xmlns:p14="http://schemas.microsoft.com/office/powerpoint/2010/main" val="54214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3600" b="1" cap="none" dirty="0">
                <a:solidFill>
                  <a:srgbClr val="00B050"/>
                </a:solidFill>
              </a:rPr>
              <a:t>Місцевий і поясний час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419" y="31254"/>
            <a:ext cx="3374273" cy="22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573206"/>
            <a:ext cx="8598876" cy="391757"/>
          </a:xfrm>
        </p:spPr>
        <p:txBody>
          <a:bodyPr>
            <a:normAutofit fontScale="90000"/>
          </a:bodyPr>
          <a:lstStyle/>
          <a:p>
            <a:r>
              <a:rPr lang="uk-UA" dirty="0"/>
              <a:t>Земля обертається навколо осі</a:t>
            </a:r>
            <a:endParaRPr lang="en-US" dirty="0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357742" y="1271876"/>
            <a:ext cx="83044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err="1"/>
              <a:t>із</a:t>
            </a:r>
            <a:r>
              <a:rPr lang="ru-RU" dirty="0"/>
              <a:t> заходу на </a:t>
            </a:r>
            <a:r>
              <a:rPr lang="ru-RU" dirty="0" err="1"/>
              <a:t>схід</a:t>
            </a:r>
            <a:r>
              <a:rPr lang="ru-RU" dirty="0"/>
              <a:t> (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годинникової</a:t>
            </a:r>
            <a:r>
              <a:rPr lang="ru-RU" dirty="0"/>
              <a:t> </a:t>
            </a:r>
            <a:r>
              <a:rPr lang="ru-RU" dirty="0" err="1"/>
              <a:t>стрілки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дивитися</a:t>
            </a:r>
            <a:r>
              <a:rPr lang="ru-RU" dirty="0"/>
              <a:t> на </a:t>
            </a:r>
            <a:r>
              <a:rPr lang="ru-RU" dirty="0" err="1"/>
              <a:t>Північний</a:t>
            </a:r>
            <a:r>
              <a:rPr lang="ru-RU" dirty="0"/>
              <a:t> полюсу).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err="1"/>
              <a:t>Повний</a:t>
            </a:r>
            <a:r>
              <a:rPr lang="ru-RU" dirty="0"/>
              <a:t> </a:t>
            </a:r>
            <a:r>
              <a:rPr lang="ru-RU" dirty="0" err="1"/>
              <a:t>оберт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осі</a:t>
            </a:r>
            <a:r>
              <a:rPr lang="ru-RU" dirty="0"/>
              <a:t>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  </a:t>
            </a:r>
            <a:r>
              <a:rPr lang="ru-RU" dirty="0" err="1"/>
              <a:t>робить</a:t>
            </a:r>
            <a:r>
              <a:rPr lang="ru-RU" dirty="0"/>
              <a:t> за </a:t>
            </a:r>
            <a:r>
              <a:rPr lang="ru-RU" dirty="0" err="1"/>
              <a:t>добу</a:t>
            </a:r>
            <a:r>
              <a:rPr lang="ru-RU" dirty="0"/>
              <a:t> (24 </a:t>
            </a:r>
            <a:r>
              <a:rPr lang="ru-RU" dirty="0" err="1"/>
              <a:t>години</a:t>
            </a:r>
            <a:r>
              <a:rPr lang="ru-RU" dirty="0"/>
              <a:t>).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Для </a:t>
            </a:r>
            <a:r>
              <a:rPr lang="ru-RU" dirty="0" err="1"/>
              <a:t>вимірювання</a:t>
            </a:r>
            <a:r>
              <a:rPr lang="ru-RU" dirty="0"/>
              <a:t> часу вся </a:t>
            </a:r>
            <a:r>
              <a:rPr lang="ru-RU" dirty="0" err="1"/>
              <a:t>поверхня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кулі</a:t>
            </a:r>
            <a:r>
              <a:rPr lang="ru-RU" dirty="0"/>
              <a:t> </a:t>
            </a:r>
            <a:r>
              <a:rPr lang="ru-RU" dirty="0" err="1"/>
              <a:t>поділена</a:t>
            </a:r>
            <a:r>
              <a:rPr lang="ru-RU" dirty="0"/>
              <a:t> на 24 </a:t>
            </a:r>
            <a:r>
              <a:rPr lang="ru-RU" dirty="0" err="1"/>
              <a:t>годинних</a:t>
            </a:r>
            <a:r>
              <a:rPr lang="ru-RU" dirty="0"/>
              <a:t> </a:t>
            </a:r>
            <a:r>
              <a:rPr lang="ru-RU" dirty="0" err="1"/>
              <a:t>пояси</a:t>
            </a:r>
            <a:r>
              <a:rPr lang="ru-RU" dirty="0"/>
              <a:t> по 15° </a:t>
            </a:r>
            <a:r>
              <a:rPr lang="ru-RU" dirty="0" err="1"/>
              <a:t>кожний</a:t>
            </a:r>
            <a:r>
              <a:rPr lang="ru-RU" dirty="0"/>
              <a:t> і </a:t>
            </a:r>
            <a:r>
              <a:rPr lang="ru-RU" dirty="0" err="1"/>
              <a:t>користуються</a:t>
            </a:r>
            <a:r>
              <a:rPr lang="ru-RU" dirty="0"/>
              <a:t> поясним часом – </a:t>
            </a:r>
            <a:r>
              <a:rPr lang="ru-RU" dirty="0" err="1"/>
              <a:t>місцевим</a:t>
            </a:r>
            <a:r>
              <a:rPr lang="ru-RU" dirty="0"/>
              <a:t> часом серединного </a:t>
            </a:r>
            <a:r>
              <a:rPr lang="ru-RU" dirty="0" err="1"/>
              <a:t>меридіану</a:t>
            </a:r>
            <a:r>
              <a:rPr lang="ru-RU" dirty="0"/>
              <a:t> кожного поясу.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За </a:t>
            </a:r>
            <a:r>
              <a:rPr lang="ru-RU" dirty="0" err="1"/>
              <a:t>нульовий</a:t>
            </a:r>
            <a:r>
              <a:rPr lang="ru-RU" dirty="0"/>
              <a:t> </a:t>
            </a:r>
            <a:r>
              <a:rPr lang="ru-RU" dirty="0" err="1"/>
              <a:t>прийнятий</a:t>
            </a:r>
            <a:r>
              <a:rPr lang="ru-RU" dirty="0"/>
              <a:t> пояс, </a:t>
            </a:r>
            <a:r>
              <a:rPr lang="ru-RU" dirty="0" err="1"/>
              <a:t>серединним</a:t>
            </a:r>
            <a:r>
              <a:rPr lang="ru-RU" dirty="0"/>
              <a:t> </a:t>
            </a:r>
            <a:r>
              <a:rPr lang="ru-RU" dirty="0" err="1"/>
              <a:t>меридіаном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є </a:t>
            </a:r>
            <a:r>
              <a:rPr lang="ru-RU" dirty="0" err="1"/>
              <a:t>Гринвіцький</a:t>
            </a:r>
            <a:r>
              <a:rPr lang="ru-RU" dirty="0"/>
              <a:t>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поясів</a:t>
            </a:r>
            <a:r>
              <a:rPr lang="ru-RU" dirty="0"/>
              <a:t> </a:t>
            </a:r>
            <a:r>
              <a:rPr lang="ru-RU" dirty="0" err="1"/>
              <a:t>ведеться</a:t>
            </a:r>
            <a:r>
              <a:rPr lang="ru-RU" dirty="0"/>
              <a:t> на </a:t>
            </a:r>
            <a:r>
              <a:rPr lang="ru-RU" dirty="0" err="1"/>
              <a:t>схід</a:t>
            </a:r>
            <a:r>
              <a:rPr lang="ru-RU" dirty="0"/>
              <a:t>. Час </a:t>
            </a:r>
            <a:r>
              <a:rPr lang="ru-RU" dirty="0" err="1"/>
              <a:t>сусідніх</a:t>
            </a:r>
            <a:r>
              <a:rPr lang="ru-RU" dirty="0"/>
              <a:t> </a:t>
            </a:r>
            <a:r>
              <a:rPr lang="ru-RU" dirty="0" err="1"/>
              <a:t>поясів</a:t>
            </a:r>
            <a:r>
              <a:rPr lang="ru-RU" dirty="0"/>
              <a:t> </a:t>
            </a:r>
            <a:r>
              <a:rPr lang="ru-RU" dirty="0" err="1"/>
              <a:t>відрізняється</a:t>
            </a:r>
            <a:r>
              <a:rPr lang="ru-RU" dirty="0"/>
              <a:t> на 1 годину.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По 180-му </a:t>
            </a:r>
            <a:r>
              <a:rPr lang="ru-RU" dirty="0" err="1"/>
              <a:t>меридіану</a:t>
            </a:r>
            <a:r>
              <a:rPr lang="ru-RU" dirty="0"/>
              <a:t> проходить </a:t>
            </a:r>
            <a:r>
              <a:rPr lang="ru-RU" dirty="0" err="1"/>
              <a:t>лінія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дат, по </a:t>
            </a:r>
            <a:r>
              <a:rPr lang="ru-RU" dirty="0" err="1"/>
              <a:t>обидва</a:t>
            </a:r>
            <a:r>
              <a:rPr lang="ru-RU" dirty="0"/>
              <a:t> боки </a:t>
            </a:r>
            <a:r>
              <a:rPr lang="ru-RU" dirty="0" err="1"/>
              <a:t>години</a:t>
            </a:r>
            <a:r>
              <a:rPr lang="ru-RU" dirty="0"/>
              <a:t> і </a:t>
            </a:r>
            <a:r>
              <a:rPr lang="ru-RU" dirty="0" err="1"/>
              <a:t>хвилини</a:t>
            </a:r>
            <a:r>
              <a:rPr lang="ru-RU" dirty="0"/>
              <a:t> </a:t>
            </a:r>
            <a:r>
              <a:rPr lang="ru-RU" dirty="0" err="1"/>
              <a:t>співпадають</a:t>
            </a:r>
            <a:r>
              <a:rPr lang="ru-RU" dirty="0"/>
              <a:t>, а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різняться</a:t>
            </a:r>
            <a:r>
              <a:rPr lang="ru-RU" dirty="0"/>
              <a:t> на 1 </a:t>
            </a:r>
            <a:r>
              <a:rPr lang="ru-RU" dirty="0" err="1"/>
              <a:t>добу</a:t>
            </a:r>
            <a:r>
              <a:rPr lang="ru-RU" dirty="0"/>
              <a:t>.</a:t>
            </a:r>
            <a:endParaRPr lang="ru-RU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320225"/>
            <a:ext cx="8598876" cy="778119"/>
          </a:xfrm>
        </p:spPr>
        <p:txBody>
          <a:bodyPr/>
          <a:lstStyle/>
          <a:p>
            <a:r>
              <a:rPr lang="uk-UA" dirty="0" smtClean="0"/>
              <a:t>Місцевий час</a:t>
            </a:r>
            <a:endParaRPr lang="ru-RU" dirty="0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0" y="1200225"/>
            <a:ext cx="894610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Земля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обертається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навколо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своєї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осі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і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робить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один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повний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оберт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приблизно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за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добу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– 24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години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У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кожну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мить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доби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однаковий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час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спостерігається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у будь-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якій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точці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одного й того самого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меридіана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.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Цей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час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прийнято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називати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місцевим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сонячним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) часом.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Якщо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змінюється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довгота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місця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спостереження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змінюється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й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місцевий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час.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За одну годину Земля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повертається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на 15° (360°:24),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тобто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різниця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в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часі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між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пунктами,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розташованими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на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одній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паралелі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й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віддаленими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один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від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одного на 15°, становить одну годину. </a:t>
            </a:r>
          </a:p>
          <a:p>
            <a:pPr marL="76198" algn="ctr"/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Наприклад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якщо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в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Донецьку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близько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38°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сх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. д.) 12 година, то у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Самборі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Львівської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області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близько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23°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сх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. д.) буде 11 година.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    Чим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більша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відстань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одного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меридіана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від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іншого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тим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більша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різниця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між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ними в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часі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. Коли в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Києві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полудень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, на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протилежному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боці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земної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кулі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(на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відстані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180° на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захід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або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схід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від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Києва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) в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цю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мить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буде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північ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uk-UA" sz="17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7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552734"/>
            <a:ext cx="8598876" cy="38200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МІСЦЕВИЙ ЧАС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493" y="1154266"/>
            <a:ext cx="8291015" cy="3263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u="sng" dirty="0"/>
              <a:t>Задача</a:t>
            </a:r>
          </a:p>
          <a:p>
            <a:pPr marL="0" indent="0" algn="ctr">
              <a:buNone/>
            </a:pPr>
            <a:r>
              <a:rPr lang="ru-RU" sz="1800" i="1" dirty="0"/>
              <a:t>Яка </a:t>
            </a:r>
            <a:r>
              <a:rPr lang="ru-RU" sz="1800" i="1" dirty="0" err="1"/>
              <a:t>довгота</a:t>
            </a:r>
            <a:r>
              <a:rPr lang="ru-RU" sz="1800" i="1" dirty="0"/>
              <a:t> </a:t>
            </a:r>
            <a:r>
              <a:rPr lang="ru-RU" sz="1800" i="1" dirty="0" err="1"/>
              <a:t>міста</a:t>
            </a:r>
            <a:r>
              <a:rPr lang="ru-RU" sz="1800" i="1" dirty="0"/>
              <a:t> (</a:t>
            </a:r>
            <a:r>
              <a:rPr lang="ru-RU" sz="1800" i="1" dirty="0" err="1"/>
              <a:t>обласного</a:t>
            </a:r>
            <a:r>
              <a:rPr lang="ru-RU" sz="1800" i="1" dirty="0"/>
              <a:t> центру </a:t>
            </a:r>
            <a:r>
              <a:rPr lang="ru-RU" sz="1800" i="1" dirty="0" err="1"/>
              <a:t>України</a:t>
            </a:r>
            <a:r>
              <a:rPr lang="ru-RU" sz="1800" i="1" dirty="0"/>
              <a:t>), </a:t>
            </a:r>
            <a:r>
              <a:rPr lang="ru-RU" sz="1800" i="1" dirty="0" err="1"/>
              <a:t>якщо</a:t>
            </a:r>
            <a:r>
              <a:rPr lang="ru-RU" sz="1800" i="1" dirty="0"/>
              <a:t> </a:t>
            </a:r>
            <a:r>
              <a:rPr lang="ru-RU" sz="1800" i="1" dirty="0" err="1"/>
              <a:t>його</a:t>
            </a:r>
            <a:r>
              <a:rPr lang="ru-RU" sz="1800" i="1" dirty="0"/>
              <a:t> </a:t>
            </a:r>
            <a:r>
              <a:rPr lang="ru-RU" sz="1800" i="1" dirty="0" err="1"/>
              <a:t>місцевий</a:t>
            </a:r>
            <a:r>
              <a:rPr lang="ru-RU" sz="1800" i="1" dirty="0"/>
              <a:t> час </a:t>
            </a:r>
            <a:r>
              <a:rPr lang="ru-RU" sz="1800" i="1" dirty="0" err="1"/>
              <a:t>відрізняється</a:t>
            </a:r>
            <a:r>
              <a:rPr lang="ru-RU" sz="1800" i="1" dirty="0"/>
              <a:t> </a:t>
            </a:r>
            <a:r>
              <a:rPr lang="ru-RU" sz="1800" i="1" dirty="0" err="1"/>
              <a:t>від</a:t>
            </a:r>
            <a:r>
              <a:rPr lang="ru-RU" sz="1800" i="1" dirty="0"/>
              <a:t> </a:t>
            </a:r>
            <a:r>
              <a:rPr lang="ru-RU" sz="1800" i="1" dirty="0" err="1"/>
              <a:t>місцевого</a:t>
            </a:r>
            <a:r>
              <a:rPr lang="ru-RU" sz="1800" i="1" dirty="0"/>
              <a:t> часу Лондона на 2 год 12 </a:t>
            </a:r>
            <a:r>
              <a:rPr lang="ru-RU" sz="1800" i="1" dirty="0" err="1"/>
              <a:t>хв</a:t>
            </a:r>
            <a:r>
              <a:rPr lang="ru-RU" sz="1800" i="1" dirty="0"/>
              <a:t>?</a:t>
            </a:r>
          </a:p>
          <a:p>
            <a:pPr marL="0" indent="0">
              <a:buNone/>
            </a:pPr>
            <a:r>
              <a:rPr lang="uk-UA" sz="1800" u="sng" dirty="0"/>
              <a:t>Розв'язок</a:t>
            </a:r>
            <a:r>
              <a:rPr lang="uk-UA" sz="1800" dirty="0"/>
              <a:t> : Географічна довгота Лондона 0</a:t>
            </a:r>
            <a:r>
              <a:rPr lang="en-US" sz="1800" dirty="0"/>
              <a:t>ᵒ</a:t>
            </a:r>
            <a:r>
              <a:rPr lang="uk-UA" sz="1800" dirty="0"/>
              <a:t> д. </a:t>
            </a:r>
          </a:p>
          <a:p>
            <a:pPr marL="0" indent="0">
              <a:buNone/>
            </a:pPr>
            <a:r>
              <a:rPr lang="uk-UA" sz="1800" dirty="0"/>
              <a:t>2 год. 12 хв.  = 132 хв. </a:t>
            </a:r>
          </a:p>
          <a:p>
            <a:pPr marL="0" indent="0">
              <a:buNone/>
            </a:pPr>
            <a:r>
              <a:rPr lang="uk-UA" sz="1800" dirty="0"/>
              <a:t>132 хв. : 4 хв. = 33 </a:t>
            </a:r>
            <a:r>
              <a:rPr lang="en-US" sz="1800" dirty="0"/>
              <a:t>ᵒ</a:t>
            </a:r>
            <a:r>
              <a:rPr lang="uk-UA" sz="1800" dirty="0"/>
              <a:t> </a:t>
            </a:r>
          </a:p>
          <a:p>
            <a:pPr marL="0" indent="0">
              <a:buNone/>
            </a:pPr>
            <a:r>
              <a:rPr lang="uk-UA" sz="1800" dirty="0"/>
              <a:t>0</a:t>
            </a:r>
            <a:r>
              <a:rPr lang="en-US" sz="1800" dirty="0"/>
              <a:t>ᵒ</a:t>
            </a:r>
            <a:r>
              <a:rPr lang="uk-UA" sz="1800" dirty="0"/>
              <a:t> + </a:t>
            </a:r>
            <a:r>
              <a:rPr lang="en-US" sz="1800" dirty="0"/>
              <a:t>33 ᵒ </a:t>
            </a:r>
            <a:r>
              <a:rPr lang="uk-UA" sz="1800" dirty="0"/>
              <a:t>= </a:t>
            </a:r>
            <a:r>
              <a:rPr lang="en-US" sz="1800" dirty="0"/>
              <a:t>33 ᵒ </a:t>
            </a:r>
            <a:r>
              <a:rPr lang="uk-UA" sz="1800" dirty="0"/>
              <a:t>(</a:t>
            </a:r>
            <a:r>
              <a:rPr lang="uk-UA" sz="1800" dirty="0" err="1"/>
              <a:t>сх.д</a:t>
            </a:r>
            <a:r>
              <a:rPr lang="uk-UA" sz="1800" dirty="0"/>
              <a:t>.)</a:t>
            </a:r>
          </a:p>
          <a:p>
            <a:pPr marL="0" indent="0">
              <a:buNone/>
            </a:pPr>
            <a:r>
              <a:rPr lang="uk-UA" sz="1800" u="sng" dirty="0"/>
              <a:t>Відповідь: </a:t>
            </a:r>
            <a:r>
              <a:rPr lang="uk-UA" sz="1800" dirty="0"/>
              <a:t>географічна довгота міста </a:t>
            </a:r>
            <a:r>
              <a:rPr lang="en-US" sz="1800" dirty="0"/>
              <a:t>33 ᵒ </a:t>
            </a:r>
            <a:r>
              <a:rPr lang="uk-UA" sz="1800" dirty="0" err="1"/>
              <a:t>сх.д</a:t>
            </a:r>
            <a:r>
              <a:rPr lang="uk-UA" sz="1800" dirty="0"/>
              <a:t>. (Херсон)</a:t>
            </a:r>
          </a:p>
          <a:p>
            <a:pPr marL="0" indent="0">
              <a:buNone/>
            </a:pP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31149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 цьому навчальному занятті ми 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14451"/>
            <a:ext cx="8568952" cy="3280172"/>
          </a:xfrm>
        </p:spPr>
        <p:txBody>
          <a:bodyPr>
            <a:normAutofit/>
          </a:bodyPr>
          <a:lstStyle/>
          <a:p>
            <a:pPr algn="just"/>
            <a:r>
              <a:rPr lang="ru-RU" i="1" dirty="0" err="1" smtClean="0"/>
              <a:t>сформуємо</a:t>
            </a:r>
            <a:r>
              <a:rPr lang="ru-RU" i="1" dirty="0" smtClean="0"/>
              <a:t> </a:t>
            </a:r>
            <a:r>
              <a:rPr lang="ru-RU" i="1" dirty="0" err="1" smtClean="0"/>
              <a:t>уявлення</a:t>
            </a:r>
            <a:r>
              <a:rPr lang="ru-RU" i="1" dirty="0" smtClean="0"/>
              <a:t> </a:t>
            </a:r>
            <a:r>
              <a:rPr lang="ru-RU" dirty="0" smtClean="0"/>
              <a:t>про </a:t>
            </a:r>
            <a:r>
              <a:rPr lang="ru-RU" dirty="0" err="1" smtClean="0"/>
              <a:t>особливості</a:t>
            </a:r>
            <a:r>
              <a:rPr lang="ru-RU" dirty="0" smtClean="0"/>
              <a:t> </a:t>
            </a:r>
            <a:r>
              <a:rPr lang="ru-RU" dirty="0" err="1" smtClean="0"/>
              <a:t>географічних</a:t>
            </a:r>
            <a:r>
              <a:rPr lang="ru-RU" dirty="0" smtClean="0"/>
              <a:t> задач як </a:t>
            </a:r>
            <a:r>
              <a:rPr lang="ru-RU" dirty="0" err="1" smtClean="0"/>
              <a:t>складових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 </a:t>
            </a:r>
            <a:r>
              <a:rPr lang="ru-RU" dirty="0" err="1" smtClean="0"/>
              <a:t>учнівських</a:t>
            </a:r>
            <a:r>
              <a:rPr lang="ru-RU" dirty="0" smtClean="0"/>
              <a:t> </a:t>
            </a:r>
            <a:r>
              <a:rPr lang="ru-RU" dirty="0" err="1" smtClean="0"/>
              <a:t>олімпіад</a:t>
            </a:r>
            <a:r>
              <a:rPr lang="ru-RU" dirty="0" smtClean="0"/>
              <a:t> з </a:t>
            </a:r>
            <a:r>
              <a:rPr lang="ru-RU" dirty="0" err="1" smtClean="0"/>
              <a:t>географії</a:t>
            </a:r>
            <a:r>
              <a:rPr lang="ru-RU" dirty="0" smtClean="0"/>
              <a:t> ; </a:t>
            </a:r>
          </a:p>
          <a:p>
            <a:pPr algn="just"/>
            <a:r>
              <a:rPr lang="ru-RU" i="1" dirty="0" err="1"/>
              <a:t>визначимо</a:t>
            </a:r>
            <a:r>
              <a:rPr lang="ru-RU" i="1" dirty="0"/>
              <a:t> 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типи</a:t>
            </a:r>
            <a:r>
              <a:rPr lang="ru-RU" dirty="0" smtClean="0"/>
              <a:t> </a:t>
            </a:r>
            <a:r>
              <a:rPr lang="ru-RU" dirty="0" err="1" smtClean="0"/>
              <a:t>географчних</a:t>
            </a:r>
            <a:r>
              <a:rPr lang="ru-RU" dirty="0" smtClean="0"/>
              <a:t> задач;</a:t>
            </a:r>
          </a:p>
          <a:p>
            <a:pPr algn="just"/>
            <a:r>
              <a:rPr lang="ru-RU" i="1" dirty="0" err="1" smtClean="0"/>
              <a:t>розглянемо</a:t>
            </a:r>
            <a:r>
              <a:rPr lang="ru-RU" dirty="0" smtClean="0"/>
              <a:t> </a:t>
            </a:r>
            <a:r>
              <a:rPr lang="ru-RU" dirty="0" err="1" smtClean="0"/>
              <a:t>приклади</a:t>
            </a:r>
            <a:r>
              <a:rPr lang="ru-RU" dirty="0" smtClean="0"/>
              <a:t> задач з </a:t>
            </a:r>
            <a:r>
              <a:rPr lang="ru-RU" dirty="0" err="1" smtClean="0"/>
              <a:t>географії</a:t>
            </a:r>
            <a:r>
              <a:rPr lang="ru-RU" dirty="0" smtClean="0"/>
              <a:t> у </a:t>
            </a:r>
            <a:r>
              <a:rPr lang="ru-RU" dirty="0" err="1" smtClean="0"/>
              <a:t>змісті</a:t>
            </a:r>
            <a:r>
              <a:rPr lang="ru-RU" dirty="0" smtClean="0"/>
              <a:t> </a:t>
            </a:r>
            <a:r>
              <a:rPr lang="ru-RU" dirty="0" err="1" smtClean="0"/>
              <a:t>олімпіадих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 </a:t>
            </a:r>
            <a:r>
              <a:rPr lang="ru-RU" dirty="0" err="1" smtClean="0"/>
              <a:t>минулих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3765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552734"/>
            <a:ext cx="8598876" cy="38200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ПОЯСНИЙ ЧАС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03598"/>
            <a:ext cx="8928992" cy="32635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Вести </a:t>
            </a:r>
            <a:r>
              <a:rPr lang="ru-RU" sz="1600" dirty="0" err="1"/>
              <a:t>відлік</a:t>
            </a:r>
            <a:r>
              <a:rPr lang="ru-RU" sz="1600" dirty="0"/>
              <a:t> за </a:t>
            </a:r>
            <a:r>
              <a:rPr lang="ru-RU" sz="1600" dirty="0" err="1"/>
              <a:t>місцевим</a:t>
            </a:r>
            <a:r>
              <a:rPr lang="ru-RU" sz="1600" dirty="0"/>
              <a:t> часом </a:t>
            </a:r>
            <a:r>
              <a:rPr lang="ru-RU" sz="1600" dirty="0" err="1"/>
              <a:t>незручно</a:t>
            </a:r>
            <a:r>
              <a:rPr lang="ru-RU" sz="1600" dirty="0"/>
              <a:t>, і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майже</a:t>
            </a:r>
            <a:r>
              <a:rPr lang="ru-RU" sz="1600" dirty="0"/>
              <a:t> не </a:t>
            </a:r>
            <a:r>
              <a:rPr lang="ru-RU" sz="1600" dirty="0" err="1"/>
              <a:t>використовують</a:t>
            </a:r>
            <a:r>
              <a:rPr lang="ru-RU" sz="1600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Тому Землю </a:t>
            </a:r>
            <a:r>
              <a:rPr lang="ru-RU" sz="1600" dirty="0" err="1"/>
              <a:t>поділили</a:t>
            </a:r>
            <a:r>
              <a:rPr lang="ru-RU" sz="1600" dirty="0"/>
              <a:t> на 24 </a:t>
            </a:r>
            <a:r>
              <a:rPr lang="ru-RU" sz="1600" dirty="0" err="1"/>
              <a:t>годинні</a:t>
            </a:r>
            <a:r>
              <a:rPr lang="ru-RU" sz="1600" dirty="0"/>
              <a:t> </a:t>
            </a:r>
            <a:r>
              <a:rPr lang="ru-RU" sz="1600" dirty="0" err="1"/>
              <a:t>пояси</a:t>
            </a:r>
            <a:r>
              <a:rPr lang="ru-RU" sz="1600" dirty="0"/>
              <a:t> (360° : 15 = 24 </a:t>
            </a:r>
            <a:r>
              <a:rPr lang="ru-RU" sz="1600" dirty="0" err="1"/>
              <a:t>годинні</a:t>
            </a:r>
            <a:r>
              <a:rPr lang="ru-RU" sz="1600" dirty="0"/>
              <a:t> </a:t>
            </a:r>
            <a:r>
              <a:rPr lang="ru-RU" sz="1600" dirty="0" err="1"/>
              <a:t>пояси</a:t>
            </a:r>
            <a:r>
              <a:rPr lang="ru-RU" sz="1600" dirty="0"/>
              <a:t>), у </a:t>
            </a:r>
            <a:r>
              <a:rPr lang="ru-RU" sz="1600" dirty="0" err="1"/>
              <a:t>яких</a:t>
            </a:r>
            <a:r>
              <a:rPr lang="ru-RU" sz="1600" dirty="0"/>
              <a:t> </a:t>
            </a:r>
            <a:r>
              <a:rPr lang="ru-RU" sz="1600" dirty="0" err="1"/>
              <a:t>поясний</a:t>
            </a:r>
            <a:r>
              <a:rPr lang="ru-RU" sz="1600" dirty="0"/>
              <a:t> час </a:t>
            </a:r>
            <a:r>
              <a:rPr lang="ru-RU" sz="1600" dirty="0" err="1"/>
              <a:t>визначається</a:t>
            </a:r>
            <a:r>
              <a:rPr lang="ru-RU" sz="1600" dirty="0"/>
              <a:t> </a:t>
            </a:r>
            <a:r>
              <a:rPr lang="ru-RU" sz="1600" dirty="0" err="1"/>
              <a:t>місцевим</a:t>
            </a:r>
            <a:r>
              <a:rPr lang="ru-RU" sz="1600" dirty="0"/>
              <a:t> часом серединного </a:t>
            </a:r>
            <a:r>
              <a:rPr lang="ru-RU" sz="1600" dirty="0" err="1"/>
              <a:t>меридіана</a:t>
            </a:r>
            <a:r>
              <a:rPr lang="ru-RU" sz="1600" dirty="0"/>
              <a:t>, </a:t>
            </a:r>
            <a:r>
              <a:rPr lang="ru-RU" sz="1600" dirty="0" err="1"/>
              <a:t>догота</a:t>
            </a:r>
            <a:r>
              <a:rPr lang="ru-RU" sz="1600" dirty="0"/>
              <a:t> </a:t>
            </a:r>
            <a:r>
              <a:rPr lang="ru-RU" sz="1600" dirty="0" err="1"/>
              <a:t>якого</a:t>
            </a:r>
            <a:r>
              <a:rPr lang="ru-RU" sz="1600" dirty="0"/>
              <a:t> </a:t>
            </a:r>
            <a:r>
              <a:rPr lang="ru-RU" sz="1600" dirty="0" err="1"/>
              <a:t>ділиться</a:t>
            </a:r>
            <a:r>
              <a:rPr lang="ru-RU" sz="1600" dirty="0"/>
              <a:t> на 15 (0° д. — для 0-го поясу; 15° </a:t>
            </a:r>
            <a:r>
              <a:rPr lang="ru-RU" sz="1600" dirty="0" err="1"/>
              <a:t>сх</a:t>
            </a:r>
            <a:r>
              <a:rPr lang="ru-RU" sz="1600" dirty="0"/>
              <a:t>. д. — для I поясу і так </a:t>
            </a:r>
            <a:r>
              <a:rPr lang="ru-RU" sz="1600" dirty="0" err="1"/>
              <a:t>далі</a:t>
            </a:r>
            <a:r>
              <a:rPr lang="ru-RU" sz="1600" dirty="0"/>
              <a:t>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У межах кожного </a:t>
            </a:r>
            <a:r>
              <a:rPr lang="ru-RU" sz="1600" dirty="0" err="1"/>
              <a:t>годинного</a:t>
            </a:r>
            <a:r>
              <a:rPr lang="ru-RU" sz="1600" dirty="0"/>
              <a:t> поясу заведено </a:t>
            </a:r>
            <a:r>
              <a:rPr lang="ru-RU" sz="1600" dirty="0" err="1"/>
              <a:t>вважати</a:t>
            </a:r>
            <a:r>
              <a:rPr lang="ru-RU" sz="1600" dirty="0"/>
              <a:t> час </a:t>
            </a:r>
            <a:r>
              <a:rPr lang="ru-RU" sz="1600" dirty="0" err="1"/>
              <a:t>однаковим</a:t>
            </a:r>
            <a:r>
              <a:rPr lang="ru-RU" sz="1600" dirty="0"/>
              <a:t> — поясним.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Отже</a:t>
            </a:r>
            <a:r>
              <a:rPr lang="ru-RU" sz="1600" dirty="0"/>
              <a:t>, </a:t>
            </a:r>
            <a:r>
              <a:rPr lang="ru-RU" sz="1600" dirty="0" err="1"/>
              <a:t>якщо</a:t>
            </a:r>
            <a:r>
              <a:rPr lang="ru-RU" sz="1600" dirty="0"/>
              <a:t> на 30° </a:t>
            </a:r>
            <a:r>
              <a:rPr lang="ru-RU" sz="1600" dirty="0" err="1"/>
              <a:t>сх</a:t>
            </a:r>
            <a:r>
              <a:rPr lang="ru-RU" sz="1600" dirty="0"/>
              <a:t>. д. </a:t>
            </a:r>
            <a:r>
              <a:rPr lang="ru-RU" sz="1600" dirty="0" err="1"/>
              <a:t>місцевий</a:t>
            </a:r>
            <a:r>
              <a:rPr lang="ru-RU" sz="1600" dirty="0"/>
              <a:t> час становить 10 год 15 </a:t>
            </a:r>
            <a:r>
              <a:rPr lang="ru-RU" sz="1600" dirty="0" err="1"/>
              <a:t>хв</a:t>
            </a:r>
            <a:r>
              <a:rPr lang="ru-RU" sz="1600" dirty="0"/>
              <a:t>, то </a:t>
            </a:r>
            <a:r>
              <a:rPr lang="ru-RU" sz="1600" dirty="0" err="1"/>
              <a:t>годинник</a:t>
            </a:r>
            <a:r>
              <a:rPr lang="ru-RU" sz="1600" dirty="0"/>
              <a:t> </a:t>
            </a:r>
            <a:r>
              <a:rPr lang="ru-RU" sz="1600" dirty="0" err="1"/>
              <a:t>показує</a:t>
            </a:r>
            <a:r>
              <a:rPr lang="ru-RU" sz="1600" dirty="0"/>
              <a:t> </a:t>
            </a:r>
            <a:r>
              <a:rPr lang="ru-RU" sz="1600" dirty="0" err="1"/>
              <a:t>однаковий</a:t>
            </a:r>
            <a:r>
              <a:rPr lang="ru-RU" sz="1600" dirty="0"/>
              <a:t> </a:t>
            </a:r>
            <a:r>
              <a:rPr lang="ru-RU" sz="1600" dirty="0" err="1"/>
              <a:t>поясний</a:t>
            </a:r>
            <a:r>
              <a:rPr lang="ru-RU" sz="1600" dirty="0"/>
              <a:t> час і у </a:t>
            </a:r>
            <a:r>
              <a:rPr lang="ru-RU" sz="1600" dirty="0" err="1"/>
              <a:t>Львові</a:t>
            </a:r>
            <a:r>
              <a:rPr lang="ru-RU" sz="1600" dirty="0"/>
              <a:t> (24°02′ </a:t>
            </a:r>
            <a:r>
              <a:rPr lang="ru-RU" sz="1600" dirty="0" err="1"/>
              <a:t>сх</a:t>
            </a:r>
            <a:r>
              <a:rPr lang="ru-RU" sz="1600" dirty="0"/>
              <a:t>. д.), і в </a:t>
            </a:r>
            <a:r>
              <a:rPr lang="ru-RU" sz="1600" dirty="0" err="1"/>
              <a:t>Харкові</a:t>
            </a:r>
            <a:r>
              <a:rPr lang="ru-RU" sz="1600" dirty="0"/>
              <a:t> (36°15′ </a:t>
            </a:r>
            <a:r>
              <a:rPr lang="ru-RU" sz="1600" dirty="0" err="1"/>
              <a:t>сх</a:t>
            </a:r>
            <a:r>
              <a:rPr lang="ru-RU" sz="1600" dirty="0"/>
              <a:t>. д.).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Відлік</a:t>
            </a:r>
            <a:r>
              <a:rPr lang="ru-RU" sz="1600" dirty="0"/>
              <a:t> </a:t>
            </a:r>
            <a:r>
              <a:rPr lang="ru-RU" sz="1600" dirty="0" err="1"/>
              <a:t>годинних</a:t>
            </a:r>
            <a:r>
              <a:rPr lang="ru-RU" sz="1600" dirty="0"/>
              <a:t> </a:t>
            </a:r>
            <a:r>
              <a:rPr lang="ru-RU" sz="1600" dirty="0" err="1"/>
              <a:t>поясів</a:t>
            </a:r>
            <a:r>
              <a:rPr lang="ru-RU" sz="1600" dirty="0"/>
              <a:t> </a:t>
            </a:r>
            <a:r>
              <a:rPr lang="ru-RU" sz="1600" dirty="0" err="1"/>
              <a:t>ведеться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0° д. (</a:t>
            </a:r>
            <a:r>
              <a:rPr lang="ru-RU" sz="1600" dirty="0" err="1"/>
              <a:t>гринвіцького</a:t>
            </a:r>
            <a:r>
              <a:rPr lang="ru-RU" sz="1600" dirty="0"/>
              <a:t> </a:t>
            </a:r>
            <a:r>
              <a:rPr lang="ru-RU" sz="1600" dirty="0" err="1"/>
              <a:t>меридіана</a:t>
            </a:r>
            <a:r>
              <a:rPr lang="ru-RU" sz="1600" dirty="0"/>
              <a:t>) на </a:t>
            </a:r>
            <a:r>
              <a:rPr lang="ru-RU" sz="1600" dirty="0" err="1"/>
              <a:t>схід</a:t>
            </a:r>
            <a:r>
              <a:rPr lang="ru-RU" sz="1600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Пояси</a:t>
            </a:r>
            <a:r>
              <a:rPr lang="ru-RU" sz="1600" dirty="0"/>
              <a:t> в </a:t>
            </a:r>
            <a:r>
              <a:rPr lang="ru-RU" sz="1600" dirty="0" err="1"/>
              <a:t>цьому</a:t>
            </a:r>
            <a:r>
              <a:rPr lang="ru-RU" sz="1600" dirty="0"/>
              <a:t> </a:t>
            </a:r>
            <a:r>
              <a:rPr lang="ru-RU" sz="1600" dirty="0" err="1"/>
              <a:t>напрямку</a:t>
            </a:r>
            <a:r>
              <a:rPr lang="ru-RU" sz="1600" dirty="0"/>
              <a:t> </a:t>
            </a:r>
            <a:r>
              <a:rPr lang="ru-RU" sz="1600" dirty="0" err="1"/>
              <a:t>нумеруються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0-го до XXIII поясу.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Якби</a:t>
            </a:r>
            <a:r>
              <a:rPr lang="ru-RU" sz="1600" dirty="0"/>
              <a:t> не </a:t>
            </a:r>
            <a:r>
              <a:rPr lang="ru-RU" sz="1600" dirty="0" err="1"/>
              <a:t>існувало</a:t>
            </a:r>
            <a:r>
              <a:rPr lang="ru-RU" sz="1600" dirty="0"/>
              <a:t> </a:t>
            </a:r>
            <a:r>
              <a:rPr lang="ru-RU" sz="1600" dirty="0" err="1"/>
              <a:t>кордонів</a:t>
            </a:r>
            <a:r>
              <a:rPr lang="ru-RU" sz="1600" dirty="0"/>
              <a:t> держав, то </a:t>
            </a:r>
            <a:r>
              <a:rPr lang="ru-RU" sz="1600" dirty="0" err="1"/>
              <a:t>межі</a:t>
            </a:r>
            <a:r>
              <a:rPr lang="ru-RU" sz="1600" dirty="0"/>
              <a:t> </a:t>
            </a:r>
            <a:r>
              <a:rPr lang="ru-RU" sz="1600" dirty="0" err="1"/>
              <a:t>годинних</a:t>
            </a:r>
            <a:r>
              <a:rPr lang="ru-RU" sz="1600" dirty="0"/>
              <a:t> </a:t>
            </a:r>
            <a:r>
              <a:rPr lang="ru-RU" sz="1600" dirty="0" err="1"/>
              <a:t>поясів</a:t>
            </a:r>
            <a:r>
              <a:rPr lang="ru-RU" sz="1600" dirty="0"/>
              <a:t> проводили б за </a:t>
            </a:r>
            <a:r>
              <a:rPr lang="ru-RU" sz="1600" dirty="0" err="1"/>
              <a:t>меридіанами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проходять</a:t>
            </a:r>
            <a:r>
              <a:rPr lang="ru-RU" sz="1600" dirty="0"/>
              <a:t> на 7°30′ д. на </a:t>
            </a:r>
            <a:r>
              <a:rPr lang="ru-RU" sz="1600" dirty="0" err="1"/>
              <a:t>схід</a:t>
            </a:r>
            <a:r>
              <a:rPr lang="ru-RU" sz="1600" dirty="0"/>
              <a:t> і на </a:t>
            </a:r>
            <a:r>
              <a:rPr lang="ru-RU" sz="1600" dirty="0" err="1"/>
              <a:t>захід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серединного. Так, </a:t>
            </a:r>
            <a:r>
              <a:rPr lang="ru-RU" sz="1600" dirty="0" err="1"/>
              <a:t>межі</a:t>
            </a:r>
            <a:r>
              <a:rPr lang="ru-RU" sz="1600" dirty="0"/>
              <a:t> II </a:t>
            </a:r>
            <a:r>
              <a:rPr lang="ru-RU" sz="1600" dirty="0" err="1"/>
              <a:t>годинного</a:t>
            </a:r>
            <a:r>
              <a:rPr lang="ru-RU" sz="1600" dirty="0"/>
              <a:t> поясу проходили б </a:t>
            </a:r>
            <a:r>
              <a:rPr lang="ru-RU" sz="1600" dirty="0" err="1"/>
              <a:t>від</a:t>
            </a:r>
            <a:r>
              <a:rPr lang="ru-RU" sz="1600" dirty="0"/>
              <a:t> 22°30′ </a:t>
            </a:r>
            <a:r>
              <a:rPr lang="ru-RU" sz="1600" dirty="0" err="1"/>
              <a:t>сх</a:t>
            </a:r>
            <a:r>
              <a:rPr lang="ru-RU" sz="1600" dirty="0"/>
              <a:t>. д. до 37°30′ </a:t>
            </a:r>
            <a:r>
              <a:rPr lang="ru-RU" sz="1600" dirty="0" err="1"/>
              <a:t>сх</a:t>
            </a:r>
            <a:r>
              <a:rPr lang="ru-RU" sz="1600" dirty="0"/>
              <a:t>. д.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Межі</a:t>
            </a:r>
            <a:r>
              <a:rPr lang="ru-RU" sz="1600" dirty="0"/>
              <a:t> </a:t>
            </a:r>
            <a:r>
              <a:rPr lang="ru-RU" sz="1600" dirty="0" err="1"/>
              <a:t>годинних</a:t>
            </a:r>
            <a:r>
              <a:rPr lang="ru-RU" sz="1600" dirty="0"/>
              <a:t> </a:t>
            </a:r>
            <a:r>
              <a:rPr lang="ru-RU" sz="1600" dirty="0" err="1"/>
              <a:t>поясів</a:t>
            </a:r>
            <a:r>
              <a:rPr lang="ru-RU" sz="1600" dirty="0"/>
              <a:t> </a:t>
            </a:r>
            <a:r>
              <a:rPr lang="ru-RU" sz="1600" dirty="0" err="1"/>
              <a:t>проводять</a:t>
            </a:r>
            <a:r>
              <a:rPr lang="ru-RU" sz="1600" dirty="0"/>
              <a:t> з </a:t>
            </a:r>
            <a:r>
              <a:rPr lang="ru-RU" sz="1600" dirty="0" err="1"/>
              <a:t>урахуванням</a:t>
            </a:r>
            <a:r>
              <a:rPr lang="ru-RU" sz="1600" dirty="0"/>
              <a:t> </a:t>
            </a:r>
            <a:r>
              <a:rPr lang="ru-RU" sz="1600" dirty="0" err="1"/>
              <a:t>кордонів</a:t>
            </a:r>
            <a:r>
              <a:rPr lang="ru-RU" sz="1600" dirty="0"/>
              <a:t> держав. </a:t>
            </a:r>
            <a:r>
              <a:rPr lang="ru-RU" sz="1600" dirty="0" err="1"/>
              <a:t>Україна</a:t>
            </a:r>
            <a:r>
              <a:rPr lang="ru-RU" sz="1600" dirty="0"/>
              <a:t> </a:t>
            </a:r>
            <a:r>
              <a:rPr lang="ru-RU" sz="1600" dirty="0" err="1"/>
              <a:t>знаходиться</a:t>
            </a:r>
            <a:r>
              <a:rPr lang="ru-RU" sz="1600" dirty="0"/>
              <a:t> у межах ІІ </a:t>
            </a:r>
            <a:r>
              <a:rPr lang="ru-RU" sz="1600" dirty="0" err="1"/>
              <a:t>годинного</a:t>
            </a:r>
            <a:r>
              <a:rPr lang="ru-RU" sz="1600" dirty="0"/>
              <a:t> поясу.</a:t>
            </a:r>
            <a:endParaRPr lang="uk-UA" sz="1600" i="1" dirty="0"/>
          </a:p>
        </p:txBody>
      </p:sp>
    </p:spTree>
    <p:extLst>
      <p:ext uri="{BB962C8B-B14F-4D97-AF65-F5344CB8AC3E}">
        <p14:creationId xmlns:p14="http://schemas.microsoft.com/office/powerpoint/2010/main" val="334614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63" y="483518"/>
            <a:ext cx="8598876" cy="382007"/>
          </a:xfrm>
        </p:spPr>
        <p:txBody>
          <a:bodyPr>
            <a:noAutofit/>
          </a:bodyPr>
          <a:lstStyle/>
          <a:p>
            <a:pPr algn="l"/>
            <a:r>
              <a:rPr lang="uk-UA" sz="2000" dirty="0" smtClean="0"/>
              <a:t>ПОЯСНИЙ </a:t>
            </a:r>
            <a:br>
              <a:rPr lang="uk-UA" sz="2000" dirty="0" smtClean="0"/>
            </a:br>
            <a:r>
              <a:rPr lang="uk-UA" sz="2000" dirty="0" smtClean="0"/>
              <a:t>ЧАС</a:t>
            </a: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562" y="1057570"/>
            <a:ext cx="8598876" cy="32635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uk-UA" sz="1650" i="1" dirty="0"/>
          </a:p>
        </p:txBody>
      </p:sp>
      <p:pic>
        <p:nvPicPr>
          <p:cNvPr id="3074" name="Picture 2" descr="Електронний атлас &quot;Загальна географія 6 клас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88" y="0"/>
            <a:ext cx="74363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37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595" t="4289" r="13987" b="6355"/>
          <a:stretch/>
        </p:blipFill>
        <p:spPr>
          <a:xfrm>
            <a:off x="3787254" y="127946"/>
            <a:ext cx="5356746" cy="3382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890" y="483518"/>
            <a:ext cx="6156370" cy="446675"/>
          </a:xfrm>
        </p:spPr>
        <p:txBody>
          <a:bodyPr>
            <a:noAutofit/>
          </a:bodyPr>
          <a:lstStyle/>
          <a:p>
            <a:pPr algn="l"/>
            <a:r>
              <a:rPr lang="uk-UA" sz="2800" dirty="0" smtClean="0"/>
              <a:t>ГОДИННИК </a:t>
            </a:r>
            <a:br>
              <a:rPr lang="uk-UA" sz="2800" dirty="0" smtClean="0"/>
            </a:br>
            <a:r>
              <a:rPr lang="uk-UA" sz="2800" dirty="0" smtClean="0"/>
              <a:t>СВІТОВОГО ЧАСУ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122" y="1174738"/>
            <a:ext cx="3905803" cy="32635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Довідник</a:t>
            </a:r>
            <a:r>
              <a:rPr lang="ru-RU" sz="1600" dirty="0"/>
              <a:t> </a:t>
            </a:r>
            <a:r>
              <a:rPr lang="ru-RU" sz="1600" dirty="0" err="1"/>
              <a:t>часових</a:t>
            </a:r>
            <a:r>
              <a:rPr lang="ru-RU" sz="1600" dirty="0"/>
              <a:t> </a:t>
            </a:r>
            <a:r>
              <a:rPr lang="ru-RU" sz="1600" dirty="0" err="1"/>
              <a:t>поясів</a:t>
            </a:r>
            <a:r>
              <a:rPr lang="ru-RU" sz="1600" dirty="0"/>
              <a:t> </a:t>
            </a:r>
            <a:r>
              <a:rPr lang="ru-RU" sz="1600" dirty="0" err="1"/>
              <a:t>дає</a:t>
            </a:r>
            <a:r>
              <a:rPr lang="ru-RU" sz="1600" dirty="0"/>
              <a:t> </a:t>
            </a:r>
            <a:r>
              <a:rPr lang="ru-RU" sz="1600" dirty="0" err="1"/>
              <a:t>можливість</a:t>
            </a:r>
            <a:r>
              <a:rPr lang="ru-RU" sz="1600" dirty="0"/>
              <a:t> </a:t>
            </a:r>
            <a:r>
              <a:rPr lang="ru-RU" sz="1600" dirty="0" err="1"/>
              <a:t>перевірити</a:t>
            </a:r>
            <a:r>
              <a:rPr lang="ru-RU" sz="1600" dirty="0"/>
              <a:t> </a:t>
            </a:r>
            <a:r>
              <a:rPr lang="ru-RU" sz="1600" dirty="0" err="1"/>
              <a:t>місцевий</a:t>
            </a:r>
            <a:r>
              <a:rPr lang="ru-RU" sz="1600" dirty="0"/>
              <a:t> час у </a:t>
            </a:r>
            <a:r>
              <a:rPr lang="ru-RU" sz="1600" dirty="0" err="1"/>
              <a:t>більш</a:t>
            </a:r>
            <a:r>
              <a:rPr lang="ru-RU" sz="1600" dirty="0"/>
              <a:t> </a:t>
            </a:r>
            <a:r>
              <a:rPr lang="ru-RU" sz="1600" dirty="0" err="1"/>
              <a:t>ніж</a:t>
            </a:r>
            <a:r>
              <a:rPr lang="ru-RU" sz="1600" dirty="0"/>
              <a:t> </a:t>
            </a:r>
            <a:r>
              <a:rPr lang="ru-RU" sz="1600" dirty="0" err="1"/>
              <a:t>п'ятиста</a:t>
            </a:r>
            <a:r>
              <a:rPr lang="ru-RU" sz="1600" dirty="0"/>
              <a:t> </a:t>
            </a:r>
            <a:r>
              <a:rPr lang="ru-RU" sz="1600" dirty="0" err="1"/>
              <a:t>містах</a:t>
            </a:r>
            <a:r>
              <a:rPr lang="ru-RU" sz="1600" dirty="0"/>
              <a:t> по </a:t>
            </a:r>
            <a:r>
              <a:rPr lang="ru-RU" sz="1600" dirty="0" err="1"/>
              <a:t>всьому</a:t>
            </a:r>
            <a:r>
              <a:rPr lang="ru-RU" sz="1600" dirty="0"/>
              <a:t> </a:t>
            </a:r>
            <a:r>
              <a:rPr lang="ru-RU" sz="1600" dirty="0" err="1"/>
              <a:t>світу</a:t>
            </a:r>
            <a:r>
              <a:rPr lang="ru-RU" sz="1600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Для </a:t>
            </a:r>
            <a:r>
              <a:rPr lang="ru-RU" sz="1600" dirty="0" err="1"/>
              <a:t>зручності</a:t>
            </a:r>
            <a:r>
              <a:rPr lang="ru-RU" sz="1600" dirty="0"/>
              <a:t> </a:t>
            </a:r>
            <a:r>
              <a:rPr lang="ru-RU" sz="1600" dirty="0" err="1"/>
              <a:t>користування</a:t>
            </a:r>
            <a:r>
              <a:rPr lang="ru-RU" sz="1600" dirty="0"/>
              <a:t> </a:t>
            </a:r>
            <a:r>
              <a:rPr lang="ru-RU" sz="1600" dirty="0" err="1"/>
              <a:t>передбачене</a:t>
            </a:r>
            <a:r>
              <a:rPr lang="ru-RU" sz="1600" dirty="0"/>
              <a:t> </a:t>
            </a:r>
            <a:r>
              <a:rPr lang="ru-RU" sz="1600" dirty="0" err="1"/>
              <a:t>сортування</a:t>
            </a:r>
            <a:r>
              <a:rPr lang="ru-RU" sz="1600" dirty="0"/>
              <a:t> за </a:t>
            </a:r>
            <a:r>
              <a:rPr lang="ru-RU" sz="1600" dirty="0" err="1"/>
              <a:t>назвою</a:t>
            </a:r>
            <a:r>
              <a:rPr lang="ru-RU" sz="1600" dirty="0"/>
              <a:t> </a:t>
            </a:r>
            <a:r>
              <a:rPr lang="ru-RU" sz="1600" dirty="0" err="1"/>
              <a:t>міста</a:t>
            </a:r>
            <a:r>
              <a:rPr lang="ru-RU" sz="1600" dirty="0"/>
              <a:t>, </a:t>
            </a:r>
            <a:r>
              <a:rPr lang="ru-RU" sz="1600" dirty="0" err="1"/>
              <a:t>країни</a:t>
            </a:r>
            <a:r>
              <a:rPr lang="ru-RU" sz="1600" dirty="0"/>
              <a:t> та часового поясу, а </a:t>
            </a:r>
            <a:r>
              <a:rPr lang="ru-RU" sz="1600" dirty="0" err="1"/>
              <a:t>також</a:t>
            </a:r>
            <a:r>
              <a:rPr lang="ru-RU" sz="1600" dirty="0"/>
              <a:t> </a:t>
            </a:r>
            <a:r>
              <a:rPr lang="ru-RU" sz="1600" dirty="0" err="1"/>
              <a:t>вибір</a:t>
            </a:r>
            <a:r>
              <a:rPr lang="ru-RU" sz="1600" dirty="0"/>
              <a:t> формату часу - 24 </a:t>
            </a:r>
            <a:r>
              <a:rPr lang="ru-RU" sz="1600" dirty="0" err="1"/>
              <a:t>або</a:t>
            </a:r>
            <a:r>
              <a:rPr lang="ru-RU" sz="1600" dirty="0"/>
              <a:t> 12 годин.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Для того, </a:t>
            </a:r>
            <a:r>
              <a:rPr lang="ru-RU" sz="1600" dirty="0" err="1"/>
              <a:t>аби</a:t>
            </a:r>
            <a:r>
              <a:rPr lang="ru-RU" sz="1600" dirty="0"/>
              <a:t> </a:t>
            </a:r>
            <a:r>
              <a:rPr lang="ru-RU" sz="1600" dirty="0" err="1"/>
              <a:t>дізнатись</a:t>
            </a:r>
            <a:r>
              <a:rPr lang="ru-RU" sz="1600" dirty="0"/>
              <a:t> </a:t>
            </a:r>
            <a:r>
              <a:rPr lang="ru-RU" sz="1600" dirty="0" err="1"/>
              <a:t>часову</a:t>
            </a:r>
            <a:r>
              <a:rPr lang="ru-RU" sz="1600" dirty="0"/>
              <a:t> зону, правила переходу на </a:t>
            </a:r>
            <a:r>
              <a:rPr lang="ru-RU" sz="1600" dirty="0" err="1"/>
              <a:t>літній</a:t>
            </a:r>
            <a:r>
              <a:rPr lang="ru-RU" sz="1600" dirty="0"/>
              <a:t> час, </a:t>
            </a:r>
            <a:r>
              <a:rPr lang="ru-RU" sz="1600" dirty="0" err="1"/>
              <a:t>географічні</a:t>
            </a:r>
            <a:r>
              <a:rPr lang="ru-RU" sz="1600" dirty="0"/>
              <a:t> </a:t>
            </a:r>
            <a:r>
              <a:rPr lang="ru-RU" sz="1600" dirty="0" err="1"/>
              <a:t>координати</a:t>
            </a:r>
            <a:r>
              <a:rPr lang="ru-RU" sz="1600" dirty="0"/>
              <a:t> та </a:t>
            </a:r>
            <a:r>
              <a:rPr lang="ru-RU" sz="1600" dirty="0" err="1"/>
              <a:t>інші</a:t>
            </a:r>
            <a:r>
              <a:rPr lang="ru-RU" sz="1600" dirty="0"/>
              <a:t> </a:t>
            </a:r>
            <a:r>
              <a:rPr lang="ru-RU" sz="1600" dirty="0" err="1"/>
              <a:t>важливі</a:t>
            </a:r>
            <a:r>
              <a:rPr lang="ru-RU" sz="1600" dirty="0"/>
              <a:t> </a:t>
            </a:r>
            <a:r>
              <a:rPr lang="ru-RU" sz="1600" dirty="0" err="1"/>
              <a:t>деталі</a:t>
            </a:r>
            <a:r>
              <a:rPr lang="ru-RU" sz="1600" dirty="0"/>
              <a:t> </a:t>
            </a:r>
            <a:r>
              <a:rPr lang="ru-RU" sz="1600" dirty="0" err="1"/>
              <a:t>щодо</a:t>
            </a:r>
            <a:r>
              <a:rPr lang="ru-RU" sz="1600" dirty="0"/>
              <a:t> конкретного </a:t>
            </a:r>
            <a:r>
              <a:rPr lang="ru-RU" sz="1600" dirty="0" err="1"/>
              <a:t>міста</a:t>
            </a:r>
            <a:r>
              <a:rPr lang="ru-RU" sz="1600" dirty="0"/>
              <a:t>, - </a:t>
            </a:r>
            <a:r>
              <a:rPr lang="ru-RU" sz="1600" dirty="0" err="1"/>
              <a:t>клікніть</a:t>
            </a:r>
            <a:r>
              <a:rPr lang="ru-RU" sz="1600" dirty="0"/>
              <a:t> на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назву</a:t>
            </a:r>
            <a:r>
              <a:rPr lang="ru-RU" sz="1600" dirty="0"/>
              <a:t>.</a:t>
            </a:r>
            <a:endParaRPr lang="uk-UA" sz="16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t="11578" r="14208" b="39710"/>
          <a:stretch/>
        </p:blipFill>
        <p:spPr bwMode="auto">
          <a:xfrm>
            <a:off x="4154833" y="3423331"/>
            <a:ext cx="4872251" cy="172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33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ПОЯСНИЙ ЧАС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026" y="1102094"/>
            <a:ext cx="8598876" cy="34556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600" u="sng" dirty="0"/>
              <a:t>Задачі</a:t>
            </a:r>
          </a:p>
          <a:p>
            <a:pPr marL="0" indent="0" algn="ctr">
              <a:buNone/>
            </a:pPr>
            <a:r>
              <a:rPr lang="uk-UA" sz="1600" b="1" i="1" dirty="0"/>
              <a:t>Визначте, у яких годинних поясах знаходяться такі міста: </a:t>
            </a:r>
            <a:r>
              <a:rPr lang="uk-UA" sz="1600" i="1" dirty="0"/>
              <a:t>Каїр; Канберра; Лос-Анджелес; Нью-Йорк.</a:t>
            </a:r>
          </a:p>
          <a:p>
            <a:pPr marL="0" indent="0">
              <a:buNone/>
            </a:pPr>
            <a:r>
              <a:rPr lang="uk-UA" sz="1600" u="sng" dirty="0"/>
              <a:t>Методичні вказівки. </a:t>
            </a:r>
            <a:r>
              <a:rPr lang="uk-UA" sz="1600" dirty="0"/>
              <a:t>Для виконання завдання слід скористатися картою годинних поясів у географічному атласі.  Слід  пам’ятати,  що  нумерація  годинних  поясів ведеться від 0 до 23 номера (всього 24) у напрямку із заходу  на  схід,  починаючи  від  нульового  меридіана. Нумерація годинних поясів є наскрізною для Східної і Західної півкуль (на відміну від географічної довготи)</a:t>
            </a:r>
          </a:p>
          <a:p>
            <a:pPr marL="0" indent="0">
              <a:buNone/>
            </a:pPr>
            <a:r>
              <a:rPr lang="uk-UA" sz="1600" dirty="0"/>
              <a:t>Відповідь; Каїр - ІІ; Канберра - Х; Лос-Анджелес - </a:t>
            </a:r>
            <a:r>
              <a:rPr lang="en-US" sz="1600" dirty="0"/>
              <a:t>XVI</a:t>
            </a:r>
            <a:r>
              <a:rPr lang="uk-UA" sz="1600" dirty="0"/>
              <a:t>; Нью-Йорк</a:t>
            </a:r>
            <a:r>
              <a:rPr lang="en-US" sz="1600" dirty="0"/>
              <a:t>- XIX</a:t>
            </a:r>
            <a:endParaRPr lang="uk-UA" sz="1600" dirty="0"/>
          </a:p>
          <a:p>
            <a:pPr marL="0" indent="0" algn="ctr">
              <a:buNone/>
            </a:pPr>
            <a:r>
              <a:rPr lang="uk-UA" sz="1600" i="1" dirty="0"/>
              <a:t>Який  поясний  час  у  цих  містах,  якщо у Харкові 22 год?</a:t>
            </a:r>
          </a:p>
          <a:p>
            <a:pPr marL="0" indent="0">
              <a:buNone/>
            </a:pPr>
            <a:r>
              <a:rPr lang="uk-UA" sz="1600" dirty="0"/>
              <a:t>Методичні вказівки: Поясний час сусідніх поясів відрізняється на 1 год (на схід – більше, на захід – менше). Різниця номерів поясів, у яких знаходяться точки відповідає різниці поясного часу.</a:t>
            </a:r>
            <a:r>
              <a:rPr lang="ru-RU" sz="1600" dirty="0"/>
              <a:t> </a:t>
            </a:r>
            <a:r>
              <a:rPr lang="ru-RU" sz="1600" dirty="0" err="1"/>
              <a:t>Слід</a:t>
            </a:r>
            <a:r>
              <a:rPr lang="ru-RU" sz="1600" dirty="0"/>
              <a:t> </a:t>
            </a:r>
            <a:r>
              <a:rPr lang="ru-RU" sz="1600" dirty="0" err="1"/>
              <a:t>врахувати</a:t>
            </a:r>
            <a:r>
              <a:rPr lang="ru-RU" sz="1600" dirty="0"/>
              <a:t> </a:t>
            </a:r>
            <a:r>
              <a:rPr lang="ru-RU" sz="1600" dirty="0" err="1"/>
              <a:t>зміну</a:t>
            </a:r>
            <a:r>
              <a:rPr lang="ru-RU" sz="1600" dirty="0"/>
              <a:t> дат.</a:t>
            </a:r>
            <a:endParaRPr lang="uk-UA" sz="1600" dirty="0"/>
          </a:p>
          <a:p>
            <a:pPr marL="0" indent="0">
              <a:buNone/>
            </a:pPr>
            <a:r>
              <a:rPr lang="uk-UA" sz="1600" dirty="0"/>
              <a:t>Відповідь: Каїр – 22 год; Канберра – 6 год (наступної доби), Лос-Анджелес -12 год.; Нью-Йорк – 15 год.</a:t>
            </a:r>
          </a:p>
        </p:txBody>
      </p:sp>
    </p:spTree>
    <p:extLst>
      <p:ext uri="{BB962C8B-B14F-4D97-AF65-F5344CB8AC3E}">
        <p14:creationId xmlns:p14="http://schemas.microsoft.com/office/powerpoint/2010/main" val="75513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ЛІНІЯ ЗМІНИ ДАТ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065" y="1100871"/>
            <a:ext cx="6664618" cy="345560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умовна лінія на поверхні Землі навпроти Гринвіцького меридіана, при перетині якої дата змінюється на один день вперед або назад.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Приблизно пролягаючи вздовж 180° довготи, з відхиленнями для проходження повз деякі території та групи островів, вона здебільшого відповідає межі, що розділяє часові пояси </a:t>
            </a:r>
            <a:r>
              <a:rPr lang="en-US" sz="1600" dirty="0"/>
              <a:t>UTC+12 </a:t>
            </a:r>
            <a:r>
              <a:rPr lang="uk-UA" sz="1600" dirty="0"/>
              <a:t>та </a:t>
            </a:r>
            <a:r>
              <a:rPr lang="en-US" sz="1600" dirty="0"/>
              <a:t>UTC-12. </a:t>
            </a:r>
            <a:endParaRPr lang="uk-UA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При перетині Міжнародної Лінії зміни дат з заходу на схід, дата змінюється на один день або 24 години назад, а при перетині зі сходу на захід — на один день або 24 години вперед.</a:t>
            </a:r>
          </a:p>
          <a:p>
            <a:pPr marL="0" indent="0" algn="ctr">
              <a:buNone/>
            </a:pPr>
            <a:r>
              <a:rPr lang="uk-UA" sz="1600" i="1" dirty="0"/>
              <a:t>Перша проблема зі зміною дат виникла в зв’язку з навколосвітньою подорожжю Магеллана (1519–1522). Члени вцілілої команди повернулися до Іспанії «загубили добу» здійснивши </a:t>
            </a:r>
            <a:r>
              <a:rPr lang="uk-UA" sz="1600" i="1" dirty="0" err="1"/>
              <a:t>гавколосвітню</a:t>
            </a:r>
            <a:r>
              <a:rPr lang="uk-UA" sz="1600" i="1" dirty="0"/>
              <a:t> подорож зі сходу на захід. </a:t>
            </a:r>
          </a:p>
        </p:txBody>
      </p:sp>
      <p:pic>
        <p:nvPicPr>
          <p:cNvPr id="4098" name="Picture 2" descr="https://upload.wikimedia.org/wikipedia/commons/thumb/6/61/International_Date_Line.png/320px-International_Date_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83" y="3600"/>
            <a:ext cx="2346317" cy="51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44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434645"/>
            <a:ext cx="8598876" cy="68891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ВИЗНАЧЕННЯ ЧАСУ СХОДУ ТА ЗАХОДУ СОНЦЯ ТА ТРИВАЛОСТІ ДНЯ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563" y="1123559"/>
            <a:ext cx="8694017" cy="40199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650" u="sng" dirty="0"/>
              <a:t>Задачі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50" dirty="0"/>
              <a:t> </a:t>
            </a:r>
            <a:r>
              <a:rPr lang="ru-RU" sz="1650" dirty="0" err="1"/>
              <a:t>Горизонтальний</a:t>
            </a:r>
            <a:r>
              <a:rPr lang="ru-RU" sz="1650" dirty="0"/>
              <a:t> кут, </a:t>
            </a:r>
            <a:r>
              <a:rPr lang="ru-RU" sz="1650" dirty="0" err="1"/>
              <a:t>який</a:t>
            </a:r>
            <a:r>
              <a:rPr lang="ru-RU" sz="1650" dirty="0"/>
              <a:t> </a:t>
            </a:r>
            <a:r>
              <a:rPr lang="ru-RU" sz="1650" dirty="0" err="1"/>
              <a:t>був</a:t>
            </a:r>
            <a:r>
              <a:rPr lang="ru-RU" sz="1650" dirty="0"/>
              <a:t> </a:t>
            </a:r>
            <a:r>
              <a:rPr lang="ru-RU" sz="1650" dirty="0" err="1"/>
              <a:t>виміряний</a:t>
            </a:r>
            <a:r>
              <a:rPr lang="ru-RU" sz="1650" dirty="0"/>
              <a:t> </a:t>
            </a:r>
            <a:r>
              <a:rPr lang="ru-RU" sz="1650" dirty="0" err="1"/>
              <a:t>під</a:t>
            </a:r>
            <a:r>
              <a:rPr lang="ru-RU" sz="1650" dirty="0"/>
              <a:t> час сходу </a:t>
            </a:r>
            <a:r>
              <a:rPr lang="ru-RU" sz="1650" dirty="0" err="1"/>
              <a:t>Сонця</a:t>
            </a:r>
            <a:r>
              <a:rPr lang="ru-RU" sz="1650" dirty="0"/>
              <a:t>, </a:t>
            </a:r>
            <a:r>
              <a:rPr lang="ru-RU" sz="1650" dirty="0" err="1"/>
              <a:t>дорівнює</a:t>
            </a:r>
            <a:r>
              <a:rPr lang="ru-RU" sz="1650" dirty="0"/>
              <a:t> 120̊. </a:t>
            </a:r>
            <a:r>
              <a:rPr lang="ru-RU" sz="1650" dirty="0" err="1"/>
              <a:t>Визначити</a:t>
            </a:r>
            <a:r>
              <a:rPr lang="ru-RU" sz="1650" dirty="0"/>
              <a:t> коли </a:t>
            </a:r>
            <a:r>
              <a:rPr lang="ru-RU" sz="1650" dirty="0" err="1"/>
              <a:t>зійшло</a:t>
            </a:r>
            <a:r>
              <a:rPr lang="ru-RU" sz="1650" dirty="0"/>
              <a:t> та </a:t>
            </a:r>
            <a:r>
              <a:rPr lang="ru-RU" sz="1650" dirty="0" err="1"/>
              <a:t>зайшло</a:t>
            </a:r>
            <a:r>
              <a:rPr lang="ru-RU" sz="1650" dirty="0"/>
              <a:t> </a:t>
            </a:r>
            <a:r>
              <a:rPr lang="ru-RU" sz="1650" dirty="0" err="1"/>
              <a:t>Сонце</a:t>
            </a:r>
            <a:r>
              <a:rPr lang="ru-RU" sz="1650" dirty="0"/>
              <a:t> та </a:t>
            </a:r>
            <a:r>
              <a:rPr lang="ru-RU" sz="1650" dirty="0" err="1"/>
              <a:t>тривалість</a:t>
            </a:r>
            <a:r>
              <a:rPr lang="ru-RU" sz="1650" dirty="0"/>
              <a:t> дня.</a:t>
            </a:r>
          </a:p>
          <a:p>
            <a:pPr marL="0" indent="0" algn="ctr">
              <a:buNone/>
            </a:pPr>
            <a:r>
              <a:rPr lang="ru-RU" sz="1650" i="1" dirty="0"/>
              <a:t>Для того, </a:t>
            </a:r>
            <a:r>
              <a:rPr lang="ru-RU" sz="1650" i="1" dirty="0" err="1"/>
              <a:t>щоб</a:t>
            </a:r>
            <a:r>
              <a:rPr lang="ru-RU" sz="1650" i="1" dirty="0"/>
              <a:t> </a:t>
            </a:r>
            <a:r>
              <a:rPr lang="ru-RU" sz="1650" i="1" dirty="0" err="1"/>
              <a:t>визначити</a:t>
            </a:r>
            <a:r>
              <a:rPr lang="ru-RU" sz="1650" i="1" dirty="0"/>
              <a:t> час сходу і заходу </a:t>
            </a:r>
            <a:r>
              <a:rPr lang="ru-RU" sz="1650" i="1" dirty="0" err="1"/>
              <a:t>Сонця</a:t>
            </a:r>
            <a:r>
              <a:rPr lang="ru-RU" sz="1650" i="1" dirty="0"/>
              <a:t> та </a:t>
            </a:r>
            <a:r>
              <a:rPr lang="ru-RU" sz="1650" i="1" dirty="0" err="1"/>
              <a:t>тривалість</a:t>
            </a:r>
            <a:r>
              <a:rPr lang="ru-RU" sz="1650" i="1" dirty="0"/>
              <a:t> дня, </a:t>
            </a:r>
            <a:r>
              <a:rPr lang="ru-RU" sz="1650" i="1" dirty="0" err="1"/>
              <a:t>потрібно</a:t>
            </a:r>
            <a:r>
              <a:rPr lang="ru-RU" sz="1650" i="1" dirty="0"/>
              <a:t> знати величину горизонтального кута (азимут) </a:t>
            </a:r>
            <a:r>
              <a:rPr lang="ru-RU" sz="1650" i="1" dirty="0" err="1"/>
              <a:t>між</a:t>
            </a:r>
            <a:r>
              <a:rPr lang="ru-RU" sz="1650" i="1" dirty="0"/>
              <a:t> </a:t>
            </a:r>
            <a:r>
              <a:rPr lang="ru-RU" sz="1650" i="1" dirty="0" err="1"/>
              <a:t>напрямком</a:t>
            </a:r>
            <a:r>
              <a:rPr lang="ru-RU" sz="1650" i="1" dirty="0"/>
              <a:t> на </a:t>
            </a:r>
            <a:r>
              <a:rPr lang="ru-RU" sz="1650" i="1" dirty="0" err="1"/>
              <a:t>північ</a:t>
            </a:r>
            <a:r>
              <a:rPr lang="ru-RU" sz="1650" i="1" dirty="0"/>
              <a:t> та </a:t>
            </a:r>
            <a:r>
              <a:rPr lang="ru-RU" sz="1650" i="1" dirty="0" err="1"/>
              <a:t>напрямком</a:t>
            </a:r>
            <a:r>
              <a:rPr lang="ru-RU" sz="1650" i="1" dirty="0"/>
              <a:t> на ту точку, де </a:t>
            </a:r>
            <a:r>
              <a:rPr lang="ru-RU" sz="1650" i="1" dirty="0" err="1"/>
              <a:t>зійшло</a:t>
            </a:r>
            <a:r>
              <a:rPr lang="ru-RU" sz="1650" i="1" dirty="0"/>
              <a:t> </a:t>
            </a:r>
            <a:r>
              <a:rPr lang="ru-RU" sz="1650" i="1" dirty="0" err="1"/>
              <a:t>або</a:t>
            </a:r>
            <a:r>
              <a:rPr lang="ru-RU" sz="1650" i="1" dirty="0"/>
              <a:t> </a:t>
            </a:r>
            <a:r>
              <a:rPr lang="ru-RU" sz="1650" i="1" dirty="0" err="1"/>
              <a:t>зайшло</a:t>
            </a:r>
            <a:r>
              <a:rPr lang="ru-RU" sz="1650" i="1" dirty="0"/>
              <a:t> </a:t>
            </a:r>
            <a:r>
              <a:rPr lang="ru-RU" sz="1650" i="1" dirty="0" err="1"/>
              <a:t>Сонце</a:t>
            </a:r>
            <a:r>
              <a:rPr lang="ru-RU" sz="1650" i="1" dirty="0"/>
              <a:t>.</a:t>
            </a:r>
          </a:p>
          <a:p>
            <a:pPr marL="0" indent="0">
              <a:buNone/>
            </a:pPr>
            <a:r>
              <a:rPr lang="ru-RU" sz="1650" u="sng" dirty="0" err="1"/>
              <a:t>Розв’язок</a:t>
            </a:r>
            <a:r>
              <a:rPr lang="ru-RU" sz="1650" u="sng" dirty="0"/>
              <a:t> .  </a:t>
            </a:r>
            <a:r>
              <a:rPr lang="ru-RU" sz="1650" dirty="0" err="1"/>
              <a:t>Точці</a:t>
            </a:r>
            <a:r>
              <a:rPr lang="ru-RU" sz="1650" dirty="0"/>
              <a:t> сходу на горизонтальному </a:t>
            </a:r>
            <a:r>
              <a:rPr lang="ru-RU" sz="1650" dirty="0" err="1"/>
              <a:t>крузі</a:t>
            </a:r>
            <a:r>
              <a:rPr lang="ru-RU" sz="1650" dirty="0"/>
              <a:t> </a:t>
            </a:r>
            <a:r>
              <a:rPr lang="ru-RU" sz="1650" dirty="0" err="1"/>
              <a:t>відповідає</a:t>
            </a:r>
            <a:r>
              <a:rPr lang="ru-RU" sz="1650" dirty="0"/>
              <a:t> кут величиною 90̊, а </a:t>
            </a:r>
            <a:r>
              <a:rPr lang="ru-RU" sz="1650" dirty="0" err="1"/>
              <a:t>точці</a:t>
            </a:r>
            <a:r>
              <a:rPr lang="ru-RU" sz="1650" dirty="0"/>
              <a:t> заходу - 270̊. Але точка, в </a:t>
            </a:r>
            <a:r>
              <a:rPr lang="ru-RU" sz="1650" dirty="0" err="1"/>
              <a:t>якій</a:t>
            </a:r>
            <a:r>
              <a:rPr lang="ru-RU" sz="1650" dirty="0"/>
              <a:t> </a:t>
            </a:r>
            <a:r>
              <a:rPr lang="ru-RU" sz="1650" dirty="0" err="1"/>
              <a:t>зійшло</a:t>
            </a:r>
            <a:r>
              <a:rPr lang="ru-RU" sz="1650" dirty="0"/>
              <a:t> </a:t>
            </a:r>
            <a:r>
              <a:rPr lang="ru-RU" sz="1650" dirty="0" err="1"/>
              <a:t>Сонце</a:t>
            </a:r>
            <a:r>
              <a:rPr lang="ru-RU" sz="1650" dirty="0"/>
              <a:t> </a:t>
            </a:r>
            <a:r>
              <a:rPr lang="ru-RU" sz="1650" dirty="0" err="1"/>
              <a:t>перемістилося</a:t>
            </a:r>
            <a:r>
              <a:rPr lang="ru-RU" sz="1650" dirty="0"/>
              <a:t> на 30̊ на </a:t>
            </a:r>
            <a:r>
              <a:rPr lang="ru-RU" sz="1650" dirty="0" err="1"/>
              <a:t>південь</a:t>
            </a:r>
            <a:r>
              <a:rPr lang="ru-RU" sz="1650" dirty="0"/>
              <a:t>. </a:t>
            </a:r>
            <a:r>
              <a:rPr lang="ru-RU" sz="1650" dirty="0" err="1"/>
              <a:t>Отже</a:t>
            </a:r>
            <a:r>
              <a:rPr lang="ru-RU" sz="1650" dirty="0"/>
              <a:t> </a:t>
            </a:r>
            <a:r>
              <a:rPr lang="ru-RU" sz="1650" dirty="0" err="1"/>
              <a:t>Сонце</a:t>
            </a:r>
            <a:r>
              <a:rPr lang="ru-RU" sz="1650" dirty="0"/>
              <a:t> </a:t>
            </a:r>
            <a:r>
              <a:rPr lang="ru-RU" sz="1650" dirty="0" err="1"/>
              <a:t>зайде</a:t>
            </a:r>
            <a:r>
              <a:rPr lang="ru-RU" sz="1650" dirty="0"/>
              <a:t> в </a:t>
            </a:r>
            <a:r>
              <a:rPr lang="ru-RU" sz="1650" dirty="0" err="1"/>
              <a:t>точці</a:t>
            </a:r>
            <a:r>
              <a:rPr lang="ru-RU" sz="1650" dirty="0"/>
              <a:t> не 270̊, а на 30̊ </a:t>
            </a:r>
            <a:r>
              <a:rPr lang="ru-RU" sz="1650" dirty="0" err="1"/>
              <a:t>південніше</a:t>
            </a:r>
            <a:r>
              <a:rPr lang="ru-RU" sz="1650" dirty="0"/>
              <a:t>  (270̊ - 30̊ = 240̊)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50" dirty="0"/>
              <a:t> </a:t>
            </a:r>
            <a:r>
              <a:rPr lang="ru-RU" sz="1650" dirty="0" err="1"/>
              <a:t>Визначити</a:t>
            </a:r>
            <a:r>
              <a:rPr lang="ru-RU" sz="1650" dirty="0"/>
              <a:t> час сходу </a:t>
            </a:r>
            <a:r>
              <a:rPr lang="ru-RU" sz="1650" dirty="0" err="1"/>
              <a:t>Сонця</a:t>
            </a:r>
            <a:r>
              <a:rPr lang="ru-RU" sz="1650" dirty="0"/>
              <a:t>. 120̊ : 15̊ /год.  = 8 год.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50" dirty="0" err="1"/>
              <a:t>Визначити</a:t>
            </a:r>
            <a:r>
              <a:rPr lang="ru-RU" sz="1650" dirty="0"/>
              <a:t> час заходу </a:t>
            </a:r>
            <a:r>
              <a:rPr lang="ru-RU" sz="1650" dirty="0" err="1"/>
              <a:t>Сонця</a:t>
            </a:r>
            <a:r>
              <a:rPr lang="ru-RU" sz="1650" dirty="0"/>
              <a:t>. 240̊ : 15̊ /год.  = 16 год.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50" dirty="0"/>
              <a:t>Яка </a:t>
            </a:r>
            <a:r>
              <a:rPr lang="ru-RU" sz="1650" dirty="0" err="1"/>
              <a:t>тривалість</a:t>
            </a:r>
            <a:r>
              <a:rPr lang="ru-RU" sz="1650" dirty="0"/>
              <a:t> дня? 16 год. - = 8 год. = 8 год.</a:t>
            </a:r>
          </a:p>
          <a:p>
            <a:pPr marL="0" indent="0">
              <a:buNone/>
            </a:pPr>
            <a:r>
              <a:rPr lang="ru-RU" sz="1650" u="sng" dirty="0" err="1"/>
              <a:t>Відповідь</a:t>
            </a:r>
            <a:r>
              <a:rPr lang="ru-RU" sz="1650" u="sng" dirty="0"/>
              <a:t>. </a:t>
            </a:r>
            <a:r>
              <a:rPr lang="ru-RU" sz="1650" dirty="0" err="1"/>
              <a:t>Сонце</a:t>
            </a:r>
            <a:r>
              <a:rPr lang="ru-RU" sz="1650" dirty="0"/>
              <a:t> </a:t>
            </a:r>
            <a:r>
              <a:rPr lang="ru-RU" sz="1650" dirty="0" err="1"/>
              <a:t>зійшло</a:t>
            </a:r>
            <a:r>
              <a:rPr lang="ru-RU" sz="1650" dirty="0"/>
              <a:t> о 8 год. а </a:t>
            </a:r>
            <a:r>
              <a:rPr lang="ru-RU" sz="1650" dirty="0" err="1"/>
              <a:t>зайшло</a:t>
            </a:r>
            <a:r>
              <a:rPr lang="ru-RU" sz="1650" dirty="0"/>
              <a:t> о 16 год., </a:t>
            </a:r>
            <a:r>
              <a:rPr lang="ru-RU" sz="1650" dirty="0" err="1"/>
              <a:t>тривалість</a:t>
            </a:r>
            <a:r>
              <a:rPr lang="ru-RU" sz="1650" dirty="0"/>
              <a:t> дня 8 год</a:t>
            </a:r>
            <a:r>
              <a:rPr lang="ru-RU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63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3600" b="1" cap="none" dirty="0" smtClean="0">
                <a:solidFill>
                  <a:srgbClr val="00B050"/>
                </a:solidFill>
              </a:rPr>
              <a:t>Географічні та топографічні карти</a:t>
            </a:r>
            <a:endParaRPr lang="uk-UA" sz="3600" b="1" cap="none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0"/>
            <a:ext cx="4128150" cy="234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598713" y="584718"/>
            <a:ext cx="7946571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uk-UA" sz="2800" dirty="0">
                <a:solidFill>
                  <a:schemeClr val="bg2">
                    <a:lumMod val="50000"/>
                  </a:schemeClr>
                </a:solidFill>
              </a:rPr>
              <a:t>Масштаб карти: числовий, іменований, лінійний</a:t>
            </a:r>
            <a:endParaRPr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2" y="1269810"/>
            <a:ext cx="7946571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Географічна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карта </a:t>
            </a:r>
            <a:r>
              <a:rPr lang="ru-RU" sz="1800" dirty="0"/>
              <a:t>– </a:t>
            </a:r>
            <a:r>
              <a:rPr lang="ru-RU" sz="1800" dirty="0" err="1"/>
              <a:t>зменшене</a:t>
            </a:r>
            <a:r>
              <a:rPr lang="ru-RU" sz="1800" dirty="0"/>
              <a:t> у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масштабі</a:t>
            </a:r>
            <a:r>
              <a:rPr lang="ru-RU" sz="1800" dirty="0"/>
              <a:t> і </a:t>
            </a:r>
            <a:r>
              <a:rPr lang="ru-RU" sz="1800" dirty="0" err="1"/>
              <a:t>узагальнене</a:t>
            </a:r>
            <a:r>
              <a:rPr lang="ru-RU" sz="1800" dirty="0"/>
              <a:t> </a:t>
            </a:r>
            <a:r>
              <a:rPr lang="ru-RU" sz="1800" dirty="0" err="1"/>
              <a:t>зображення</a:t>
            </a:r>
            <a:r>
              <a:rPr lang="ru-RU" sz="1800" dirty="0"/>
              <a:t> </a:t>
            </a:r>
            <a:r>
              <a:rPr lang="ru-RU" sz="1800" dirty="0" err="1"/>
              <a:t>земної</a:t>
            </a:r>
            <a:r>
              <a:rPr lang="ru-RU" sz="1800" dirty="0"/>
              <a:t> </a:t>
            </a:r>
            <a:r>
              <a:rPr lang="ru-RU" sz="1800" dirty="0" err="1"/>
              <a:t>поверхні</a:t>
            </a:r>
            <a:r>
              <a:rPr lang="ru-RU" sz="1800" dirty="0"/>
              <a:t> </a:t>
            </a:r>
            <a:r>
              <a:rPr lang="ru-RU" sz="1800" dirty="0" err="1"/>
              <a:t>чи</a:t>
            </a:r>
            <a:r>
              <a:rPr lang="ru-RU" sz="1800" dirty="0"/>
              <a:t> </a:t>
            </a:r>
            <a:r>
              <a:rPr lang="ru-RU" sz="1800" dirty="0" err="1"/>
              <a:t>значної</a:t>
            </a:r>
            <a:r>
              <a:rPr lang="ru-RU" sz="1800" dirty="0"/>
              <a:t> </a:t>
            </a:r>
            <a:r>
              <a:rPr lang="ru-RU" sz="1800" dirty="0" err="1"/>
              <a:t>її</a:t>
            </a:r>
            <a:r>
              <a:rPr lang="ru-RU" sz="1800" dirty="0"/>
              <a:t> </a:t>
            </a:r>
            <a:r>
              <a:rPr lang="ru-RU" sz="1800" dirty="0" err="1"/>
              <a:t>частини</a:t>
            </a:r>
            <a:r>
              <a:rPr lang="ru-RU" sz="1800" dirty="0"/>
              <a:t> на </a:t>
            </a:r>
            <a:r>
              <a:rPr lang="ru-RU" sz="1800" dirty="0" err="1"/>
              <a:t>площині</a:t>
            </a:r>
            <a:r>
              <a:rPr lang="ru-RU" sz="1800" dirty="0"/>
              <a:t> в </a:t>
            </a:r>
            <a:r>
              <a:rPr lang="ru-RU" sz="1800" dirty="0" err="1"/>
              <a:t>умовних</a:t>
            </a:r>
            <a:r>
              <a:rPr lang="ru-RU" sz="1800" dirty="0"/>
              <a:t> знаках</a:t>
            </a:r>
            <a:r>
              <a:rPr lang="ru-RU" sz="1800" dirty="0" smtClean="0"/>
              <a:t>.</a:t>
            </a:r>
          </a:p>
          <a:p>
            <a:pPr lvl="0"/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Масштабом</a:t>
            </a:r>
            <a:r>
              <a:rPr lang="ru-RU" sz="1800" dirty="0"/>
              <a:t> </a:t>
            </a:r>
            <a:r>
              <a:rPr lang="ru-RU" sz="1800" dirty="0" err="1"/>
              <a:t>називається</a:t>
            </a:r>
            <a:r>
              <a:rPr lang="ru-RU" sz="1800" dirty="0"/>
              <a:t> </a:t>
            </a:r>
            <a:r>
              <a:rPr lang="ru-RU" sz="1800" dirty="0" err="1"/>
              <a:t>відношення</a:t>
            </a:r>
            <a:r>
              <a:rPr lang="ru-RU" sz="1800" dirty="0"/>
              <a:t> </a:t>
            </a:r>
            <a:r>
              <a:rPr lang="ru-RU" sz="1800" dirty="0" err="1"/>
              <a:t>довжини</a:t>
            </a:r>
            <a:r>
              <a:rPr lang="ru-RU" sz="1800" dirty="0"/>
              <a:t> </a:t>
            </a:r>
            <a:r>
              <a:rPr lang="ru-RU" sz="1800" dirty="0" err="1"/>
              <a:t>відрізка</a:t>
            </a:r>
            <a:r>
              <a:rPr lang="ru-RU" sz="1800" dirty="0"/>
              <a:t> на </a:t>
            </a:r>
            <a:r>
              <a:rPr lang="ru-RU" sz="1800" dirty="0" err="1"/>
              <a:t>зображенні</a:t>
            </a:r>
            <a:r>
              <a:rPr lang="ru-RU" sz="1800" dirty="0"/>
              <a:t> до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дійсної</a:t>
            </a:r>
            <a:r>
              <a:rPr lang="ru-RU" sz="1800" dirty="0"/>
              <a:t> </a:t>
            </a:r>
            <a:r>
              <a:rPr lang="ru-RU" sz="1800" dirty="0" err="1" smtClean="0"/>
              <a:t>довжини</a:t>
            </a:r>
            <a:r>
              <a:rPr lang="ru-RU" sz="1800" dirty="0" smtClean="0"/>
              <a:t>. </a:t>
            </a:r>
          </a:p>
          <a:p>
            <a:r>
              <a:rPr lang="ru-RU" sz="1800" dirty="0"/>
              <a:t>Масштаб на картах та планах </a:t>
            </a:r>
            <a:r>
              <a:rPr lang="ru-RU" sz="1800" dirty="0" err="1"/>
              <a:t>може</a:t>
            </a:r>
            <a:r>
              <a:rPr lang="ru-RU" sz="1800" dirty="0"/>
              <a:t> бути представлений у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числовому</a:t>
            </a:r>
            <a:r>
              <a:rPr lang="ru-RU" sz="1800" dirty="0"/>
              <a:t> </a:t>
            </a:r>
            <a:r>
              <a:rPr lang="ru-RU" sz="1800" dirty="0" err="1"/>
              <a:t>вигляді</a:t>
            </a:r>
            <a:r>
              <a:rPr lang="ru-RU" sz="1800" dirty="0"/>
              <a:t>,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іменованому</a:t>
            </a:r>
            <a:r>
              <a:rPr lang="ru-RU" sz="1800" dirty="0"/>
              <a:t>,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графічно</a:t>
            </a:r>
            <a:r>
              <a:rPr lang="ru-RU" sz="1800" dirty="0"/>
              <a:t>:</a:t>
            </a:r>
          </a:p>
          <a:p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Числовий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 </a:t>
            </a:r>
            <a:r>
              <a:rPr lang="ru-RU" sz="1800" dirty="0" err="1" smtClean="0"/>
              <a:t>зображається</a:t>
            </a:r>
            <a:r>
              <a:rPr lang="ru-RU" sz="1800" dirty="0" smtClean="0"/>
              <a:t> </a:t>
            </a:r>
            <a:r>
              <a:rPr lang="ru-RU" sz="1800" dirty="0"/>
              <a:t>у </a:t>
            </a:r>
            <a:r>
              <a:rPr lang="ru-RU" sz="1800" dirty="0" err="1"/>
              <a:t>вигляді</a:t>
            </a:r>
            <a:r>
              <a:rPr lang="ru-RU" sz="1800" dirty="0"/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лінійного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дробу</a:t>
            </a:r>
            <a:r>
              <a:rPr lang="ru-RU" sz="1800" dirty="0"/>
              <a:t>, </a:t>
            </a:r>
            <a:r>
              <a:rPr lang="ru-RU" sz="1800" dirty="0" err="1"/>
              <a:t>чисельник</a:t>
            </a:r>
            <a:r>
              <a:rPr lang="ru-RU" sz="1800" dirty="0"/>
              <a:t> </a:t>
            </a:r>
            <a:r>
              <a:rPr lang="ru-RU" sz="1800" dirty="0" err="1"/>
              <a:t>якого</a:t>
            </a:r>
            <a:r>
              <a:rPr lang="ru-RU" sz="1800" dirty="0"/>
              <a:t> –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одиниця</a:t>
            </a:r>
            <a:r>
              <a:rPr lang="ru-RU" sz="1800" dirty="0"/>
              <a:t>, а </a:t>
            </a:r>
            <a:r>
              <a:rPr lang="ru-RU" sz="1800" dirty="0" err="1"/>
              <a:t>знаменник</a:t>
            </a:r>
            <a:r>
              <a:rPr lang="ru-RU" sz="1800" dirty="0"/>
              <a:t> – число,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вказує</a:t>
            </a:r>
            <a:r>
              <a:rPr lang="ru-RU" sz="1800" dirty="0"/>
              <a:t>,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разів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/>
              <a:t>здійснюється</a:t>
            </a:r>
            <a:r>
              <a:rPr lang="ru-RU" sz="1800" dirty="0"/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зменшення</a:t>
            </a:r>
            <a:r>
              <a:rPr lang="ru-RU" sz="1800" dirty="0" smtClean="0"/>
              <a:t>. До </a:t>
            </a:r>
            <a:r>
              <a:rPr lang="ru-RU" sz="1800" dirty="0"/>
              <a:t>прикладу, </a:t>
            </a:r>
            <a:r>
              <a:rPr lang="ru-RU" sz="1800" dirty="0" err="1"/>
              <a:t>запис</a:t>
            </a:r>
            <a:r>
              <a:rPr lang="ru-RU" sz="1800" dirty="0"/>
              <a:t> 1:5 </a:t>
            </a:r>
            <a:r>
              <a:rPr lang="ru-RU" sz="1800" dirty="0" smtClean="0"/>
              <a:t>000 </a:t>
            </a:r>
            <a:r>
              <a:rPr lang="ru-RU" sz="1800" dirty="0" err="1" smtClean="0"/>
              <a:t>означає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1 см на </a:t>
            </a:r>
            <a:r>
              <a:rPr lang="ru-RU" sz="1800" dirty="0" err="1"/>
              <a:t>плані</a:t>
            </a:r>
            <a:r>
              <a:rPr lang="ru-RU" sz="1800" dirty="0"/>
              <a:t> </a:t>
            </a:r>
            <a:r>
              <a:rPr lang="ru-RU" sz="1800" dirty="0" err="1"/>
              <a:t>відповідає</a:t>
            </a:r>
            <a:r>
              <a:rPr lang="ru-RU" sz="1800" dirty="0"/>
              <a:t> 5 000 см </a:t>
            </a:r>
            <a:r>
              <a:rPr lang="ru-RU" sz="1800" dirty="0" smtClean="0"/>
              <a:t>на </a:t>
            </a:r>
            <a:r>
              <a:rPr lang="ru-RU" sz="1800" dirty="0" err="1"/>
              <a:t>місцевості</a:t>
            </a:r>
            <a:r>
              <a:rPr lang="ru-RU" sz="1800" dirty="0"/>
              <a:t>. </a:t>
            </a:r>
            <a:r>
              <a:rPr lang="ru-RU" sz="1800" dirty="0" err="1"/>
              <a:t>Крупнішим</a:t>
            </a:r>
            <a:r>
              <a:rPr lang="ru-RU" sz="1800" dirty="0"/>
              <a:t> є </a:t>
            </a:r>
            <a:r>
              <a:rPr lang="ru-RU" sz="1800" dirty="0" smtClean="0"/>
              <a:t>той масштаб, </a:t>
            </a:r>
            <a:r>
              <a:rPr lang="ru-RU" sz="1800" dirty="0"/>
              <a:t>в </a:t>
            </a:r>
            <a:r>
              <a:rPr lang="ru-RU" sz="1800" dirty="0" err="1"/>
              <a:t>якого</a:t>
            </a:r>
            <a:r>
              <a:rPr lang="ru-RU" sz="1800" dirty="0"/>
              <a:t> </a:t>
            </a:r>
            <a:r>
              <a:rPr lang="ru-RU" sz="1800" dirty="0" err="1"/>
              <a:t>знаменник</a:t>
            </a:r>
            <a:r>
              <a:rPr lang="ru-RU" sz="1800" dirty="0"/>
              <a:t> </a:t>
            </a:r>
            <a:r>
              <a:rPr lang="ru-RU" sz="1800" dirty="0" err="1" smtClean="0"/>
              <a:t>менше</a:t>
            </a:r>
            <a:r>
              <a:rPr lang="ru-RU" sz="1800" dirty="0" smtClean="0"/>
              <a:t> (1:1 </a:t>
            </a:r>
            <a:r>
              <a:rPr lang="ru-RU" sz="1800" dirty="0"/>
              <a:t>000 </a:t>
            </a:r>
            <a:r>
              <a:rPr lang="ru-RU" sz="1800" dirty="0" err="1"/>
              <a:t>крупніше</a:t>
            </a:r>
            <a:r>
              <a:rPr lang="ru-RU" sz="1800" dirty="0"/>
              <a:t> за 1:25 </a:t>
            </a:r>
            <a:r>
              <a:rPr lang="ru-RU" sz="1800" dirty="0" smtClean="0"/>
              <a:t>000).</a:t>
            </a:r>
            <a:endParaRPr lang="ru-RU" sz="1800" dirty="0"/>
          </a:p>
          <a:p>
            <a:pPr lvl="0"/>
            <a:endParaRPr lang="uk-UA" sz="1800"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36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598711" y="552061"/>
            <a:ext cx="7946571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uk-UA" sz="2800" dirty="0">
                <a:solidFill>
                  <a:schemeClr val="bg2">
                    <a:lumMod val="50000"/>
                  </a:schemeClr>
                </a:solidFill>
              </a:rPr>
              <a:t>Масштаб карти: числовий, іменований, лінійний</a:t>
            </a:r>
            <a:endParaRPr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0" y="1182725"/>
            <a:ext cx="7946571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менований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масштаб - </a:t>
            </a:r>
            <a:r>
              <a:rPr lang="uk-UA" sz="1800" dirty="0" smtClean="0"/>
              <a:t>роз’яснення де вказано, скільки кілометрів (метрів) відповідає 1 см на карті (плані). </a:t>
            </a:r>
          </a:p>
          <a:p>
            <a:pPr marL="76200" lvl="0" indent="0" algn="ctr">
              <a:buNone/>
            </a:pPr>
            <a:r>
              <a:rPr lang="uk-UA" sz="1800" i="1" dirty="0" smtClean="0"/>
              <a:t>Наприклад: на карті </a:t>
            </a:r>
            <a:r>
              <a:rPr lang="uk-UA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масштабу </a:t>
            </a:r>
            <a:r>
              <a:rPr lang="uk-UA" sz="1800" i="1" dirty="0" smtClean="0"/>
              <a:t>1 : 10 000 для зручності користування є запис «</a:t>
            </a:r>
            <a:r>
              <a:rPr lang="uk-UA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 см – 100 м</a:t>
            </a:r>
            <a:r>
              <a:rPr lang="uk-UA" sz="1800" i="1" dirty="0" smtClean="0"/>
              <a:t>». Це означає, що одному сантиметру на карті відповідає 100 м на місцевості.</a:t>
            </a:r>
          </a:p>
          <a:p>
            <a:pPr lvl="0"/>
            <a:r>
              <a:rPr lang="uk-UA" sz="1800" u="sng" dirty="0" smtClean="0"/>
              <a:t>Рекомендації:</a:t>
            </a:r>
            <a:r>
              <a:rPr lang="uk-UA" sz="1800" dirty="0" smtClean="0"/>
              <a:t> </a:t>
            </a:r>
            <a:r>
              <a:rPr lang="uk-UA" sz="1800" i="1" dirty="0" smtClean="0"/>
              <a:t>для переведення числового масштабу в іменований необхідно в знаменнику дроба подумки закреслити дві останні цифри «0» (сантиметри переводимо у метри). У нашому прикладі: 1 : 10 0</a:t>
            </a:r>
            <a:r>
              <a:rPr lang="uk-UA" sz="1800" i="1" strike="sngStrike" dirty="0" smtClean="0"/>
              <a:t>00. </a:t>
            </a:r>
            <a:r>
              <a:rPr lang="uk-UA" sz="1800" i="1" dirty="0" smtClean="0"/>
              <a:t>Якщо масштаб карти досить дрібний, подумки закреслюємо </a:t>
            </a:r>
            <a:r>
              <a:rPr lang="uk-UA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п'ять</a:t>
            </a:r>
            <a:r>
              <a:rPr lang="uk-UA" sz="1800" i="1" dirty="0" smtClean="0"/>
              <a:t> останніх цифр «0» (сантиметри переводимо у кілометри).  Наприклад, </a:t>
            </a:r>
            <a:r>
              <a:rPr lang="uk-UA" sz="1800" dirty="0" smtClean="0"/>
              <a:t>1 : 10</a:t>
            </a:r>
            <a:r>
              <a:rPr lang="uk-UA" sz="1800" strike="sngStrike" dirty="0" smtClean="0"/>
              <a:t>00000</a:t>
            </a:r>
            <a:r>
              <a:rPr lang="uk-UA" sz="1800" dirty="0" smtClean="0"/>
              <a:t> «в 1 см – 10 км». </a:t>
            </a: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63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598711" y="552061"/>
            <a:ext cx="7946571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</a:rPr>
              <a:t>Іменований масштаб</a:t>
            </a:r>
            <a:endParaRPr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0" y="1182725"/>
            <a:ext cx="7946571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uk-UA" sz="1800" dirty="0" smtClean="0"/>
              <a:t>Відстань на місцевості, що відповідає 1 см на плані, називають 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величиною масштабу</a:t>
            </a:r>
            <a:r>
              <a:rPr lang="uk-UA" sz="1800" dirty="0" smtClean="0"/>
              <a:t>.  За допомо­гою величини масштабу зручно визначати відстані. </a:t>
            </a:r>
          </a:p>
          <a:p>
            <a:pPr marL="76200" lvl="0" indent="0" algn="ctr">
              <a:buNone/>
            </a:pPr>
            <a:r>
              <a:rPr lang="uk-UA" sz="1800" i="1" dirty="0" smtClean="0"/>
              <a:t>Позначимо відстань на місцевості (у м чи км) -</a:t>
            </a:r>
            <a:r>
              <a:rPr lang="en-US" sz="1800" i="1" dirty="0" smtClean="0"/>
              <a:t>L</a:t>
            </a:r>
            <a:r>
              <a:rPr lang="uk-UA" sz="1800" i="1" dirty="0" smtClean="0"/>
              <a:t> , відповідну відстань на карті чи плані (у см) -</a:t>
            </a:r>
            <a:r>
              <a:rPr lang="en-US" sz="1800" i="1" dirty="0" smtClean="0"/>
              <a:t> l</a:t>
            </a:r>
            <a:r>
              <a:rPr lang="uk-UA" sz="1800" i="1" dirty="0" smtClean="0"/>
              <a:t> , величину масштабу - </a:t>
            </a:r>
            <a:r>
              <a:rPr lang="en-US" sz="1800" i="1" dirty="0" smtClean="0"/>
              <a:t>m</a:t>
            </a:r>
            <a:r>
              <a:rPr lang="uk-UA" sz="1800" i="1" dirty="0" smtClean="0"/>
              <a:t>. Маємо:</a:t>
            </a:r>
          </a:p>
          <a:p>
            <a:pPr marL="76200" lvl="0" indent="0" algn="ctr">
              <a:buNone/>
            </a:pPr>
            <a:r>
              <a:rPr lang="en-US" sz="1800" i="1" dirty="0" smtClean="0"/>
              <a:t>L = l × m (</a:t>
            </a:r>
            <a:r>
              <a:rPr lang="uk-UA" sz="1800" i="1" dirty="0" smtClean="0"/>
              <a:t>відповідно: </a:t>
            </a:r>
            <a:r>
              <a:rPr lang="en-US" sz="1800" i="1" dirty="0" smtClean="0"/>
              <a:t>l</a:t>
            </a:r>
            <a:r>
              <a:rPr lang="uk-UA" sz="1800" i="1" dirty="0" smtClean="0"/>
              <a:t> </a:t>
            </a:r>
            <a:r>
              <a:rPr lang="en-US" sz="1800" i="1" dirty="0" smtClean="0"/>
              <a:t>=</a:t>
            </a:r>
            <a:r>
              <a:rPr lang="uk-UA" sz="1800" i="1" dirty="0" smtClean="0"/>
              <a:t> </a:t>
            </a:r>
            <a:r>
              <a:rPr lang="en-US" sz="1800" i="1" dirty="0" smtClean="0"/>
              <a:t>L </a:t>
            </a:r>
            <a:r>
              <a:rPr lang="uk-UA" sz="1800" i="1" dirty="0" smtClean="0"/>
              <a:t>/ </a:t>
            </a:r>
            <a:r>
              <a:rPr lang="en-US" sz="1800" i="1" dirty="0" smtClean="0"/>
              <a:t>m </a:t>
            </a:r>
            <a:r>
              <a:rPr lang="uk-UA" sz="1800" i="1" dirty="0" smtClean="0"/>
              <a:t>; </a:t>
            </a:r>
            <a:r>
              <a:rPr lang="en-US" sz="1800" i="1" dirty="0" smtClean="0"/>
              <a:t>m</a:t>
            </a:r>
            <a:r>
              <a:rPr lang="uk-UA" sz="1800" i="1" dirty="0" smtClean="0"/>
              <a:t> </a:t>
            </a:r>
            <a:r>
              <a:rPr lang="en-US" sz="1800" i="1" dirty="0" smtClean="0"/>
              <a:t>= L</a:t>
            </a:r>
            <a:r>
              <a:rPr lang="uk-UA" sz="1800" i="1" dirty="0" smtClean="0"/>
              <a:t> / </a:t>
            </a:r>
            <a:r>
              <a:rPr lang="en-US" sz="1800" i="1" dirty="0" smtClean="0"/>
              <a:t> l </a:t>
            </a:r>
            <a:r>
              <a:rPr lang="uk-UA" sz="1800" i="1" dirty="0" smtClean="0"/>
              <a:t>)</a:t>
            </a:r>
          </a:p>
          <a:p>
            <a:pPr marL="76200" lvl="0" indent="0">
              <a:buNone/>
            </a:pPr>
            <a:r>
              <a:rPr lang="uk-UA" sz="1800" u="sng" dirty="0" smtClean="0"/>
              <a:t>На­приклад</a:t>
            </a:r>
            <a:r>
              <a:rPr lang="uk-UA" sz="1800" dirty="0" smtClean="0"/>
              <a:t>. Яка довжина вулиці, якщо її дов­жина на плані - 5 см, а величина масштабу - 100 м. </a:t>
            </a:r>
          </a:p>
          <a:p>
            <a:pPr marL="76200" lvl="0" indent="0">
              <a:buNone/>
            </a:pPr>
            <a:r>
              <a:rPr lang="uk-UA" sz="1800" u="sng" dirty="0" smtClean="0"/>
              <a:t>Відповідь:</a:t>
            </a:r>
            <a:r>
              <a:rPr lang="uk-UA" sz="1800" dirty="0" smtClean="0"/>
              <a:t> 5 х 100 = 500 (м</a:t>
            </a:r>
            <a:r>
              <a:rPr lang="ru-RU" sz="1800" dirty="0" smtClean="0"/>
              <a:t>).</a:t>
            </a:r>
            <a:endParaRPr lang="uk-UA" sz="1800" dirty="0" smtClean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8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2427734"/>
            <a:ext cx="6629400" cy="914401"/>
          </a:xfrm>
        </p:spPr>
        <p:txBody>
          <a:bodyPr/>
          <a:lstStyle/>
          <a:p>
            <a:r>
              <a:rPr lang="ru-RU" sz="2000" dirty="0" err="1" smtClean="0"/>
              <a:t>географічні</a:t>
            </a:r>
            <a:r>
              <a:rPr lang="ru-RU" sz="2000" dirty="0" smtClean="0"/>
              <a:t> </a:t>
            </a:r>
            <a:r>
              <a:rPr lang="ru-RU" sz="2000" dirty="0" err="1" smtClean="0"/>
              <a:t>задачі</a:t>
            </a:r>
            <a:r>
              <a:rPr lang="ru-RU" sz="2000" dirty="0" smtClean="0"/>
              <a:t> </a:t>
            </a:r>
            <a:r>
              <a:rPr lang="ru-RU" sz="2000" dirty="0"/>
              <a:t>як </a:t>
            </a:r>
            <a:r>
              <a:rPr lang="ru-RU" sz="2000" dirty="0" err="1" smtClean="0"/>
              <a:t>складова</a:t>
            </a:r>
            <a:r>
              <a:rPr lang="ru-RU" sz="2000" dirty="0" smtClean="0"/>
              <a:t> </a:t>
            </a:r>
            <a:r>
              <a:rPr lang="ru-RU" sz="2000" dirty="0" err="1"/>
              <a:t>завдань</a:t>
            </a:r>
            <a:r>
              <a:rPr lang="ru-RU" sz="2000" dirty="0"/>
              <a:t> </a:t>
            </a:r>
            <a:r>
              <a:rPr lang="ru-RU" sz="2000" dirty="0" err="1"/>
              <a:t>учнівських</a:t>
            </a:r>
            <a:r>
              <a:rPr lang="ru-RU" sz="2000" dirty="0"/>
              <a:t> </a:t>
            </a:r>
            <a:r>
              <a:rPr lang="ru-RU" sz="2000" dirty="0" err="1"/>
              <a:t>олімпіад</a:t>
            </a:r>
            <a:r>
              <a:rPr lang="ru-RU" sz="2000" dirty="0"/>
              <a:t> з </a:t>
            </a:r>
            <a:r>
              <a:rPr lang="ru-RU" sz="2000" dirty="0" err="1"/>
              <a:t>географії</a:t>
            </a:r>
            <a:r>
              <a:rPr lang="ru-RU" sz="2000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84368" y="264375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744"/>
            <a:ext cx="3223245" cy="214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20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598711" y="552061"/>
            <a:ext cx="7946571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uk-UA" sz="1800" b="1" dirty="0" smtClean="0">
                <a:solidFill>
                  <a:schemeClr val="bg2">
                    <a:lumMod val="50000"/>
                  </a:schemeClr>
                </a:solidFill>
              </a:rPr>
              <a:t>Визначення іменованого масштабу за співвідношенням площі фігури </a:t>
            </a:r>
            <a:r>
              <a:rPr lang="uk-UA" sz="1800" b="1" dirty="0">
                <a:solidFill>
                  <a:schemeClr val="bg2">
                    <a:lumMod val="50000"/>
                  </a:schemeClr>
                </a:solidFill>
              </a:rPr>
              <a:t>на карті </a:t>
            </a:r>
            <a:r>
              <a:rPr lang="uk-UA" sz="1800" b="1" dirty="0" smtClean="0">
                <a:solidFill>
                  <a:schemeClr val="bg2">
                    <a:lumMod val="50000"/>
                  </a:schemeClr>
                </a:solidFill>
              </a:rPr>
              <a:t>та в дійсності</a:t>
            </a:r>
            <a:endParaRPr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0" y="1182725"/>
            <a:ext cx="7946571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 smtClean="0">
                <a:latin typeface="+mn-lt"/>
              </a:rPr>
              <a:t>Визначте іменований масштаб карти, якщо площа саду на ній складає </a:t>
            </a:r>
            <a:r>
              <a:rPr lang="uk-UA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uk-UA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uk-UA" sz="1800" baseline="30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, а в дійсності цей сад має площу  10000 м</a:t>
            </a:r>
            <a:r>
              <a:rPr lang="uk-UA" sz="1800" baseline="30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1800" dirty="0" smtClean="0">
                <a:latin typeface="+mn-lt"/>
              </a:rPr>
              <a:t>. </a:t>
            </a:r>
            <a:endParaRPr lang="uk-UA" sz="1800" dirty="0" smtClean="0">
              <a:latin typeface="+mn-lt"/>
            </a:endParaRPr>
          </a:p>
          <a:p>
            <a:pPr marL="76200" lvl="0" indent="0" algn="ctr">
              <a:buNone/>
            </a:pPr>
            <a:r>
              <a:rPr lang="uk-UA" sz="1800" i="1" dirty="0" smtClean="0"/>
              <a:t>Відомо, що </a:t>
            </a:r>
            <a:r>
              <a:rPr lang="uk-UA" sz="1800" i="1" dirty="0" smtClean="0"/>
              <a:t>на </a:t>
            </a:r>
            <a:r>
              <a:rPr lang="uk-UA" sz="1800" i="1" dirty="0" smtClean="0">
                <a:latin typeface="+mn-lt"/>
              </a:rPr>
              <a:t>картах зберігається співвідношення площ фігур, тому</a:t>
            </a:r>
          </a:p>
          <a:p>
            <a:pPr marL="762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1/М</a:t>
            </a:r>
            <a:r>
              <a:rPr lang="uk-UA" sz="1800" baseline="30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d/D</a:t>
            </a:r>
            <a:r>
              <a:rPr lang="uk-UA" sz="1800" baseline="30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де М величина масштабу (метрів в 1 см), </a:t>
            </a:r>
            <a:r>
              <a:rPr lang="en-US" sz="1800" i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 – </a:t>
            </a:r>
            <a:r>
              <a:rPr lang="uk-UA" sz="1800" i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площа фігури на карті (в </a:t>
            </a:r>
            <a:r>
              <a:rPr lang="uk-UA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uk-UA" sz="1800" baseline="30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sz="1800" i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800" i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uk-UA" sz="1800" i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– площа цієї фігури на місцевості </a:t>
            </a:r>
            <a:r>
              <a:rPr lang="uk-UA" sz="1800" i="1" dirty="0"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uk-UA" sz="1800" dirty="0" smtClean="0"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1800" baseline="30000" dirty="0" smtClean="0"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sz="1800" i="1" dirty="0"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1800" i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Отже, </a:t>
            </a:r>
          </a:p>
          <a:p>
            <a:pPr marL="762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800" i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М = </a:t>
            </a:r>
            <a:r>
              <a:rPr lang="uk-UA" sz="1800" i="1" dirty="0" smtClean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√</a:t>
            </a:r>
            <a:r>
              <a:rPr lang="uk-UA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dirty="0" smtClean="0"/>
              <a:t>D/d</a:t>
            </a:r>
            <a:endParaRPr lang="uk-UA" sz="1800" dirty="0" smtClean="0"/>
          </a:p>
          <a:p>
            <a:pPr marL="762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800" u="sng" dirty="0" err="1" smtClean="0"/>
              <a:t>Розв</a:t>
            </a:r>
            <a:r>
              <a:rPr lang="en-US" sz="1800" u="sng" dirty="0" smtClean="0"/>
              <a:t>’</a:t>
            </a:r>
            <a:r>
              <a:rPr lang="uk-UA" sz="1800" u="sng" dirty="0" err="1" smtClean="0"/>
              <a:t>язання</a:t>
            </a:r>
            <a:r>
              <a:rPr lang="uk-UA" sz="1800" dirty="0" smtClean="0"/>
              <a:t>. </a:t>
            </a:r>
            <a:r>
              <a:rPr lang="uk-UA" sz="1800" dirty="0" smtClean="0">
                <a:latin typeface="+mn-lt"/>
              </a:rPr>
              <a:t>М = </a:t>
            </a:r>
            <a:r>
              <a:rPr lang="uk-UA" sz="1800" dirty="0" smtClean="0">
                <a:latin typeface="+mn-lt"/>
                <a:cs typeface="Calibri Light" panose="020F0302020204030204" pitchFamily="34" charset="0"/>
              </a:rPr>
              <a:t>√10000/4 = √2500 = 50</a:t>
            </a:r>
            <a:r>
              <a:rPr lang="uk-UA" sz="1800" dirty="0" smtClean="0">
                <a:latin typeface="+mn-lt"/>
              </a:rPr>
              <a:t>. </a:t>
            </a:r>
            <a:endParaRPr lang="uk-UA" sz="1800" dirty="0" smtClean="0">
              <a:latin typeface="+mn-lt"/>
            </a:endParaRPr>
          </a:p>
          <a:p>
            <a:pPr marL="76200" lvl="0" indent="0">
              <a:buNone/>
            </a:pPr>
            <a:r>
              <a:rPr lang="uk-UA" sz="1800" u="sng" dirty="0" smtClean="0"/>
              <a:t>Відповідь:</a:t>
            </a:r>
            <a:r>
              <a:rPr lang="uk-UA" sz="1800" dirty="0" smtClean="0"/>
              <a:t> </a:t>
            </a:r>
            <a:r>
              <a:rPr lang="uk-UA" sz="1800" dirty="0" smtClean="0"/>
              <a:t>Іменований масштаб карти – в 1 см 50 м (1 : 5000)</a:t>
            </a:r>
            <a:r>
              <a:rPr lang="ru-RU" sz="1800" dirty="0" smtClean="0"/>
              <a:t>.</a:t>
            </a:r>
            <a:endParaRPr lang="uk-UA" sz="1800" dirty="0" smtClean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14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598711" y="552061"/>
            <a:ext cx="7946571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</a:rPr>
              <a:t>Лінійний масштаб</a:t>
            </a:r>
            <a:endParaRPr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0" y="1182725"/>
            <a:ext cx="7946571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ru-RU" sz="1800" dirty="0" smtClean="0"/>
              <a:t>На карта і планах </a:t>
            </a:r>
            <a:r>
              <a:rPr lang="ru-RU" sz="1800" dirty="0" err="1"/>
              <a:t>вміщують</a:t>
            </a:r>
            <a:r>
              <a:rPr lang="ru-RU" sz="1800" dirty="0"/>
              <a:t> </a:t>
            </a:r>
            <a:r>
              <a:rPr lang="ru-RU" sz="1800" dirty="0" err="1"/>
              <a:t>також</a:t>
            </a:r>
            <a:r>
              <a:rPr lang="ru-RU" sz="1800" dirty="0"/>
              <a:t>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лінійний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</a:t>
            </a:r>
            <a:r>
              <a:rPr lang="ru-RU" sz="1800" dirty="0"/>
              <a:t>.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зображу­ють</a:t>
            </a:r>
            <a:r>
              <a:rPr lang="ru-RU" sz="1800" dirty="0"/>
              <a:t> у </a:t>
            </a:r>
            <a:r>
              <a:rPr lang="ru-RU" sz="1800" dirty="0" err="1"/>
              <a:t>вигляді</a:t>
            </a:r>
            <a:r>
              <a:rPr lang="ru-RU" sz="1800" dirty="0"/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прямої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лінії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розді­лена</a:t>
            </a:r>
            <a:r>
              <a:rPr lang="ru-RU" sz="1800" dirty="0"/>
              <a:t> на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рівні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частини</a:t>
            </a:r>
            <a:r>
              <a:rPr lang="ru-RU" sz="1800" dirty="0"/>
              <a:t>, </a:t>
            </a:r>
            <a:r>
              <a:rPr lang="ru-RU" sz="1800" dirty="0" err="1"/>
              <a:t>зазвичай</a:t>
            </a:r>
            <a:r>
              <a:rPr lang="ru-RU" sz="1800" dirty="0"/>
              <a:t> на </a:t>
            </a:r>
            <a:r>
              <a:rPr lang="ru-RU" sz="1800" dirty="0" err="1"/>
              <a:t>сантиметри</a:t>
            </a:r>
            <a:r>
              <a:rPr lang="ru-RU" sz="1800" dirty="0"/>
              <a:t> (мал. 2). </a:t>
            </a:r>
            <a:r>
              <a:rPr lang="ru-RU" sz="1800" dirty="0" err="1"/>
              <a:t>Біля</a:t>
            </a:r>
            <a:r>
              <a:rPr lang="ru-RU" sz="1800" dirty="0"/>
              <a:t> </a:t>
            </a:r>
            <a:r>
              <a:rPr lang="ru-RU" sz="1800" dirty="0" err="1"/>
              <a:t>кожної</a:t>
            </a:r>
            <a:r>
              <a:rPr lang="ru-RU" sz="1800" dirty="0"/>
              <a:t> </a:t>
            </a:r>
            <a:r>
              <a:rPr lang="ru-RU" sz="1800" dirty="0" err="1"/>
              <a:t>поділки</a:t>
            </a:r>
            <a:r>
              <a:rPr lang="ru-RU" sz="1800" dirty="0"/>
              <a:t> - </a:t>
            </a:r>
            <a:r>
              <a:rPr lang="ru-RU" sz="1800" dirty="0" err="1"/>
              <a:t>лінії</a:t>
            </a:r>
            <a:r>
              <a:rPr lang="ru-RU" sz="1800" dirty="0"/>
              <a:t> </a:t>
            </a:r>
            <a:r>
              <a:rPr lang="ru-RU" sz="1800" dirty="0" err="1"/>
              <a:t>надписують</a:t>
            </a:r>
            <a:r>
              <a:rPr lang="ru-RU" sz="1800" dirty="0"/>
              <a:t> </a:t>
            </a:r>
            <a:r>
              <a:rPr lang="ru-RU" sz="1800" dirty="0" err="1"/>
              <a:t>відповідну</a:t>
            </a:r>
            <a:r>
              <a:rPr lang="ru-RU" sz="1800" dirty="0"/>
              <a:t> масштабу </a:t>
            </a:r>
            <a:r>
              <a:rPr lang="ru-RU" sz="1800" dirty="0" err="1"/>
              <a:t>відстань</a:t>
            </a:r>
            <a:r>
              <a:rPr lang="ru-RU" sz="1800" dirty="0"/>
              <a:t> на </a:t>
            </a:r>
            <a:r>
              <a:rPr lang="ru-RU" sz="1800" dirty="0" err="1"/>
              <a:t>місцевості</a:t>
            </a:r>
            <a:r>
              <a:rPr lang="ru-RU" sz="1800" dirty="0"/>
              <a:t> </a:t>
            </a:r>
            <a:r>
              <a:rPr lang="ru-RU" sz="1800" dirty="0" smtClean="0"/>
              <a:t>(для масштабу  1 : 10000 </a:t>
            </a:r>
            <a:r>
              <a:rPr lang="ru-RU" sz="1800" dirty="0" err="1" smtClean="0"/>
              <a:t>або</a:t>
            </a:r>
            <a:r>
              <a:rPr lang="ru-RU" sz="1800" dirty="0" smtClean="0"/>
              <a:t> в 1 см – 100 м – </a:t>
            </a:r>
            <a:r>
              <a:rPr lang="ru-RU" sz="1800" dirty="0" err="1" smtClean="0"/>
              <a:t>відповідно</a:t>
            </a:r>
            <a:r>
              <a:rPr lang="ru-RU" sz="1800" dirty="0" smtClean="0"/>
              <a:t> 100</a:t>
            </a:r>
            <a:r>
              <a:rPr lang="ru-RU" sz="1800" dirty="0"/>
              <a:t>,  200, 100 м ...). При </a:t>
            </a:r>
            <a:r>
              <a:rPr lang="ru-RU" sz="1800" dirty="0" err="1"/>
              <a:t>ньому</a:t>
            </a:r>
            <a:r>
              <a:rPr lang="ru-RU" sz="1800" dirty="0"/>
              <a:t>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нуль</a:t>
            </a:r>
            <a:r>
              <a:rPr lang="ru-RU" sz="1800" dirty="0"/>
              <a:t> </a:t>
            </a:r>
            <a:r>
              <a:rPr lang="ru-RU" sz="1800" dirty="0" err="1"/>
              <a:t>став­лять</a:t>
            </a:r>
            <a:r>
              <a:rPr lang="ru-RU" sz="1800" dirty="0"/>
              <a:t>, </a:t>
            </a:r>
            <a:r>
              <a:rPr lang="ru-RU" sz="1800" dirty="0" err="1"/>
              <a:t>відступивши</a:t>
            </a:r>
            <a:r>
              <a:rPr lang="ru-RU" sz="1800" dirty="0"/>
              <a:t> на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см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лівого</a:t>
            </a:r>
            <a:r>
              <a:rPr lang="ru-RU" sz="1800" dirty="0"/>
              <a:t> краю </a:t>
            </a:r>
            <a:r>
              <a:rPr lang="ru-RU" sz="1800" dirty="0" err="1"/>
              <a:t>відрізка</a:t>
            </a:r>
            <a:r>
              <a:rPr lang="ru-RU" sz="1800" dirty="0"/>
              <a:t>. </a:t>
            </a:r>
            <a:endParaRPr lang="ru-RU" sz="1800" dirty="0" smtClean="0"/>
          </a:p>
          <a:p>
            <a:pPr lvl="0"/>
            <a:r>
              <a:rPr lang="ru-RU" sz="1800" dirty="0" smtClean="0"/>
              <a:t>Перший </a:t>
            </a:r>
            <a:r>
              <a:rPr lang="ru-RU" sz="1800" dirty="0"/>
              <a:t>сантиметр </a:t>
            </a:r>
            <a:r>
              <a:rPr lang="ru-RU" sz="1800" dirty="0" err="1"/>
              <a:t>ділять</a:t>
            </a:r>
            <a:r>
              <a:rPr lang="ru-RU" sz="1800" dirty="0"/>
              <a:t> на </a:t>
            </a:r>
            <a:r>
              <a:rPr lang="ru-RU" sz="1800" dirty="0" err="1"/>
              <a:t>міліметри</a:t>
            </a:r>
            <a:r>
              <a:rPr lang="ru-RU" sz="1800" dirty="0"/>
              <a:t> </a:t>
            </a:r>
            <a:r>
              <a:rPr lang="ru-RU" sz="1800" dirty="0" smtClean="0"/>
              <a:t>(у </a:t>
            </a:r>
            <a:r>
              <a:rPr lang="ru-RU" sz="1800" dirty="0" err="1" smtClean="0"/>
              <a:t>нашому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прикладі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відповідно</a:t>
            </a:r>
            <a:r>
              <a:rPr lang="ru-RU" sz="1800" dirty="0" smtClean="0"/>
              <a:t> </a:t>
            </a:r>
            <a:r>
              <a:rPr lang="ru-RU" sz="1800" dirty="0" err="1"/>
              <a:t>означатимуть</a:t>
            </a:r>
            <a:r>
              <a:rPr lang="ru-RU" sz="1800" dirty="0"/>
              <a:t> 10. 20, 30 м.. на </a:t>
            </a:r>
            <a:r>
              <a:rPr lang="ru-RU" sz="1800" dirty="0" err="1"/>
              <a:t>місце­вості</a:t>
            </a:r>
            <a:r>
              <a:rPr lang="ru-RU" sz="1800" dirty="0"/>
              <a:t>). </a:t>
            </a:r>
            <a:endParaRPr lang="ru-RU" sz="1800" dirty="0" smtClean="0"/>
          </a:p>
          <a:p>
            <a:pPr lvl="0"/>
            <a:r>
              <a:rPr lang="ru-RU" sz="1800" dirty="0" smtClean="0"/>
              <a:t>За </a:t>
            </a:r>
            <a:r>
              <a:rPr lang="ru-RU" sz="1800" dirty="0" err="1"/>
              <a:t>допомогою</a:t>
            </a:r>
            <a:r>
              <a:rPr lang="ru-RU" sz="1800" dirty="0"/>
              <a:t> </a:t>
            </a:r>
            <a:r>
              <a:rPr lang="ru-RU" sz="1800" dirty="0" err="1"/>
              <a:t>лінійного</a:t>
            </a:r>
            <a:r>
              <a:rPr lang="ru-RU" sz="1800" dirty="0"/>
              <a:t> мас­штабу </a:t>
            </a:r>
            <a:r>
              <a:rPr lang="ru-RU" sz="1800" dirty="0" err="1"/>
              <a:t>можна</a:t>
            </a:r>
            <a:r>
              <a:rPr lang="ru-RU" sz="1800" dirty="0"/>
              <a:t> </a:t>
            </a:r>
            <a:r>
              <a:rPr lang="ru-RU" sz="1800" dirty="0" err="1"/>
              <a:t>швидко</a:t>
            </a:r>
            <a:r>
              <a:rPr lang="ru-RU" sz="1800" dirty="0"/>
              <a:t> і легко </a:t>
            </a:r>
            <a:r>
              <a:rPr lang="ru-RU" sz="1800" dirty="0" err="1"/>
              <a:t>виміряти</a:t>
            </a:r>
            <a:r>
              <a:rPr lang="ru-RU" sz="1800" dirty="0"/>
              <a:t> </a:t>
            </a:r>
            <a:r>
              <a:rPr lang="ru-RU" sz="1800" dirty="0" err="1"/>
              <a:t>відстань</a:t>
            </a:r>
            <a:r>
              <a:rPr lang="ru-RU" sz="1800" dirty="0"/>
              <a:t> і </a:t>
            </a:r>
            <a:r>
              <a:rPr lang="ru-RU" sz="1800" dirty="0" err="1"/>
              <a:t>визначити</a:t>
            </a:r>
            <a:r>
              <a:rPr lang="ru-RU" sz="1800" dirty="0"/>
              <a:t> </a:t>
            </a:r>
            <a:r>
              <a:rPr lang="ru-RU" sz="1800" dirty="0" err="1"/>
              <a:t>розміри</a:t>
            </a:r>
            <a:r>
              <a:rPr lang="ru-RU" sz="1800" dirty="0"/>
              <a:t> </a:t>
            </a:r>
            <a:r>
              <a:rPr lang="ru-RU" sz="1800" dirty="0" err="1"/>
              <a:t>об'єктів</a:t>
            </a:r>
            <a:r>
              <a:rPr lang="ru-RU" sz="1800" dirty="0"/>
              <a:t> на </a:t>
            </a:r>
            <a:r>
              <a:rPr lang="ru-RU" sz="1800" dirty="0" err="1"/>
              <a:t>плані</a:t>
            </a:r>
            <a:r>
              <a:rPr lang="ru-RU" sz="1800" dirty="0"/>
              <a:t>, </a:t>
            </a:r>
            <a:r>
              <a:rPr lang="ru-RU" sz="1800" dirty="0" err="1"/>
              <a:t>користуючись</a:t>
            </a:r>
            <a:r>
              <a:rPr lang="ru-RU" sz="1800" dirty="0"/>
              <a:t> циркулем-</a:t>
            </a:r>
            <a:r>
              <a:rPr lang="ru-RU" sz="1800" dirty="0" err="1"/>
              <a:t>вимірником</a:t>
            </a:r>
            <a:endParaRPr lang="uk-UA" sz="1800" dirty="0" smtClean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71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dirty="0" smtClean="0">
                <a:solidFill>
                  <a:schemeClr val="accent2">
                    <a:lumMod val="50000"/>
                  </a:schemeClr>
                </a:solidFill>
              </a:rPr>
              <a:t>Лінійний масштаб</a:t>
            </a:r>
            <a:endParaRPr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2754001" y="4195727"/>
            <a:ext cx="5386799" cy="18440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uk-UA" sz="2200" i="1" dirty="0" smtClean="0"/>
              <a:t>.</a:t>
            </a:r>
            <a:endParaRPr lang="uk-UA" sz="2200" i="1" dirty="0"/>
          </a:p>
          <a:p>
            <a:pPr lvl="0"/>
            <a:endParaRPr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52</a:t>
            </a:fld>
            <a:endParaRPr/>
          </a:p>
        </p:txBody>
      </p:sp>
      <p:pic>
        <p:nvPicPr>
          <p:cNvPr id="1026" name="Picture 2" descr="https://gblobscdn.gitbook.com/assets%2F-LWNQxQih709G-KIOEL8%2F-LWNR2zExSZJPJz3HgDJ%2F-LWNRQ5_DKkFM7ReAp3I%2Fpic7.png?alt=m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06" y="1408726"/>
            <a:ext cx="3819979" cy="265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isted.edu.vn.ua/media/images/asia/geo_6/u06.files/image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16" y="1281113"/>
            <a:ext cx="2879724" cy="30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6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598709" y="813318"/>
            <a:ext cx="7946571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Алгоритм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визначення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масштабу за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допомогою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циркуля-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вимірника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та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лінійного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масштабу</a:t>
            </a:r>
            <a:endParaRPr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08" y="1258925"/>
            <a:ext cx="7946571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ru-RU" sz="1800" dirty="0" err="1" smtClean="0"/>
              <a:t>Ніжки</a:t>
            </a:r>
            <a:r>
              <a:rPr lang="ru-RU" sz="1800" dirty="0" smtClean="0"/>
              <a:t> </a:t>
            </a:r>
            <a:r>
              <a:rPr lang="ru-RU" sz="1800" dirty="0"/>
              <a:t>циркуля </a:t>
            </a:r>
            <a:r>
              <a:rPr lang="ru-RU" sz="1800" dirty="0" err="1" smtClean="0"/>
              <a:t>ставлять</a:t>
            </a:r>
            <a:r>
              <a:rPr lang="ru-RU" sz="1800" dirty="0" smtClean="0"/>
              <a:t> в </a:t>
            </a:r>
            <a:r>
              <a:rPr lang="ru-RU" sz="1800" dirty="0" err="1"/>
              <a:t>край­ні</a:t>
            </a:r>
            <a:r>
              <a:rPr lang="ru-RU" sz="1800" dirty="0"/>
              <a:t> точки </a:t>
            </a:r>
            <a:r>
              <a:rPr lang="ru-RU" sz="1800" dirty="0" err="1"/>
              <a:t>відрізка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вимірюється</a:t>
            </a:r>
            <a:r>
              <a:rPr lang="ru-RU" sz="1800" dirty="0"/>
              <a:t> (</a:t>
            </a:r>
            <a:r>
              <a:rPr lang="ru-RU" sz="1800" dirty="0" err="1"/>
              <a:t>наприклад</a:t>
            </a:r>
            <a:r>
              <a:rPr lang="ru-RU" sz="1800" dirty="0"/>
              <a:t>,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будівлі</a:t>
            </a:r>
            <a:r>
              <a:rPr lang="ru-RU" sz="1800" dirty="0"/>
              <a:t> до берега </a:t>
            </a:r>
            <a:r>
              <a:rPr lang="ru-RU" sz="1800" dirty="0" smtClean="0"/>
              <a:t>озера). </a:t>
            </a:r>
          </a:p>
          <a:p>
            <a:pPr lvl="0"/>
            <a:r>
              <a:rPr lang="ru-RU" sz="1800" dirty="0"/>
              <a:t>Н</a:t>
            </a:r>
            <a:r>
              <a:rPr lang="ru-RU" sz="1800" dirty="0" smtClean="0"/>
              <a:t>е </a:t>
            </a:r>
            <a:r>
              <a:rPr lang="ru-RU" sz="1800" dirty="0" err="1"/>
              <a:t>змінюючи</a:t>
            </a:r>
            <a:r>
              <a:rPr lang="ru-RU" sz="1800" dirty="0"/>
              <a:t> </a:t>
            </a:r>
            <a:r>
              <a:rPr lang="ru-RU" sz="1800" dirty="0" err="1"/>
              <a:t>положення</a:t>
            </a:r>
            <a:r>
              <a:rPr lang="ru-RU" sz="1800" dirty="0"/>
              <a:t> </a:t>
            </a:r>
            <a:r>
              <a:rPr lang="ru-RU" sz="1800" dirty="0" err="1"/>
              <a:t>ніжок</a:t>
            </a:r>
            <a:r>
              <a:rPr lang="ru-RU" sz="1800" dirty="0"/>
              <a:t> циркуля, </a:t>
            </a:r>
            <a:r>
              <a:rPr lang="ru-RU" sz="1800" dirty="0" err="1"/>
              <a:t>ставлять</a:t>
            </a:r>
            <a:r>
              <a:rPr lang="ru-RU" sz="1800" dirty="0"/>
              <a:t> </a:t>
            </a:r>
            <a:r>
              <a:rPr lang="ru-RU" sz="1800" dirty="0" err="1"/>
              <a:t>його</a:t>
            </a:r>
            <a:r>
              <a:rPr lang="ru-RU" sz="1800" dirty="0"/>
              <a:t> на </a:t>
            </a:r>
            <a:r>
              <a:rPr lang="ru-RU" sz="1800" dirty="0" err="1"/>
              <a:t>лінійний</a:t>
            </a:r>
            <a:r>
              <a:rPr lang="ru-RU" sz="1800" dirty="0"/>
              <a:t> мас­штаб. </a:t>
            </a:r>
            <a:r>
              <a:rPr lang="ru-RU" sz="1800" dirty="0" err="1"/>
              <a:t>Позначки</a:t>
            </a:r>
            <a:r>
              <a:rPr lang="ru-RU" sz="1800" dirty="0"/>
              <a:t> на </a:t>
            </a:r>
            <a:r>
              <a:rPr lang="ru-RU" sz="1800" dirty="0" err="1"/>
              <a:t>лінії</a:t>
            </a:r>
            <a:r>
              <a:rPr lang="ru-RU" sz="1800" dirty="0"/>
              <a:t> </a:t>
            </a:r>
            <a:r>
              <a:rPr lang="ru-RU" sz="1800" dirty="0" err="1"/>
              <a:t>одразу</a:t>
            </a:r>
            <a:r>
              <a:rPr lang="ru-RU" sz="1800" dirty="0"/>
              <a:t> </a:t>
            </a:r>
            <a:r>
              <a:rPr lang="ru-RU" sz="1800" dirty="0" err="1"/>
              <a:t>покажуть</a:t>
            </a:r>
            <a:r>
              <a:rPr lang="ru-RU" sz="1800" dirty="0"/>
              <a:t>, </a:t>
            </a:r>
            <a:r>
              <a:rPr lang="ru-RU" sz="1800" dirty="0" err="1"/>
              <a:t>якою</a:t>
            </a:r>
            <a:r>
              <a:rPr lang="ru-RU" sz="1800" dirty="0"/>
              <a:t> є </a:t>
            </a:r>
            <a:r>
              <a:rPr lang="ru-RU" sz="1800" dirty="0" err="1"/>
              <a:t>відстань</a:t>
            </a:r>
            <a:r>
              <a:rPr lang="ru-RU" sz="1800" dirty="0"/>
              <a:t> на </a:t>
            </a:r>
            <a:r>
              <a:rPr lang="ru-RU" sz="1800" dirty="0" err="1"/>
              <a:t>місцевості</a:t>
            </a:r>
            <a:r>
              <a:rPr lang="ru-RU" sz="1800" dirty="0"/>
              <a:t>. </a:t>
            </a:r>
            <a:endParaRPr lang="ru-RU" sz="1800" dirty="0" smtClean="0"/>
          </a:p>
          <a:p>
            <a:pPr lvl="0"/>
            <a:r>
              <a:rPr lang="ru-RU" sz="1800" dirty="0" err="1" smtClean="0"/>
              <a:t>Якщо</a:t>
            </a:r>
            <a:r>
              <a:rPr lang="ru-RU" sz="1800" dirty="0" smtClean="0"/>
              <a:t> </a:t>
            </a:r>
            <a:r>
              <a:rPr lang="ru-RU" sz="1800" dirty="0" err="1"/>
              <a:t>розмах</a:t>
            </a:r>
            <a:r>
              <a:rPr lang="ru-RU" sz="1800" dirty="0"/>
              <a:t> </a:t>
            </a:r>
            <a:r>
              <a:rPr lang="ru-RU" sz="1800" dirty="0" err="1"/>
              <a:t>ніжок</a:t>
            </a:r>
            <a:r>
              <a:rPr lang="ru-RU" sz="1800" dirty="0"/>
              <a:t> циркуля не </a:t>
            </a:r>
            <a:r>
              <a:rPr lang="ru-RU" sz="1800" dirty="0" err="1"/>
              <a:t>відповідає</a:t>
            </a:r>
            <a:r>
              <a:rPr lang="ru-RU" sz="1800" dirty="0"/>
              <a:t> </a:t>
            </a:r>
            <a:r>
              <a:rPr lang="ru-RU" sz="1800" dirty="0" err="1"/>
              <a:t>ціло­му</a:t>
            </a:r>
            <a:r>
              <a:rPr lang="ru-RU" sz="1800" dirty="0"/>
              <a:t> числу </a:t>
            </a:r>
            <a:r>
              <a:rPr lang="ru-RU" sz="1800" dirty="0" err="1"/>
              <a:t>сантиметрів</a:t>
            </a:r>
            <a:r>
              <a:rPr lang="ru-RU" sz="1800" dirty="0"/>
              <a:t> на </a:t>
            </a:r>
            <a:r>
              <a:rPr lang="ru-RU" sz="1800" dirty="0" err="1"/>
              <a:t>лінійному</a:t>
            </a:r>
            <a:r>
              <a:rPr lang="ru-RU" sz="1800" dirty="0"/>
              <a:t> </a:t>
            </a:r>
            <a:r>
              <a:rPr lang="ru-RU" sz="1800" dirty="0" err="1"/>
              <a:t>масштабі</a:t>
            </a:r>
            <a:r>
              <a:rPr lang="ru-RU" sz="1800" dirty="0"/>
              <a:t>, то циркуль </a:t>
            </a:r>
            <a:r>
              <a:rPr lang="ru-RU" sz="1800" dirty="0" err="1"/>
              <a:t>зміщують</a:t>
            </a:r>
            <a:r>
              <a:rPr lang="ru-RU" sz="1800" dirty="0"/>
              <a:t> </a:t>
            </a:r>
            <a:r>
              <a:rPr lang="ru-RU" sz="1800" dirty="0" smtClean="0"/>
              <a:t>так, </a:t>
            </a:r>
            <a:r>
              <a:rPr lang="ru-RU" sz="1800" dirty="0" err="1" smtClean="0"/>
              <a:t>щоб</a:t>
            </a:r>
            <a:r>
              <a:rPr lang="ru-RU" sz="1800" dirty="0" smtClean="0"/>
              <a:t> </a:t>
            </a:r>
            <a:r>
              <a:rPr lang="ru-RU" sz="1800" dirty="0" err="1" smtClean="0"/>
              <a:t>ліва</a:t>
            </a:r>
            <a:r>
              <a:rPr lang="ru-RU" sz="1800" dirty="0" smtClean="0"/>
              <a:t> ножка </a:t>
            </a:r>
            <a:r>
              <a:rPr lang="ru-RU" sz="1800" dirty="0" err="1" smtClean="0"/>
              <a:t>була</a:t>
            </a:r>
            <a:r>
              <a:rPr lang="ru-RU" sz="1800" dirty="0" smtClean="0"/>
              <a:t> </a:t>
            </a:r>
            <a:r>
              <a:rPr lang="ru-RU" sz="1800" dirty="0" err="1" smtClean="0"/>
              <a:t>ліворуч</a:t>
            </a:r>
            <a:r>
              <a:rPr lang="ru-RU" sz="1800" dirty="0" smtClean="0"/>
              <a:t> </a:t>
            </a:r>
            <a:r>
              <a:rPr lang="ru-RU" sz="1800" dirty="0"/>
              <a:t>за </a:t>
            </a:r>
            <a:r>
              <a:rPr lang="ru-RU" sz="1800" dirty="0" smtClean="0"/>
              <a:t>нуль, а права </a:t>
            </a:r>
            <a:r>
              <a:rPr lang="ru-RU" sz="1800" dirty="0" err="1"/>
              <a:t>ніжка</a:t>
            </a:r>
            <a:r>
              <a:rPr lang="ru-RU" sz="1800" dirty="0"/>
              <a:t> </a:t>
            </a:r>
            <a:r>
              <a:rPr lang="ru-RU" sz="1800" dirty="0" err="1"/>
              <a:t>опини­лася</a:t>
            </a:r>
            <a:r>
              <a:rPr lang="ru-RU" sz="1800" dirty="0"/>
              <a:t> на </a:t>
            </a:r>
            <a:r>
              <a:rPr lang="ru-RU" sz="1800" dirty="0" err="1"/>
              <a:t>цілій</a:t>
            </a:r>
            <a:r>
              <a:rPr lang="ru-RU" sz="1800" dirty="0"/>
              <a:t> </a:t>
            </a:r>
            <a:r>
              <a:rPr lang="ru-RU" sz="1800" dirty="0" err="1"/>
              <a:t>поділці</a:t>
            </a:r>
            <a:r>
              <a:rPr lang="ru-RU" sz="1800" dirty="0"/>
              <a:t>. </a:t>
            </a:r>
            <a:endParaRPr lang="ru-RU" sz="1800" dirty="0" smtClean="0"/>
          </a:p>
          <a:p>
            <a:pPr lvl="0"/>
            <a:r>
              <a:rPr lang="ru-RU" sz="1800" dirty="0" err="1" smtClean="0"/>
              <a:t>Читаємо</a:t>
            </a:r>
            <a:r>
              <a:rPr lang="ru-RU" sz="1800" dirty="0" smtClean="0"/>
              <a:t> </a:t>
            </a:r>
            <a:r>
              <a:rPr lang="ru-RU" sz="1800" dirty="0" err="1" smtClean="0"/>
              <a:t>підпис</a:t>
            </a:r>
            <a:r>
              <a:rPr lang="ru-RU" sz="1800" dirty="0" smtClean="0"/>
              <a:t> </a:t>
            </a:r>
            <a:r>
              <a:rPr lang="ru-RU" sz="1800" dirty="0" err="1" smtClean="0"/>
              <a:t>поділки</a:t>
            </a:r>
            <a:r>
              <a:rPr lang="ru-RU" sz="1800" dirty="0" smtClean="0"/>
              <a:t> </a:t>
            </a:r>
            <a:r>
              <a:rPr lang="ru-RU" sz="1800" dirty="0" err="1" smtClean="0"/>
              <a:t>біля</a:t>
            </a:r>
            <a:r>
              <a:rPr lang="ru-RU" sz="1800" dirty="0" smtClean="0"/>
              <a:t> </a:t>
            </a:r>
            <a:r>
              <a:rPr lang="ru-RU" sz="1800" dirty="0" err="1" smtClean="0"/>
              <a:t>правої</a:t>
            </a:r>
            <a:r>
              <a:rPr lang="ru-RU" sz="1800" dirty="0" smtClean="0"/>
              <a:t> </a:t>
            </a:r>
            <a:r>
              <a:rPr lang="ru-RU" sz="1800" dirty="0" err="1" smtClean="0"/>
              <a:t>ніжки</a:t>
            </a:r>
            <a:r>
              <a:rPr lang="ru-RU" sz="1800" dirty="0" smtClean="0"/>
              <a:t>. До </a:t>
            </a:r>
            <a:r>
              <a:rPr lang="ru-RU" sz="1800" dirty="0" err="1" smtClean="0"/>
              <a:t>отриманої</a:t>
            </a:r>
            <a:r>
              <a:rPr lang="ru-RU" sz="1800" dirty="0" smtClean="0"/>
              <a:t> </a:t>
            </a:r>
            <a:r>
              <a:rPr lang="ru-RU" sz="1800" dirty="0" err="1" smtClean="0"/>
              <a:t>величини</a:t>
            </a:r>
            <a:r>
              <a:rPr lang="ru-RU" sz="1800" dirty="0" smtClean="0"/>
              <a:t> </a:t>
            </a:r>
            <a:r>
              <a:rPr lang="ru-RU" sz="1800" dirty="0" err="1" smtClean="0"/>
              <a:t>додаємо</a:t>
            </a:r>
            <a:r>
              <a:rPr lang="ru-RU" sz="1800" dirty="0" smtClean="0"/>
              <a:t> </a:t>
            </a:r>
            <a:r>
              <a:rPr lang="ru-RU" sz="1800" dirty="0" err="1" smtClean="0"/>
              <a:t>добуток</a:t>
            </a:r>
            <a:r>
              <a:rPr lang="ru-RU" sz="1800" dirty="0" smtClean="0"/>
              <a:t> </a:t>
            </a:r>
            <a:r>
              <a:rPr lang="ru-RU" sz="1800" dirty="0" err="1" smtClean="0"/>
              <a:t>кількості</a:t>
            </a:r>
            <a:r>
              <a:rPr lang="ru-RU" sz="1800" dirty="0" smtClean="0"/>
              <a:t> </a:t>
            </a:r>
            <a:r>
              <a:rPr lang="ru-RU" sz="1800" dirty="0" err="1" smtClean="0"/>
              <a:t>міліметрових</a:t>
            </a:r>
            <a:r>
              <a:rPr lang="ru-RU" sz="1800" dirty="0" smtClean="0"/>
              <a:t> </a:t>
            </a:r>
            <a:r>
              <a:rPr lang="ru-RU" sz="1800" dirty="0" err="1" smtClean="0"/>
              <a:t>позначок</a:t>
            </a:r>
            <a:r>
              <a:rPr lang="ru-RU" sz="1800" dirty="0" smtClean="0"/>
              <a:t> </a:t>
            </a:r>
            <a:r>
              <a:rPr lang="ru-RU" sz="1800" dirty="0" err="1" smtClean="0"/>
              <a:t>ліворуч</a:t>
            </a:r>
            <a:r>
              <a:rPr lang="ru-RU" sz="1800" dirty="0" smtClean="0"/>
              <a:t> «0» на величину 1 мм. Для </a:t>
            </a:r>
            <a:r>
              <a:rPr lang="ru-RU" sz="1800" dirty="0" err="1" smtClean="0"/>
              <a:t>малюнку</a:t>
            </a:r>
            <a:r>
              <a:rPr lang="ru-RU" sz="1800" dirty="0" smtClean="0"/>
              <a:t> </a:t>
            </a:r>
            <a:r>
              <a:rPr lang="ru-RU" sz="1800" dirty="0" err="1" smtClean="0"/>
              <a:t>праворуч</a:t>
            </a:r>
            <a:r>
              <a:rPr lang="ru-RU" sz="1800" dirty="0" smtClean="0"/>
              <a:t>: 500 + (6 × 10) = 560 (м)</a:t>
            </a:r>
            <a:endParaRPr lang="uk-UA" sz="1800" dirty="0" smtClean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9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>
            <a:spLocks noGrp="1"/>
          </p:cNvSpPr>
          <p:nvPr>
            <p:ph type="title"/>
          </p:nvPr>
        </p:nvSpPr>
        <p:spPr>
          <a:xfrm>
            <a:off x="1003200" y="541175"/>
            <a:ext cx="7215514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Кути  </a:t>
            </a:r>
            <a:r>
              <a:rPr lang="uk-UA" sz="3600" dirty="0" smtClean="0">
                <a:solidFill>
                  <a:schemeClr val="accent2">
                    <a:lumMod val="50000"/>
                  </a:schemeClr>
                </a:solidFill>
              </a:rPr>
              <a:t>орієнтування</a:t>
            </a:r>
            <a:endParaRPr lang="uk-UA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1" name="Google Shape;241;p21"/>
          <p:cNvSpPr txBox="1">
            <a:spLocks noGrp="1"/>
          </p:cNvSpPr>
          <p:nvPr>
            <p:ph type="body" idx="2"/>
          </p:nvPr>
        </p:nvSpPr>
        <p:spPr>
          <a:xfrm>
            <a:off x="653142" y="1089875"/>
            <a:ext cx="4822371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Орієнтування</a:t>
            </a:r>
            <a:r>
              <a:rPr lang="ru-RU" sz="1800" dirty="0" smtClean="0"/>
              <a:t> — </a:t>
            </a:r>
            <a:r>
              <a:rPr lang="ru-RU" sz="1800" dirty="0" err="1"/>
              <a:t>визначення</a:t>
            </a:r>
            <a:r>
              <a:rPr lang="ru-RU" sz="1800" dirty="0"/>
              <a:t> </a:t>
            </a:r>
            <a:r>
              <a:rPr lang="ru-RU" sz="1800" dirty="0" err="1"/>
              <a:t>свого</a:t>
            </a:r>
            <a:r>
              <a:rPr lang="ru-RU" sz="1800" dirty="0"/>
              <a:t> </a:t>
            </a:r>
            <a:r>
              <a:rPr lang="ru-RU" sz="1800" dirty="0" err="1" smtClean="0"/>
              <a:t>розташування</a:t>
            </a:r>
            <a:r>
              <a:rPr lang="ru-RU" sz="1800" dirty="0" smtClean="0"/>
              <a:t> </a:t>
            </a:r>
            <a:r>
              <a:rPr lang="ru-RU" sz="1800" dirty="0" err="1"/>
              <a:t>відносно</a:t>
            </a:r>
            <a:r>
              <a:rPr lang="ru-RU" sz="1800" dirty="0"/>
              <a:t> </a:t>
            </a:r>
            <a:r>
              <a:rPr lang="ru-RU" sz="1800" dirty="0" err="1"/>
              <a:t>сторін</a:t>
            </a:r>
            <a:r>
              <a:rPr lang="ru-RU" sz="1800" dirty="0"/>
              <a:t> горизонту </a:t>
            </a:r>
            <a:r>
              <a:rPr lang="ru-RU" sz="1800" dirty="0" smtClean="0"/>
              <a:t>та </a:t>
            </a:r>
            <a:r>
              <a:rPr lang="ru-RU" sz="1800" dirty="0" err="1" smtClean="0"/>
              <a:t>навколишніх</a:t>
            </a:r>
            <a:r>
              <a:rPr lang="ru-RU" sz="1800" dirty="0" smtClean="0"/>
              <a:t> </a:t>
            </a:r>
            <a:r>
              <a:rPr lang="ru-RU" sz="1800" dirty="0" err="1" smtClean="0"/>
              <a:t>обєктів</a:t>
            </a:r>
            <a:r>
              <a:rPr lang="ru-RU" sz="1800" dirty="0" smtClean="0"/>
              <a:t>. </a:t>
            </a:r>
          </a:p>
          <a:p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Орієнтувати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напрям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/>
              <a:t>-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визначити</a:t>
            </a:r>
            <a:r>
              <a:rPr lang="ru-RU" sz="1800" dirty="0"/>
              <a:t>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положення</a:t>
            </a:r>
            <a:r>
              <a:rPr lang="ru-RU" sz="1800" dirty="0"/>
              <a:t> на </a:t>
            </a:r>
            <a:r>
              <a:rPr lang="ru-RU" sz="1800" dirty="0" err="1"/>
              <a:t>місцевості</a:t>
            </a:r>
            <a:r>
              <a:rPr lang="ru-RU" sz="1800" dirty="0"/>
              <a:t> </a:t>
            </a:r>
            <a:r>
              <a:rPr lang="ru-RU" sz="1800" dirty="0" err="1" smtClean="0"/>
              <a:t>або</a:t>
            </a:r>
            <a:r>
              <a:rPr lang="ru-RU" sz="1800" dirty="0" smtClean="0"/>
              <a:t> </a:t>
            </a:r>
            <a:r>
              <a:rPr lang="ru-RU" sz="1800" dirty="0" err="1" smtClean="0"/>
              <a:t>карті</a:t>
            </a:r>
            <a:r>
              <a:rPr lang="ru-RU" sz="1800" dirty="0" smtClean="0"/>
              <a:t> (</a:t>
            </a:r>
            <a:r>
              <a:rPr lang="ru-RU" sz="1800" dirty="0" err="1" smtClean="0"/>
              <a:t>плані</a:t>
            </a:r>
            <a:r>
              <a:rPr lang="ru-RU" sz="1800" dirty="0" smtClean="0"/>
              <a:t>) </a:t>
            </a:r>
            <a:r>
              <a:rPr lang="ru-RU" sz="1800" dirty="0" err="1"/>
              <a:t>відносно</a:t>
            </a:r>
            <a:r>
              <a:rPr lang="ru-RU" sz="1800" dirty="0"/>
              <a:t> </a:t>
            </a:r>
            <a:r>
              <a:rPr lang="ru-RU" sz="1800" dirty="0" err="1" smtClean="0"/>
              <a:t>напряму</a:t>
            </a:r>
            <a:r>
              <a:rPr lang="ru-RU" sz="1800" dirty="0" smtClean="0"/>
              <a:t> на </a:t>
            </a:r>
            <a:r>
              <a:rPr lang="ru-RU" sz="1800" dirty="0" err="1" smtClean="0"/>
              <a:t>північ</a:t>
            </a:r>
            <a:r>
              <a:rPr lang="ru-RU" sz="1800" dirty="0" smtClean="0"/>
              <a:t> (</a:t>
            </a:r>
            <a:r>
              <a:rPr lang="ru-RU" sz="1800" dirty="0" err="1" smtClean="0"/>
              <a:t>або</a:t>
            </a:r>
            <a:r>
              <a:rPr lang="ru-RU" sz="1800" dirty="0" smtClean="0"/>
              <a:t> </a:t>
            </a:r>
            <a:r>
              <a:rPr lang="ru-RU" sz="1800" dirty="0" err="1" smtClean="0"/>
              <a:t>іншого</a:t>
            </a:r>
            <a:r>
              <a:rPr lang="ru-RU" sz="1800" dirty="0" smtClean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прийнятий</a:t>
            </a:r>
            <a:r>
              <a:rPr lang="ru-RU" sz="1800" dirty="0"/>
              <a:t> за </a:t>
            </a:r>
            <a:r>
              <a:rPr lang="ru-RU" sz="1800" dirty="0" err="1" smtClean="0"/>
              <a:t>початковий</a:t>
            </a:r>
            <a:r>
              <a:rPr lang="ru-RU" sz="1800" dirty="0" smtClean="0"/>
              <a:t>). </a:t>
            </a:r>
          </a:p>
          <a:p>
            <a:r>
              <a:rPr lang="ru-RU" sz="1800" dirty="0" smtClean="0"/>
              <a:t>Для </a:t>
            </a:r>
            <a:r>
              <a:rPr lang="ru-RU" sz="1800" dirty="0" err="1"/>
              <a:t>орієнтування</a:t>
            </a:r>
            <a:r>
              <a:rPr lang="ru-RU" sz="1800" dirty="0"/>
              <a:t> </a:t>
            </a:r>
            <a:r>
              <a:rPr lang="ru-RU" sz="1800" dirty="0" err="1"/>
              <a:t>напрямів</a:t>
            </a:r>
            <a:r>
              <a:rPr lang="ru-RU" sz="1800" dirty="0"/>
              <a:t> </a:t>
            </a:r>
            <a:r>
              <a:rPr lang="ru-RU" sz="1800" dirty="0" smtClean="0"/>
              <a:t>за </a:t>
            </a:r>
            <a:r>
              <a:rPr lang="ru-RU" sz="1800" dirty="0" err="1" smtClean="0"/>
              <a:t>топографічними</a:t>
            </a:r>
            <a:r>
              <a:rPr lang="ru-RU" sz="1800" dirty="0" smtClean="0"/>
              <a:t> картами </a:t>
            </a:r>
            <a:r>
              <a:rPr lang="ru-RU" sz="1800" dirty="0" err="1" smtClean="0"/>
              <a:t>користуються</a:t>
            </a:r>
            <a:r>
              <a:rPr lang="ru-RU" sz="1800" dirty="0" smtClean="0"/>
              <a:t>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азимутами, румбами та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дирекційними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кутами</a:t>
            </a:r>
            <a:r>
              <a:rPr lang="ru-RU" sz="1600" dirty="0"/>
              <a:t>. </a:t>
            </a:r>
          </a:p>
          <a:p>
            <a:pPr marL="285750" indent="-285750"/>
            <a:r>
              <a:rPr lang="ru-RU" sz="1600" dirty="0" smtClean="0"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.</a:t>
            </a:r>
            <a:endParaRPr sz="1600" dirty="0"/>
          </a:p>
        </p:txBody>
      </p:sp>
      <p:sp>
        <p:nvSpPr>
          <p:cNvPr id="242" name="Google Shape;242;p2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54</a:t>
            </a:fld>
            <a:endParaRPr/>
          </a:p>
        </p:txBody>
      </p:sp>
      <p:pic>
        <p:nvPicPr>
          <p:cNvPr id="7" name="Picture 2" descr="Визначення дирекційних кутів і азимутів | Топографические кар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8" y="1278717"/>
            <a:ext cx="3208111" cy="296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03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>
            <a:spLocks noGrp="1"/>
          </p:cNvSpPr>
          <p:nvPr>
            <p:ph type="title"/>
          </p:nvPr>
        </p:nvSpPr>
        <p:spPr>
          <a:xfrm>
            <a:off x="734786" y="541175"/>
            <a:ext cx="7674428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Азимут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</a:rPr>
              <a:t>істинний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</a:rPr>
              <a:t>магнітний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</a:rPr>
              <a:t>дирекційний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 кут</a:t>
            </a:r>
            <a:endParaRPr lang="uk-U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1" name="Google Shape;241;p21"/>
          <p:cNvSpPr txBox="1">
            <a:spLocks noGrp="1"/>
          </p:cNvSpPr>
          <p:nvPr>
            <p:ph type="body" idx="2"/>
          </p:nvPr>
        </p:nvSpPr>
        <p:spPr>
          <a:xfrm>
            <a:off x="691244" y="1166075"/>
            <a:ext cx="5840186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азимут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географічний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істинний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1800" dirty="0"/>
              <a:t>– кут,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відраховується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північного</a:t>
            </a:r>
            <a:r>
              <a:rPr lang="ru-RU" sz="1800" dirty="0"/>
              <a:t> </a:t>
            </a:r>
            <a:r>
              <a:rPr lang="ru-RU" sz="1800" dirty="0" err="1"/>
              <a:t>напрямку</a:t>
            </a:r>
            <a:r>
              <a:rPr lang="ru-RU" sz="1800" dirty="0"/>
              <a:t> </a:t>
            </a:r>
            <a:r>
              <a:rPr lang="ru-RU" sz="1800" dirty="0" err="1"/>
              <a:t>географічного</a:t>
            </a:r>
            <a:r>
              <a:rPr lang="ru-RU" sz="1800" dirty="0"/>
              <a:t> </a:t>
            </a:r>
            <a:r>
              <a:rPr lang="ru-RU" sz="1800" dirty="0" err="1"/>
              <a:t>меридіана</a:t>
            </a:r>
            <a:r>
              <a:rPr lang="ru-RU" sz="1800" dirty="0"/>
              <a:t> до </a:t>
            </a:r>
            <a:r>
              <a:rPr lang="ru-RU" sz="1800" dirty="0" err="1"/>
              <a:t>заданого</a:t>
            </a:r>
            <a:r>
              <a:rPr lang="ru-RU" sz="1800" dirty="0"/>
              <a:t> </a:t>
            </a:r>
            <a:r>
              <a:rPr lang="ru-RU" sz="1800" dirty="0" err="1"/>
              <a:t>напрямку</a:t>
            </a:r>
            <a:r>
              <a:rPr lang="ru-RU" sz="1800" dirty="0"/>
              <a:t>;</a:t>
            </a:r>
          </a:p>
          <a:p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азимут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магнітний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/>
              <a:t>(</a:t>
            </a:r>
            <a:r>
              <a:rPr lang="uk-UA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dirty="0" smtClean="0"/>
              <a:t>) </a:t>
            </a:r>
            <a:r>
              <a:rPr lang="ru-RU" sz="1800" dirty="0"/>
              <a:t>– кут,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відраховується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північного</a:t>
            </a:r>
            <a:r>
              <a:rPr lang="ru-RU" sz="1800" dirty="0"/>
              <a:t> </a:t>
            </a:r>
            <a:r>
              <a:rPr lang="ru-RU" sz="1800" dirty="0" err="1"/>
              <a:t>напрямку</a:t>
            </a:r>
            <a:r>
              <a:rPr lang="ru-RU" sz="1800" dirty="0"/>
              <a:t> </a:t>
            </a:r>
            <a:r>
              <a:rPr lang="ru-RU" sz="1800" dirty="0" err="1"/>
              <a:t>магнітного</a:t>
            </a:r>
            <a:r>
              <a:rPr lang="ru-RU" sz="1800" dirty="0"/>
              <a:t> </a:t>
            </a:r>
            <a:r>
              <a:rPr lang="ru-RU" sz="1800" dirty="0" err="1"/>
              <a:t>меридіана</a:t>
            </a:r>
            <a:r>
              <a:rPr lang="ru-RU" sz="1800" dirty="0"/>
              <a:t> до </a:t>
            </a:r>
            <a:r>
              <a:rPr lang="ru-RU" sz="1800" dirty="0" err="1"/>
              <a:t>заданого</a:t>
            </a:r>
            <a:r>
              <a:rPr lang="ru-RU" sz="1800" dirty="0"/>
              <a:t> </a:t>
            </a:r>
            <a:r>
              <a:rPr lang="ru-RU" sz="1800" dirty="0" err="1"/>
              <a:t>напрямку</a:t>
            </a:r>
            <a:r>
              <a:rPr lang="ru-RU" sz="1800" dirty="0"/>
              <a:t>;</a:t>
            </a:r>
          </a:p>
          <a:p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дирекційний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кут (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α) – </a:t>
            </a:r>
            <a:r>
              <a:rPr lang="ru-RU" sz="1800" dirty="0"/>
              <a:t>кут,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відраховується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північного</a:t>
            </a:r>
            <a:r>
              <a:rPr lang="ru-RU" sz="1800" dirty="0"/>
              <a:t> </a:t>
            </a:r>
            <a:r>
              <a:rPr lang="ru-RU" sz="1800" dirty="0" err="1"/>
              <a:t>напрямку</a:t>
            </a:r>
            <a:r>
              <a:rPr lang="ru-RU" sz="1800" dirty="0"/>
              <a:t> </a:t>
            </a:r>
            <a:r>
              <a:rPr lang="ru-RU" sz="1800" dirty="0" err="1"/>
              <a:t>осьового</a:t>
            </a:r>
            <a:r>
              <a:rPr lang="ru-RU" sz="1800" dirty="0"/>
              <a:t> </a:t>
            </a:r>
            <a:r>
              <a:rPr lang="ru-RU" sz="1800" dirty="0" err="1"/>
              <a:t>меридіана</a:t>
            </a:r>
            <a:r>
              <a:rPr lang="ru-RU" sz="1800" dirty="0"/>
              <a:t>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лінії</a:t>
            </a:r>
            <a:r>
              <a:rPr lang="ru-RU" sz="1800" dirty="0"/>
              <a:t>, </a:t>
            </a:r>
            <a:r>
              <a:rPr lang="ru-RU" sz="1800" dirty="0" err="1"/>
              <a:t>паралельної</a:t>
            </a:r>
            <a:r>
              <a:rPr lang="ru-RU" sz="1800" dirty="0"/>
              <a:t> </a:t>
            </a:r>
            <a:r>
              <a:rPr lang="ru-RU" sz="1800" dirty="0" err="1"/>
              <a:t>йому</a:t>
            </a:r>
            <a:r>
              <a:rPr lang="ru-RU" sz="1800" dirty="0"/>
              <a:t> до </a:t>
            </a:r>
            <a:r>
              <a:rPr lang="ru-RU" sz="1800" dirty="0" err="1"/>
              <a:t>заданого</a:t>
            </a:r>
            <a:r>
              <a:rPr lang="ru-RU" sz="1800" dirty="0"/>
              <a:t> </a:t>
            </a:r>
            <a:r>
              <a:rPr lang="ru-RU" sz="1800" dirty="0" err="1"/>
              <a:t>напрямку</a:t>
            </a:r>
            <a:r>
              <a:rPr lang="ru-RU" sz="1800" dirty="0"/>
              <a:t>.</a:t>
            </a:r>
          </a:p>
          <a:p>
            <a:r>
              <a:rPr lang="ru-RU" sz="1800" dirty="0" err="1"/>
              <a:t>Усі</a:t>
            </a:r>
            <a:r>
              <a:rPr lang="ru-RU" sz="1800" dirty="0"/>
              <a:t> </a:t>
            </a:r>
            <a:r>
              <a:rPr lang="ru-RU" sz="1800" dirty="0" err="1"/>
              <a:t>названі</a:t>
            </a:r>
            <a:r>
              <a:rPr lang="ru-RU" sz="1800" dirty="0"/>
              <a:t> кути </a:t>
            </a:r>
            <a:r>
              <a:rPr lang="ru-RU" sz="1800" dirty="0" err="1"/>
              <a:t>відраховуються</a:t>
            </a:r>
            <a:r>
              <a:rPr lang="ru-RU" sz="1800" dirty="0"/>
              <a:t> за </a:t>
            </a:r>
            <a:r>
              <a:rPr lang="ru-RU" sz="1800" dirty="0" err="1"/>
              <a:t>годинною</a:t>
            </a:r>
            <a:r>
              <a:rPr lang="ru-RU" sz="1800" dirty="0"/>
              <a:t> </a:t>
            </a:r>
            <a:r>
              <a:rPr lang="ru-RU" sz="1800" dirty="0" err="1"/>
              <a:t>стрілкою</a:t>
            </a:r>
            <a:r>
              <a:rPr lang="ru-RU" sz="1800" dirty="0"/>
              <a:t> і </a:t>
            </a:r>
            <a:r>
              <a:rPr lang="ru-RU" sz="1800" dirty="0" err="1"/>
              <a:t>змінюються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 до 360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°.</a:t>
            </a:r>
            <a:endParaRPr lang="ru-RU" sz="1600" dirty="0"/>
          </a:p>
          <a:p>
            <a:pPr marL="285750" indent="-285750"/>
            <a:r>
              <a:rPr lang="ru-RU" sz="1600" dirty="0" smtClean="0"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.</a:t>
            </a:r>
            <a:endParaRPr sz="1600" dirty="0"/>
          </a:p>
        </p:txBody>
      </p:sp>
      <p:sp>
        <p:nvSpPr>
          <p:cNvPr id="242" name="Google Shape;242;p2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55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0871" t="22166" r="63504" b="52213"/>
          <a:stretch/>
        </p:blipFill>
        <p:spPr>
          <a:xfrm>
            <a:off x="6531430" y="1592653"/>
            <a:ext cx="1981198" cy="23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4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uk-UA" sz="2800" dirty="0">
                <a:solidFill>
                  <a:schemeClr val="accent2">
                    <a:lumMod val="50000"/>
                  </a:schemeClr>
                </a:solidFill>
              </a:rPr>
              <a:t>Магнітне схилення, зближення меридіанів</a:t>
            </a:r>
            <a:endParaRPr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4" y="1302468"/>
            <a:ext cx="7946571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uk-UA" sz="1800" dirty="0"/>
              <a:t>Географічний і магнітний меридіани, а також лінія, паралельна осьовому </a:t>
            </a:r>
            <a:r>
              <a:rPr lang="uk-UA" sz="1800" dirty="0" smtClean="0"/>
              <a:t>меридіану (вертикальна </a:t>
            </a:r>
            <a:r>
              <a:rPr lang="uk-UA" sz="1800" dirty="0"/>
              <a:t>лінія </a:t>
            </a:r>
            <a:r>
              <a:rPr lang="uk-UA" sz="1800" dirty="0" smtClean="0"/>
              <a:t>кілометрової сітки), </a:t>
            </a:r>
            <a:r>
              <a:rPr lang="uk-UA" sz="1800" dirty="0"/>
              <a:t>проведені через одну точку на карті,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збігаються</a:t>
            </a:r>
            <a:r>
              <a:rPr lang="uk-UA" sz="1800" dirty="0"/>
              <a:t>. </a:t>
            </a:r>
            <a:endParaRPr lang="uk-UA" sz="1800" dirty="0" smtClean="0"/>
          </a:p>
          <a:p>
            <a:pPr lvl="0"/>
            <a:r>
              <a:rPr lang="uk-UA" sz="1800" dirty="0" smtClean="0"/>
              <a:t>Магнітний </a:t>
            </a:r>
            <a:r>
              <a:rPr lang="uk-UA" sz="1800" dirty="0"/>
              <a:t>меридіан відхиляється від географічного на кут, що називається схиленням магнітної стрілки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магнітним схиленням)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δ). </a:t>
            </a:r>
            <a:endPara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1800" dirty="0" smtClean="0"/>
              <a:t>Вертикальні лінії </a:t>
            </a:r>
            <a:r>
              <a:rPr lang="uk-UA" sz="1800" dirty="0"/>
              <a:t>сітки відхиляються від географічного меридіана на кут, що називається </a:t>
            </a:r>
            <a:r>
              <a:rPr lang="uk-UA" sz="1800" dirty="0" err="1"/>
              <a:t>гауссовим</a:t>
            </a:r>
            <a:r>
              <a:rPr lang="uk-UA" sz="1800" dirty="0"/>
              <a:t>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зближенням меридіанів (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γ). </a:t>
            </a:r>
            <a:endPara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1800" dirty="0" smtClean="0"/>
              <a:t>Магнітний </a:t>
            </a:r>
            <a:r>
              <a:rPr lang="uk-UA" sz="1800" dirty="0"/>
              <a:t>меридіан і лінія сітки відхиляються від географічного меридіана або на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</a:t>
            </a:r>
            <a:r>
              <a:rPr lang="uk-UA" sz="1800" dirty="0"/>
              <a:t>, або на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захід</a:t>
            </a:r>
            <a:r>
              <a:rPr lang="uk-UA" sz="1800" dirty="0"/>
              <a:t>. Східне схилення </a:t>
            </a:r>
            <a:r>
              <a:rPr lang="uk-UA" sz="1800" dirty="0" smtClean="0"/>
              <a:t>(зближення) вважається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додатним</a:t>
            </a:r>
            <a:r>
              <a:rPr lang="uk-UA" sz="1800" dirty="0"/>
              <a:t>, тому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 </a:t>
            </a:r>
            <a:r>
              <a:rPr lang="uk-UA" sz="1800" dirty="0" smtClean="0"/>
              <a:t>мають </a:t>
            </a:r>
            <a:r>
              <a:rPr lang="uk-UA" sz="1800" dirty="0"/>
              <a:t>знак плюс (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uk-UA" sz="1800" dirty="0"/>
              <a:t>), західне схилення </a:t>
            </a:r>
            <a:r>
              <a:rPr lang="uk-UA" sz="1800" dirty="0" smtClean="0"/>
              <a:t>(зближення) – від’ємним, </a:t>
            </a:r>
            <a:r>
              <a:rPr lang="el-GR" sz="1800" dirty="0" smtClean="0"/>
              <a:t>δ </a:t>
            </a:r>
            <a:r>
              <a:rPr lang="uk-UA" sz="1800" dirty="0"/>
              <a:t>і </a:t>
            </a:r>
            <a:r>
              <a:rPr lang="el-GR" sz="1800" dirty="0"/>
              <a:t>γ </a:t>
            </a:r>
            <a:r>
              <a:rPr lang="uk-UA" sz="1800" dirty="0" smtClean="0"/>
              <a:t>мають знак </a:t>
            </a:r>
            <a:r>
              <a:rPr lang="uk-UA" sz="1800" dirty="0"/>
              <a:t>мінус (–).</a:t>
            </a:r>
          </a:p>
          <a:p>
            <a:pPr lvl="0"/>
            <a:r>
              <a:rPr lang="uk-UA" sz="1800" dirty="0"/>
              <a:t> </a:t>
            </a:r>
            <a:endParaRPr sz="1800"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3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06662" y="599788"/>
            <a:ext cx="7330673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Залежність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між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азимутами та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дирекційними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кутами </a:t>
            </a:r>
            <a:endParaRPr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4" y="1234271"/>
            <a:ext cx="7946571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lvl="0" indent="0" algn="ctr">
              <a:buNone/>
            </a:pPr>
            <a:r>
              <a:rPr lang="uk-UA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 + </a:t>
            </a:r>
            <a:r>
              <a:rPr lang="el-G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</a:t>
            </a: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 </a:t>
            </a:r>
            <a:r>
              <a:rPr lang="uk-UA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uk-UA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l-G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</a:t>
            </a: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 </a:t>
            </a:r>
            <a:r>
              <a:rPr lang="uk-UA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 – (δ – γ</a:t>
            </a:r>
            <a:r>
              <a:rPr lang="el-G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α = </a:t>
            </a:r>
            <a:r>
              <a:rPr lang="uk-UA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(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 – γ</a:t>
            </a:r>
            <a:r>
              <a:rPr lang="el-G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  <a:p>
            <a:pPr marL="76200" lvl="0" indent="0">
              <a:buNone/>
            </a:pPr>
            <a:r>
              <a:rPr lang="uk-UA" sz="1800" dirty="0" smtClean="0"/>
              <a:t>* </a:t>
            </a:r>
            <a:r>
              <a:rPr lang="uk-UA" sz="1800" i="1" dirty="0" smtClean="0"/>
              <a:t>з урахуванням знаку (+, - ) магнітного схилення та зближення меридіанів</a:t>
            </a:r>
          </a:p>
          <a:p>
            <a:pPr marL="76200" lvl="0" indent="0" algn="ctr">
              <a:buNone/>
            </a:pPr>
            <a:r>
              <a:rPr lang="uk-UA" sz="1800" b="1" dirty="0" smtClean="0"/>
              <a:t>Задача</a:t>
            </a:r>
          </a:p>
          <a:p>
            <a:pPr marL="76200" lvl="0" indent="0" algn="just">
              <a:buNone/>
            </a:pPr>
            <a:r>
              <a:rPr lang="uk-UA" sz="1800" dirty="0" smtClean="0"/>
              <a:t>За яким азимутом, виміряним за допомогою компаса, мають рухатися туристи, якщо азимут істинний (визначений за допомогою карти відносно вертикальної лінії, що проходить через точку орієнтування) </a:t>
            </a:r>
            <a:r>
              <a:rPr lang="uk-UA" sz="1800" dirty="0"/>
              <a:t>складає 54</a:t>
            </a:r>
            <a:r>
              <a:rPr lang="uk-UA" sz="1800" dirty="0" smtClean="0"/>
              <a:t>˚, а магнітне схилення у цій місцевості східне </a:t>
            </a:r>
            <a:r>
              <a:rPr lang="uk-UA" sz="1800" dirty="0"/>
              <a:t>і складає </a:t>
            </a:r>
            <a:r>
              <a:rPr lang="uk-UA" sz="1800" dirty="0" smtClean="0"/>
              <a:t>4˚ </a:t>
            </a:r>
            <a:r>
              <a:rPr lang="uk-UA" sz="1800" dirty="0"/>
              <a:t>23ʹ </a:t>
            </a:r>
            <a:r>
              <a:rPr lang="uk-UA" sz="1800" dirty="0" smtClean="0"/>
              <a:t>?</a:t>
            </a:r>
          </a:p>
          <a:p>
            <a:pPr marL="76200" lvl="0" indent="0" algn="just">
              <a:buNone/>
            </a:pPr>
            <a:r>
              <a:rPr lang="uk-UA" sz="1800" u="sng" dirty="0" smtClean="0"/>
              <a:t>Розв'язок:</a:t>
            </a:r>
            <a:r>
              <a:rPr lang="uk-UA" sz="1800" dirty="0" smtClean="0"/>
              <a:t> </a:t>
            </a:r>
            <a:r>
              <a:rPr lang="uk-UA" sz="1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</a:rPr>
              <a:t>= </a:t>
            </a:r>
            <a:r>
              <a:rPr lang="uk-UA" sz="1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1800" baseline="-25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– </a:t>
            </a:r>
            <a:r>
              <a:rPr lang="el-GR" sz="1800" dirty="0" smtClean="0">
                <a:solidFill>
                  <a:schemeClr val="tx1">
                    <a:lumMod val="50000"/>
                  </a:schemeClr>
                </a:solidFill>
              </a:rPr>
              <a:t>δ</a:t>
            </a:r>
            <a:r>
              <a:rPr lang="uk-UA" sz="1800" dirty="0" smtClean="0">
                <a:solidFill>
                  <a:schemeClr val="tx1">
                    <a:lumMod val="50000"/>
                  </a:schemeClr>
                </a:solidFill>
              </a:rPr>
              <a:t> ; </a:t>
            </a:r>
            <a:r>
              <a:rPr lang="uk-UA" sz="1800" dirty="0" err="1">
                <a:solidFill>
                  <a:srgbClr val="434343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434343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dirty="0">
                <a:solidFill>
                  <a:srgbClr val="434343">
                    <a:lumMod val="50000"/>
                  </a:srgbClr>
                </a:solidFill>
              </a:rPr>
              <a:t> = </a:t>
            </a:r>
            <a:r>
              <a:rPr lang="uk-UA" sz="1800" dirty="0"/>
              <a:t>54˚</a:t>
            </a:r>
            <a:r>
              <a:rPr lang="uk-UA" sz="1800" dirty="0" smtClean="0">
                <a:solidFill>
                  <a:srgbClr val="434343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434343">
                    <a:lumMod val="50000"/>
                  </a:srgbClr>
                </a:solidFill>
              </a:rPr>
              <a:t>– </a:t>
            </a:r>
            <a:r>
              <a:rPr lang="uk-UA" sz="1800" dirty="0"/>
              <a:t>4˚ 23ʹ </a:t>
            </a:r>
            <a:r>
              <a:rPr lang="uk-UA" sz="1800" dirty="0" smtClean="0"/>
              <a:t>= 49˚ 37ʹ</a:t>
            </a:r>
            <a:r>
              <a:rPr lang="uk-UA" sz="1800" dirty="0" smtClean="0">
                <a:solidFill>
                  <a:srgbClr val="434343">
                    <a:lumMod val="50000"/>
                  </a:srgbClr>
                </a:solidFill>
              </a:rPr>
              <a:t> </a:t>
            </a:r>
            <a:endParaRPr lang="uk-UA" sz="18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76200" lvl="0" indent="0">
              <a:buNone/>
            </a:pPr>
            <a:r>
              <a:rPr lang="uk-UA" sz="1800" u="sng" dirty="0" smtClean="0"/>
              <a:t>Відповідь:</a:t>
            </a:r>
            <a:r>
              <a:rPr lang="uk-UA" sz="1800" dirty="0" smtClean="0"/>
              <a:t> </a:t>
            </a:r>
            <a:r>
              <a:rPr lang="uk-UA" sz="1800" i="1" dirty="0" smtClean="0"/>
              <a:t>туристи мають рухатися за азимутом магнітним (виміряним за допомогою компаса) </a:t>
            </a:r>
            <a:r>
              <a:rPr lang="uk-UA" sz="1800" b="1" dirty="0"/>
              <a:t>49˚ 37ʹ</a:t>
            </a:r>
            <a:r>
              <a:rPr lang="uk-UA" sz="1800" b="1" dirty="0">
                <a:solidFill>
                  <a:srgbClr val="434343">
                    <a:lumMod val="50000"/>
                  </a:srgbClr>
                </a:solidFill>
              </a:rPr>
              <a:t> </a:t>
            </a:r>
            <a:endParaRPr sz="1800" b="1" i="1"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35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199" y="685571"/>
            <a:ext cx="7137600" cy="38122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Румби</a:t>
            </a:r>
            <a:endParaRPr lang="uk-UA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15042" y="1303437"/>
            <a:ext cx="7913913" cy="305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uk-UA" sz="1600" b="1" dirty="0"/>
              <a:t>румб (</a:t>
            </a:r>
            <a:r>
              <a:rPr lang="en-US" sz="1600" b="1" dirty="0"/>
              <a:t>r) </a:t>
            </a:r>
            <a:r>
              <a:rPr lang="en-US" sz="1600" dirty="0"/>
              <a:t>– </a:t>
            </a:r>
            <a:r>
              <a:rPr lang="uk-UA" sz="1600" dirty="0"/>
              <a:t>кут, що відраховується від найближчого, північного або південного напрямку якого-небудь меридіана. Румб змінюється від 0 до 90° і знаходиться в певній чверті, яка позначається відповідним напрямком, тому до кутової величини румба додається позначення чверті, у якій знаходиться орієнтована лінія. Наприклад, А = 29°, </a:t>
            </a:r>
            <a:r>
              <a:rPr lang="en-US" sz="1600" dirty="0"/>
              <a:t>r = </a:t>
            </a:r>
            <a:r>
              <a:rPr lang="uk-UA" sz="1600" dirty="0"/>
              <a:t>ПнСх:29°.</a:t>
            </a: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58</a:t>
            </a:fld>
            <a:endParaRPr/>
          </a:p>
        </p:txBody>
      </p:sp>
      <p:pic>
        <p:nvPicPr>
          <p:cNvPr id="3076" name="Picture 4" descr="https://buklib.net/image/62/image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40" y="2673514"/>
            <a:ext cx="5462915" cy="180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Румби ліній Пн 0 º Румб лінії  – це кут, який вимірюють від ближчого напрямку меридіана до даної лінії. r І V 2 r І 2 Сх 90 º Зх 270 º 1 Румби вимірюються в межах від 0 до 90°. r ІІ 2 2 r ІІІ Кожен румб має напрямок і градусну величину. Пд 180 º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11320" r="52909" b="4633"/>
          <a:stretch/>
        </p:blipFill>
        <p:spPr bwMode="auto">
          <a:xfrm>
            <a:off x="1003199" y="2673513"/>
            <a:ext cx="1798244" cy="246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9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l"/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Топографічні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карти</a:t>
            </a:r>
            <a:endParaRPr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4" y="1181146"/>
            <a:ext cx="4828985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uk-UA" sz="1400" dirty="0" smtClean="0"/>
              <a:t>В </a:t>
            </a:r>
            <a:r>
              <a:rPr lang="uk-UA" sz="1400" dirty="0"/>
              <a:t>основі топографічних карт лежить так звана міжнародна мільйонна карта світу — оглядово-топографічна карта всього земного суходолу, складена в </a:t>
            </a:r>
            <a:r>
              <a:rPr lang="uk-UA" sz="1400" dirty="0" smtClean="0"/>
              <a:t>масштабі ! : !000000. </a:t>
            </a:r>
          </a:p>
          <a:p>
            <a:pPr lvl="0"/>
            <a:r>
              <a:rPr lang="uk-UA" sz="1400" dirty="0" smtClean="0"/>
              <a:t>Аркуш </a:t>
            </a:r>
            <a:r>
              <a:rPr lang="uk-UA" sz="1400" dirty="0"/>
              <a:t>однієї мільйонної карти отримують шляхом розграфлення земної кулі меридіанами на </a:t>
            </a:r>
            <a:r>
              <a:rPr lang="uk-UA" sz="1400" dirty="0" smtClean="0"/>
              <a:t>6-градусні </a:t>
            </a:r>
            <a:r>
              <a:rPr lang="uk-UA" sz="1400" dirty="0"/>
              <a:t>колони (зони) і паралелями на </a:t>
            </a:r>
            <a:r>
              <a:rPr lang="uk-UA" sz="1400" dirty="0" smtClean="0"/>
              <a:t>4-градусні </a:t>
            </a:r>
            <a:r>
              <a:rPr lang="uk-UA" sz="1400" dirty="0"/>
              <a:t>ряди. </a:t>
            </a:r>
            <a:endParaRPr lang="uk-UA" sz="1400" dirty="0" smtClean="0"/>
          </a:p>
          <a:p>
            <a:pPr lvl="0"/>
            <a:r>
              <a:rPr lang="uk-UA" sz="1400" dirty="0" smtClean="0"/>
              <a:t>Отже</a:t>
            </a:r>
            <a:r>
              <a:rPr lang="uk-UA" sz="1400" dirty="0"/>
              <a:t>, кожен аркуш карти масштабу  має вигляд трапеції розміром </a:t>
            </a:r>
            <a:r>
              <a:rPr lang="uk-UA" sz="1400" dirty="0" smtClean="0"/>
              <a:t>4</a:t>
            </a:r>
            <a:r>
              <a:rPr lang="en-US" sz="1400" dirty="0" smtClean="0"/>
              <a:t>˚</a:t>
            </a:r>
            <a:r>
              <a:rPr lang="uk-UA" sz="1400" dirty="0" smtClean="0"/>
              <a:t> </a:t>
            </a:r>
            <a:r>
              <a:rPr lang="uk-UA" sz="1400" dirty="0"/>
              <a:t>за широтою і </a:t>
            </a:r>
            <a:r>
              <a:rPr lang="uk-UA" sz="1400" dirty="0" smtClean="0"/>
              <a:t>6˚  </a:t>
            </a:r>
            <a:r>
              <a:rPr lang="uk-UA" sz="1400" dirty="0"/>
              <a:t>за довготою</a:t>
            </a:r>
            <a:r>
              <a:rPr lang="uk-UA" sz="1400" dirty="0" smtClean="0"/>
              <a:t>.</a:t>
            </a:r>
          </a:p>
          <a:p>
            <a:r>
              <a:rPr lang="ru-RU" sz="1400" i="1" dirty="0" smtClean="0"/>
              <a:t>Колони</a:t>
            </a:r>
            <a:r>
              <a:rPr lang="ru-RU" sz="1400" dirty="0" smtClean="0"/>
              <a:t> </a:t>
            </a:r>
            <a:r>
              <a:rPr lang="ru-RU" sz="1400" dirty="0" err="1"/>
              <a:t>нумерують</a:t>
            </a:r>
            <a:r>
              <a:rPr lang="ru-RU" sz="1400" dirty="0"/>
              <a:t> </a:t>
            </a:r>
            <a:r>
              <a:rPr lang="ru-RU" sz="1400" dirty="0" err="1"/>
              <a:t>арабськими</a:t>
            </a:r>
            <a:r>
              <a:rPr lang="ru-RU" sz="1400" dirty="0"/>
              <a:t> цифрами, </a:t>
            </a:r>
            <a:r>
              <a:rPr lang="ru-RU" sz="1400" dirty="0" err="1"/>
              <a:t>починаючи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 smtClean="0"/>
              <a:t>меридіана</a:t>
            </a:r>
            <a:r>
              <a:rPr lang="ru-RU" sz="1400" dirty="0" smtClean="0"/>
              <a:t> </a:t>
            </a:r>
            <a:r>
              <a:rPr lang="ru-RU" sz="1400" dirty="0"/>
              <a:t>180° </a:t>
            </a:r>
            <a:r>
              <a:rPr lang="ru-RU" sz="1400" dirty="0" err="1" smtClean="0"/>
              <a:t>із</a:t>
            </a:r>
            <a:r>
              <a:rPr lang="ru-RU" sz="1400" dirty="0" smtClean="0"/>
              <a:t> </a:t>
            </a:r>
            <a:r>
              <a:rPr lang="ru-RU" sz="1400" dirty="0"/>
              <a:t>заходу на </a:t>
            </a:r>
            <a:r>
              <a:rPr lang="ru-RU" sz="1400" dirty="0" err="1"/>
              <a:t>схід</a:t>
            </a:r>
            <a:r>
              <a:rPr lang="ru-RU" sz="1400" dirty="0"/>
              <a:t>. </a:t>
            </a:r>
            <a:endParaRPr lang="ru-RU" sz="1400" dirty="0" smtClean="0"/>
          </a:p>
          <a:p>
            <a:r>
              <a:rPr lang="ru-RU" sz="1400" i="1" dirty="0" smtClean="0"/>
              <a:t>Ряди</a:t>
            </a:r>
            <a:r>
              <a:rPr lang="ru-RU" sz="1400" dirty="0" smtClean="0"/>
              <a:t> </a:t>
            </a:r>
            <a:r>
              <a:rPr lang="ru-RU" sz="1400" dirty="0" err="1"/>
              <a:t>позначають</a:t>
            </a:r>
            <a:r>
              <a:rPr lang="ru-RU" sz="1400" dirty="0"/>
              <a:t> </a:t>
            </a:r>
            <a:r>
              <a:rPr lang="ru-RU" sz="1400" dirty="0" err="1"/>
              <a:t>літерами</a:t>
            </a:r>
            <a:r>
              <a:rPr lang="ru-RU" sz="1400" dirty="0"/>
              <a:t> </a:t>
            </a:r>
            <a:r>
              <a:rPr lang="ru-RU" sz="1400" dirty="0" err="1"/>
              <a:t>латинської</a:t>
            </a:r>
            <a:r>
              <a:rPr lang="ru-RU" sz="1400" dirty="0"/>
              <a:t> </a:t>
            </a:r>
            <a:r>
              <a:rPr lang="ru-RU" sz="1400" dirty="0" err="1"/>
              <a:t>абетки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екватора</a:t>
            </a:r>
            <a:r>
              <a:rPr lang="ru-RU" sz="1400" dirty="0"/>
              <a:t> в </a:t>
            </a:r>
            <a:r>
              <a:rPr lang="ru-RU" sz="1400" dirty="0" err="1"/>
              <a:t>бік</a:t>
            </a:r>
            <a:r>
              <a:rPr lang="ru-RU" sz="1400" dirty="0"/>
              <a:t> </a:t>
            </a:r>
            <a:r>
              <a:rPr lang="ru-RU" sz="1400" dirty="0" err="1"/>
              <a:t>полюсів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А до </a:t>
            </a:r>
            <a:r>
              <a:rPr lang="ru-RU" sz="1400" i="1" dirty="0"/>
              <a:t>Z</a:t>
            </a:r>
            <a:r>
              <a:rPr lang="ru-RU" sz="1400" i="1" dirty="0" smtClean="0"/>
              <a:t>.</a:t>
            </a: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59</a:t>
            </a:fld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1" b="59365"/>
          <a:stretch/>
        </p:blipFill>
        <p:spPr>
          <a:xfrm>
            <a:off x="5427699" y="0"/>
            <a:ext cx="3716302" cy="35518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27699" y="3734789"/>
            <a:ext cx="30958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Аркуш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мільйонної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карти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, на </a:t>
            </a: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якому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зображено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Харків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матиме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 номенклатуру М-37. </a:t>
            </a:r>
            <a:endParaRPr lang="uk-UA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362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креативність і розвиток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err="1" smtClean="0"/>
              <a:t>Поступ</a:t>
            </a:r>
            <a:r>
              <a:rPr lang="ru-RU" dirty="0" smtClean="0"/>
              <a:t> будь-­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/>
              <a:t>країни</a:t>
            </a:r>
            <a:r>
              <a:rPr lang="ru-RU" dirty="0"/>
              <a:t>, </a:t>
            </a:r>
            <a:r>
              <a:rPr lang="ru-RU" dirty="0" err="1"/>
              <a:t>регіону</a:t>
            </a:r>
            <a:r>
              <a:rPr lang="ru-RU" dirty="0"/>
              <a:t>,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/>
              <a:t>здатності</a:t>
            </a:r>
            <a:r>
              <a:rPr lang="ru-RU" dirty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громадян</a:t>
            </a:r>
            <a:r>
              <a:rPr lang="ru-RU" dirty="0" smtClean="0"/>
              <a:t> </a:t>
            </a:r>
            <a:r>
              <a:rPr lang="ru-RU" dirty="0"/>
              <a:t>нестандартно, креативно </a:t>
            </a:r>
            <a:r>
              <a:rPr lang="ru-RU" dirty="0" err="1"/>
              <a:t>мислити</a:t>
            </a:r>
            <a:r>
              <a:rPr lang="ru-RU" dirty="0"/>
              <a:t>, </a:t>
            </a:r>
            <a:r>
              <a:rPr lang="ru-RU" dirty="0" err="1" smtClean="0"/>
              <a:t>впроваджувати</a:t>
            </a:r>
            <a:r>
              <a:rPr lang="ru-RU" dirty="0" smtClean="0"/>
              <a:t> </a:t>
            </a:r>
            <a:r>
              <a:rPr lang="ru-RU" dirty="0" err="1" smtClean="0"/>
              <a:t>перспективні</a:t>
            </a:r>
            <a:r>
              <a:rPr lang="ru-RU" dirty="0" smtClean="0"/>
              <a:t> </a:t>
            </a:r>
            <a:r>
              <a:rPr lang="ru-RU" dirty="0" err="1"/>
              <a:t>інновації</a:t>
            </a:r>
            <a:r>
              <a:rPr lang="ru-RU" dirty="0"/>
              <a:t> в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суспільного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 smtClean="0"/>
              <a:t>.</a:t>
            </a:r>
          </a:p>
          <a:p>
            <a:pPr algn="just"/>
            <a:r>
              <a:rPr lang="ru-RU" dirty="0" err="1"/>
              <a:t>Основними</a:t>
            </a:r>
            <a:r>
              <a:rPr lang="ru-RU" dirty="0"/>
              <a:t>   </a:t>
            </a:r>
            <a:r>
              <a:rPr lang="ru-RU" dirty="0" err="1"/>
              <a:t>завданнями</a:t>
            </a:r>
            <a:r>
              <a:rPr lang="ru-RU" dirty="0"/>
              <a:t>  </a:t>
            </a:r>
            <a:r>
              <a:rPr lang="ru-RU" dirty="0" err="1"/>
              <a:t>учнівських</a:t>
            </a:r>
            <a:r>
              <a:rPr lang="ru-RU" dirty="0"/>
              <a:t>  </a:t>
            </a:r>
            <a:r>
              <a:rPr lang="ru-RU" dirty="0" err="1" smtClean="0"/>
              <a:t>олімпіад</a:t>
            </a:r>
            <a:r>
              <a:rPr lang="ru-RU" dirty="0"/>
              <a:t> є </a:t>
            </a:r>
            <a:r>
              <a:rPr lang="ru-RU" dirty="0" err="1"/>
              <a:t>реалізація</a:t>
            </a:r>
            <a:r>
              <a:rPr lang="ru-RU" dirty="0"/>
              <a:t> </a:t>
            </a:r>
            <a:r>
              <a:rPr lang="ru-RU" dirty="0" err="1"/>
              <a:t>здібностей</a:t>
            </a:r>
            <a:r>
              <a:rPr lang="ru-RU" dirty="0"/>
              <a:t> </a:t>
            </a:r>
            <a:r>
              <a:rPr lang="ru-RU" dirty="0" err="1"/>
              <a:t>талановитих</a:t>
            </a:r>
            <a:r>
              <a:rPr lang="ru-RU" dirty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,     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творчого</a:t>
            </a:r>
            <a:r>
              <a:rPr lang="ru-RU" dirty="0"/>
              <a:t>  </a:t>
            </a:r>
            <a:r>
              <a:rPr lang="ru-RU" dirty="0" err="1"/>
              <a:t>покоління</a:t>
            </a:r>
            <a:r>
              <a:rPr lang="ru-RU" dirty="0"/>
              <a:t> </a:t>
            </a:r>
            <a:r>
              <a:rPr lang="ru-RU" dirty="0" err="1"/>
              <a:t>молодих</a:t>
            </a:r>
            <a:r>
              <a:rPr lang="ru-RU" dirty="0"/>
              <a:t> </a:t>
            </a:r>
            <a:r>
              <a:rPr lang="ru-RU" dirty="0" err="1"/>
              <a:t>науковців</a:t>
            </a:r>
            <a:r>
              <a:rPr lang="ru-RU" dirty="0"/>
              <a:t> та </a:t>
            </a:r>
            <a:r>
              <a:rPr lang="ru-RU" dirty="0" err="1"/>
              <a:t>практиків</a:t>
            </a:r>
            <a:r>
              <a:rPr lang="ru-RU" dirty="0"/>
              <a:t> </a:t>
            </a:r>
            <a:r>
              <a:rPr lang="ru-RU" dirty="0" smtClean="0"/>
              <a:t>для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галузей</a:t>
            </a:r>
            <a:r>
              <a:rPr lang="ru-RU" dirty="0"/>
              <a:t> </a:t>
            </a:r>
            <a:r>
              <a:rPr lang="ru-RU" dirty="0" err="1"/>
              <a:t>суспільного</a:t>
            </a:r>
            <a:r>
              <a:rPr lang="ru-RU" dirty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653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838197" y="758889"/>
            <a:ext cx="7467599" cy="41194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uk-UA" sz="2400" b="1" dirty="0" err="1">
                <a:solidFill>
                  <a:schemeClr val="tx1">
                    <a:lumMod val="50000"/>
                  </a:schemeClr>
                </a:solidFill>
              </a:rPr>
              <a:t>Розграфка</a:t>
            </a:r>
            <a:r>
              <a:rPr lang="uk-UA" sz="2400" b="1" dirty="0">
                <a:solidFill>
                  <a:schemeClr val="tx1">
                    <a:lumMod val="50000"/>
                  </a:schemeClr>
                </a:solidFill>
              </a:rPr>
              <a:t> і номенклатура </a:t>
            </a: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</a:rPr>
              <a:t>карти</a:t>
            </a:r>
            <a:endParaRPr lang="uk-UA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2" y="1389554"/>
            <a:ext cx="7946571" cy="29865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defRPr/>
            </a:pPr>
            <a:r>
              <a:rPr lang="uk-UA" altLang="ru-RU" sz="1600" dirty="0" smtClean="0"/>
              <a:t>Кожний </a:t>
            </a:r>
            <a:r>
              <a:rPr lang="uk-UA" altLang="ru-RU" sz="1600" dirty="0"/>
              <a:t>аркуш </a:t>
            </a:r>
            <a:r>
              <a:rPr lang="uk-UA" altLang="ru-RU" sz="1600" dirty="0" smtClean="0"/>
              <a:t>мільйонної карти поділяють </a:t>
            </a:r>
            <a:r>
              <a:rPr lang="uk-UA" altLang="ru-RU" sz="1600" dirty="0"/>
              <a:t>на 144 рівні частини. їх нумерують </a:t>
            </a:r>
            <a:r>
              <a:rPr lang="uk-UA" altLang="ru-RU" sz="1600" dirty="0" smtClean="0"/>
              <a:t>арабськими цифрами</a:t>
            </a:r>
            <a:r>
              <a:rPr lang="uk-UA" altLang="ru-RU" sz="1600" dirty="0"/>
              <a:t>. Так одержують аркуші карти масштабу 1:100 000 з розмірами 20' за широтою та </a:t>
            </a:r>
            <a:r>
              <a:rPr lang="uk-UA" altLang="ru-RU" sz="1600" dirty="0" smtClean="0"/>
              <a:t>30' </a:t>
            </a:r>
            <a:r>
              <a:rPr lang="uk-UA" altLang="ru-RU" sz="1600" dirty="0"/>
              <a:t>за довготою</a:t>
            </a:r>
            <a:r>
              <a:rPr lang="uk-UA" altLang="ru-RU" sz="1600" dirty="0" smtClean="0"/>
              <a:t>. (Наприклад: М</a:t>
            </a:r>
            <a:r>
              <a:rPr lang="en-US" altLang="ru-RU" sz="1600" dirty="0" smtClean="0"/>
              <a:t>-3</a:t>
            </a:r>
            <a:r>
              <a:rPr lang="uk-UA" altLang="ru-RU" sz="1600" dirty="0" smtClean="0"/>
              <a:t>7</a:t>
            </a:r>
            <a:r>
              <a:rPr lang="en-US" altLang="ru-RU" sz="1600" dirty="0" smtClean="0"/>
              <a:t>-41</a:t>
            </a:r>
            <a:r>
              <a:rPr lang="uk-UA" altLang="ru-RU" sz="1600" dirty="0" smtClean="0"/>
              <a:t>)</a:t>
            </a:r>
          </a:p>
          <a:p>
            <a:pPr>
              <a:defRPr/>
            </a:pPr>
            <a:r>
              <a:rPr lang="uk-UA" altLang="ru-RU" sz="1600" dirty="0" smtClean="0"/>
              <a:t>Лист карти масштабу 1 : 100000 поділяють </a:t>
            </a:r>
            <a:r>
              <a:rPr lang="uk-UA" altLang="ru-RU" sz="1600" dirty="0"/>
              <a:t>на чотири менші аркуші й позначають великими літерами кирилиці: А Б, В, Г. Масштаб такого аркушу - 1:50 </a:t>
            </a:r>
            <a:r>
              <a:rPr lang="uk-UA" altLang="ru-RU" sz="1600" dirty="0" smtClean="0"/>
              <a:t>000, а </a:t>
            </a:r>
            <a:r>
              <a:rPr lang="uk-UA" altLang="ru-RU" sz="1600" dirty="0"/>
              <a:t>розміри - 10' за широтою та 15' за довготою</a:t>
            </a:r>
            <a:r>
              <a:rPr lang="uk-UA" altLang="ru-RU" sz="1600" dirty="0" smtClean="0"/>
              <a:t>. (М</a:t>
            </a:r>
            <a:r>
              <a:rPr lang="en-US" altLang="ru-RU" sz="1600" dirty="0" smtClean="0"/>
              <a:t>-3</a:t>
            </a:r>
            <a:r>
              <a:rPr lang="uk-UA" altLang="ru-RU" sz="1600" dirty="0" smtClean="0"/>
              <a:t>7</a:t>
            </a:r>
            <a:r>
              <a:rPr lang="en-US" altLang="ru-RU" sz="1600" dirty="0" smtClean="0"/>
              <a:t>-41 –</a:t>
            </a:r>
            <a:r>
              <a:rPr lang="uk-UA" altLang="ru-RU" sz="1600" dirty="0" smtClean="0"/>
              <a:t>В)</a:t>
            </a:r>
          </a:p>
          <a:p>
            <a:pPr>
              <a:defRPr/>
            </a:pPr>
            <a:r>
              <a:rPr lang="uk-UA" altLang="ru-RU" sz="1600" dirty="0" smtClean="0"/>
              <a:t>Потім </a:t>
            </a:r>
            <a:r>
              <a:rPr lang="uk-UA" altLang="ru-RU" sz="1600" dirty="0"/>
              <a:t>ще раз кожний з одержаних аркушів поділяють на чотири ще менших, їх підписують малими літерами кирилиці: а, б, в, г. Масштаб такого </a:t>
            </a:r>
            <a:r>
              <a:rPr lang="uk-UA" altLang="ru-RU" sz="1600" dirty="0" smtClean="0"/>
              <a:t>аркуша      </a:t>
            </a:r>
            <a:r>
              <a:rPr lang="uk-UA" altLang="ru-RU" sz="1600" dirty="0"/>
              <a:t>1:25 000; розміри аркуша - 5'за широтою та 7'5"за довготою</a:t>
            </a:r>
            <a:r>
              <a:rPr lang="uk-UA" altLang="ru-RU" sz="1600" dirty="0" smtClean="0"/>
              <a:t>. (М</a:t>
            </a:r>
            <a:r>
              <a:rPr lang="en-US" altLang="ru-RU" sz="1600" dirty="0" smtClean="0"/>
              <a:t>-3</a:t>
            </a:r>
            <a:r>
              <a:rPr lang="uk-UA" altLang="ru-RU" sz="1600" dirty="0" smtClean="0"/>
              <a:t>7</a:t>
            </a:r>
            <a:r>
              <a:rPr lang="en-US" altLang="ru-RU" sz="1600" dirty="0" smtClean="0"/>
              <a:t>-41-</a:t>
            </a:r>
            <a:r>
              <a:rPr lang="uk-UA" altLang="ru-RU" sz="1600" dirty="0" smtClean="0"/>
              <a:t>В-в).</a:t>
            </a:r>
          </a:p>
          <a:p>
            <a:pPr>
              <a:defRPr/>
            </a:pPr>
            <a:r>
              <a:rPr lang="uk-UA" altLang="ru-RU" sz="1600" dirty="0" smtClean="0"/>
              <a:t>Для створення карти у масштабі </a:t>
            </a:r>
            <a:r>
              <a:rPr lang="uk-UA" altLang="ru-RU" sz="1600" dirty="0"/>
              <a:t>- 1:10 000, то попередній </a:t>
            </a:r>
            <a:r>
              <a:rPr lang="uk-UA" altLang="ru-RU" sz="1600" dirty="0" smtClean="0"/>
              <a:t>аркуш </a:t>
            </a:r>
            <a:r>
              <a:rPr lang="uk-UA" altLang="ru-RU" sz="1600" dirty="0"/>
              <a:t>знову поділяють на чотири частини розміром 2'30" за широтою та 3'45" за </a:t>
            </a:r>
            <a:r>
              <a:rPr lang="uk-UA" altLang="ru-RU" sz="1600" dirty="0" smtClean="0"/>
              <a:t>довготою і позначають </a:t>
            </a:r>
            <a:r>
              <a:rPr lang="uk-UA" altLang="ru-RU" sz="1600" dirty="0"/>
              <a:t>арабськими цифрами: 1, 2, 3, 4. </a:t>
            </a:r>
            <a:r>
              <a:rPr lang="uk-UA" altLang="ru-RU" sz="1600" dirty="0" smtClean="0"/>
              <a:t>(номенклатура - М</a:t>
            </a:r>
            <a:r>
              <a:rPr lang="en-US" altLang="ru-RU" sz="1600" dirty="0" smtClean="0"/>
              <a:t>-3</a:t>
            </a:r>
            <a:r>
              <a:rPr lang="uk-UA" altLang="ru-RU" sz="1600" dirty="0" smtClean="0"/>
              <a:t>7</a:t>
            </a:r>
            <a:r>
              <a:rPr lang="en-US" altLang="ru-RU" sz="1600" dirty="0" smtClean="0"/>
              <a:t>-41-</a:t>
            </a:r>
            <a:r>
              <a:rPr lang="uk-UA" altLang="ru-RU" sz="1600" dirty="0" smtClean="0"/>
              <a:t>В-в-1).</a:t>
            </a:r>
            <a:endParaRPr lang="uk-UA" altLang="ru-RU" sz="1600"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84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199" y="686874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400" b="1" dirty="0" err="1">
                <a:solidFill>
                  <a:schemeClr val="tx1">
                    <a:lumMod val="50000"/>
                  </a:schemeClr>
                </a:solidFill>
              </a:rPr>
              <a:t>Розграфка</a:t>
            </a:r>
            <a:r>
              <a:rPr lang="uk-UA" sz="2400" b="1" dirty="0">
                <a:solidFill>
                  <a:schemeClr val="tx1">
                    <a:lumMod val="50000"/>
                  </a:schemeClr>
                </a:solidFill>
              </a:rPr>
              <a:t> і </a:t>
            </a: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uk-UA" sz="2400" b="1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</a:rPr>
              <a:t>номенклатура </a:t>
            </a:r>
            <a:r>
              <a:rPr lang="uk-UA" sz="2400" b="1" dirty="0">
                <a:solidFill>
                  <a:schemeClr val="tx1">
                    <a:lumMod val="50000"/>
                  </a:schemeClr>
                </a:solidFill>
              </a:rPr>
              <a:t>карти</a:t>
            </a:r>
            <a:endParaRPr lang="ru-RU" altLang="ru-RU" sz="24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4" y="1234271"/>
            <a:ext cx="7946571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ru-RU" altLang="ru-RU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61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0738" t="17145" r="19199"/>
          <a:stretch/>
        </p:blipFill>
        <p:spPr>
          <a:xfrm>
            <a:off x="582394" y="1235483"/>
            <a:ext cx="4429250" cy="39067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9980" t="46304" r="47972" b="22945"/>
          <a:stretch/>
        </p:blipFill>
        <p:spPr>
          <a:xfrm>
            <a:off x="4774524" y="587341"/>
            <a:ext cx="4369476" cy="22344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2141" t="46297" r="15469" b="22945"/>
          <a:stretch/>
        </p:blipFill>
        <p:spPr>
          <a:xfrm>
            <a:off x="4774524" y="2891193"/>
            <a:ext cx="4450463" cy="2252307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8823626" y="2891193"/>
            <a:ext cx="107446" cy="297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" sz="14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1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800" dirty="0" smtClean="0">
                <a:solidFill>
                  <a:schemeClr val="tx1">
                    <a:lumMod val="50000"/>
                  </a:schemeClr>
                </a:solidFill>
              </a:rPr>
              <a:t>Прямокутні  </a:t>
            </a:r>
            <a:r>
              <a:rPr lang="uk-UA" sz="2800" dirty="0">
                <a:solidFill>
                  <a:schemeClr val="tx1">
                    <a:lumMod val="50000"/>
                  </a:schemeClr>
                </a:solidFill>
              </a:rPr>
              <a:t>координати</a:t>
            </a:r>
            <a:endParaRPr lang="uk-UA" altLang="ru-RU" sz="2800" b="1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465667" y="1293135"/>
            <a:ext cx="8033657" cy="25757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eaLnBrk="1" hangingPunct="1"/>
            <a:r>
              <a:rPr lang="uk-UA" altLang="ru-RU" sz="1600" dirty="0" smtClean="0">
                <a:solidFill>
                  <a:srgbClr val="000000"/>
                </a:solidFill>
              </a:rPr>
              <a:t>визначають </a:t>
            </a:r>
            <a:r>
              <a:rPr lang="uk-UA" altLang="ru-RU" sz="1600" dirty="0">
                <a:solidFill>
                  <a:srgbClr val="000000"/>
                </a:solidFill>
              </a:rPr>
              <a:t>положення </a:t>
            </a:r>
            <a:r>
              <a:rPr lang="uk-UA" altLang="ru-RU" sz="1600" dirty="0" smtClean="0">
                <a:solidFill>
                  <a:srgbClr val="000000"/>
                </a:solidFill>
              </a:rPr>
              <a:t>точок </a:t>
            </a:r>
            <a:r>
              <a:rPr lang="uk-UA" altLang="ru-RU" sz="1600" dirty="0">
                <a:solidFill>
                  <a:srgbClr val="000000"/>
                </a:solidFill>
              </a:rPr>
              <a:t>на площині лінійними величинами х та </a:t>
            </a:r>
            <a:r>
              <a:rPr lang="en-US" altLang="ru-RU" sz="1600" dirty="0">
                <a:solidFill>
                  <a:srgbClr val="000000"/>
                </a:solidFill>
              </a:rPr>
              <a:t>y </a:t>
            </a:r>
            <a:r>
              <a:rPr lang="uk-UA" altLang="ru-RU" sz="1600" dirty="0">
                <a:solidFill>
                  <a:srgbClr val="000000"/>
                </a:solidFill>
              </a:rPr>
              <a:t>відносно двох взаємно перпендикулярних прямих, прийнятих за вісь абсцис </a:t>
            </a:r>
            <a:r>
              <a:rPr lang="en-US" altLang="ru-RU" sz="1600" dirty="0">
                <a:solidFill>
                  <a:srgbClr val="000000"/>
                </a:solidFill>
              </a:rPr>
              <a:t>X </a:t>
            </a:r>
            <a:r>
              <a:rPr lang="uk-UA" altLang="ru-RU" sz="1600" dirty="0">
                <a:solidFill>
                  <a:srgbClr val="000000"/>
                </a:solidFill>
              </a:rPr>
              <a:t>і вісь ординат </a:t>
            </a:r>
            <a:r>
              <a:rPr lang="en-US" altLang="ru-RU" sz="1600" dirty="0">
                <a:solidFill>
                  <a:srgbClr val="000000"/>
                </a:solidFill>
              </a:rPr>
              <a:t>Y</a:t>
            </a:r>
            <a:r>
              <a:rPr lang="en-US" altLang="ru-RU" sz="1600" dirty="0" smtClean="0">
                <a:solidFill>
                  <a:srgbClr val="000000"/>
                </a:solidFill>
              </a:rPr>
              <a:t>.</a:t>
            </a:r>
            <a:r>
              <a:rPr lang="uk-UA" altLang="ru-RU" sz="1600" dirty="0" smtClean="0">
                <a:solidFill>
                  <a:srgbClr val="000000"/>
                </a:solidFill>
              </a:rPr>
              <a:t> Така </a:t>
            </a:r>
            <a:r>
              <a:rPr lang="uk-UA" altLang="ru-RU" sz="1600" dirty="0">
                <a:solidFill>
                  <a:srgbClr val="000000"/>
                </a:solidFill>
              </a:rPr>
              <a:t>система створюється для кожної </a:t>
            </a:r>
            <a:r>
              <a:rPr lang="uk-UA" alt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координатної зони</a:t>
            </a:r>
            <a:r>
              <a:rPr lang="uk-UA" altLang="ru-RU" sz="1600" dirty="0">
                <a:solidFill>
                  <a:srgbClr val="000000"/>
                </a:solidFill>
              </a:rPr>
              <a:t>, яка виділяється на поверхні земного </a:t>
            </a:r>
            <a:r>
              <a:rPr lang="uk-UA" altLang="ru-RU" sz="1600" dirty="0" smtClean="0">
                <a:solidFill>
                  <a:srgbClr val="000000"/>
                </a:solidFill>
              </a:rPr>
              <a:t>еліпсоїда.</a:t>
            </a:r>
          </a:p>
          <a:p>
            <a:pPr eaLnBrk="1" hangingPunct="1"/>
            <a:r>
              <a:rPr lang="uk-UA" altLang="ru-RU" sz="1600" dirty="0" smtClean="0">
                <a:solidFill>
                  <a:srgbClr val="000000"/>
                </a:solidFill>
              </a:rPr>
              <a:t>Віссю </a:t>
            </a:r>
            <a:r>
              <a:rPr lang="uk-UA" altLang="ru-RU" sz="1600" dirty="0">
                <a:solidFill>
                  <a:srgbClr val="000000"/>
                </a:solidFill>
              </a:rPr>
              <a:t>абсцис є середній (осьовий) меридіан зони, а віссю ординат – лінія екватора. </a:t>
            </a:r>
            <a:r>
              <a:rPr lang="uk-UA" altLang="ru-RU" sz="1600" dirty="0" smtClean="0">
                <a:solidFill>
                  <a:srgbClr val="000000"/>
                </a:solidFill>
              </a:rPr>
              <a:t>Положення </a:t>
            </a:r>
            <a:r>
              <a:rPr lang="uk-UA" altLang="ru-RU" sz="1600" dirty="0">
                <a:solidFill>
                  <a:srgbClr val="000000"/>
                </a:solidFill>
              </a:rPr>
              <a:t>точки в цій системі визначається абсцисою </a:t>
            </a:r>
            <a:r>
              <a:rPr lang="en-US" altLang="ru-RU" sz="1600" dirty="0">
                <a:solidFill>
                  <a:srgbClr val="000000"/>
                </a:solidFill>
              </a:rPr>
              <a:t>X, </a:t>
            </a:r>
            <a:r>
              <a:rPr lang="uk-UA" altLang="ru-RU" sz="1600" dirty="0">
                <a:solidFill>
                  <a:srgbClr val="000000"/>
                </a:solidFill>
              </a:rPr>
              <a:t>що дорівнює відстані від екватора до точки, і ординатою </a:t>
            </a:r>
            <a:r>
              <a:rPr lang="en-US" altLang="ru-RU" sz="1600" dirty="0">
                <a:solidFill>
                  <a:srgbClr val="000000"/>
                </a:solidFill>
              </a:rPr>
              <a:t>Y, </a:t>
            </a:r>
            <a:r>
              <a:rPr lang="uk-UA" altLang="ru-RU" sz="1600" dirty="0">
                <a:solidFill>
                  <a:srgbClr val="000000"/>
                </a:solidFill>
              </a:rPr>
              <a:t>що вказує віддаленість точки від осьового меридіана. Значення абсциси і ординати подається в лінійних величинах </a:t>
            </a:r>
            <a:r>
              <a:rPr lang="uk-UA" altLang="ru-RU" sz="1600" dirty="0" smtClean="0">
                <a:solidFill>
                  <a:srgbClr val="000000"/>
                </a:solidFill>
              </a:rPr>
              <a:t>(метрах чи кілометрах).</a:t>
            </a:r>
            <a:endParaRPr lang="uk-UA" altLang="ru-RU" sz="1600" dirty="0">
              <a:solidFill>
                <a:srgbClr val="000000"/>
              </a:solidFill>
            </a:endParaRPr>
          </a:p>
          <a:p>
            <a:pPr eaLnBrk="1" hangingPunct="1"/>
            <a:r>
              <a:rPr lang="uk-UA" altLang="ru-RU" sz="1600" dirty="0" smtClean="0">
                <a:solidFill>
                  <a:srgbClr val="000000"/>
                </a:solidFill>
              </a:rPr>
              <a:t>Щоб </a:t>
            </a:r>
            <a:r>
              <a:rPr lang="uk-UA" altLang="ru-RU" sz="1600" dirty="0">
                <a:solidFill>
                  <a:srgbClr val="000000"/>
                </a:solidFill>
              </a:rPr>
              <a:t>ординати не мали в межах зони від’ємних знаків, початкова точка їхнього відліку умовно вважається такою, що дорівнює 500 000 м (500 км</a:t>
            </a:r>
            <a:r>
              <a:rPr lang="uk-UA" altLang="ru-RU" sz="1600" dirty="0" smtClean="0">
                <a:solidFill>
                  <a:srgbClr val="000000"/>
                </a:solidFill>
              </a:rPr>
              <a:t>).  Нульова </a:t>
            </a:r>
            <a:r>
              <a:rPr lang="uk-UA" altLang="ru-RU" sz="1600" dirty="0">
                <a:solidFill>
                  <a:srgbClr val="000000"/>
                </a:solidFill>
              </a:rPr>
              <a:t>точка виноситься за межі зони і ординати мають тільки додатні </a:t>
            </a:r>
            <a:r>
              <a:rPr lang="uk-UA" altLang="ru-RU" sz="1600" dirty="0" smtClean="0">
                <a:solidFill>
                  <a:srgbClr val="000000"/>
                </a:solidFill>
              </a:rPr>
              <a:t>значення.</a:t>
            </a:r>
            <a:endParaRPr lang="ru-RU" altLang="ru-RU" sz="1600" i="1"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679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63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0760" t="16982" r="19199" b="3897"/>
          <a:stretch/>
        </p:blipFill>
        <p:spPr>
          <a:xfrm>
            <a:off x="913593" y="4815"/>
            <a:ext cx="7316813" cy="51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57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689946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altLang="ru-RU" sz="2800" b="1" kern="1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Прямокутні координати</a:t>
            </a: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26533" y="1270557"/>
            <a:ext cx="7890933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500" dirty="0" smtClean="0"/>
              <a:t>На </a:t>
            </a:r>
            <a:r>
              <a:rPr lang="ru-RU" sz="1500" dirty="0"/>
              <a:t>кожному </a:t>
            </a:r>
            <a:r>
              <a:rPr lang="ru-RU" sz="1500" dirty="0" err="1"/>
              <a:t>аркуші</a:t>
            </a:r>
            <a:r>
              <a:rPr lang="ru-RU" sz="1500" dirty="0"/>
              <a:t> </a:t>
            </a:r>
            <a:r>
              <a:rPr lang="ru-RU" sz="1500" dirty="0" err="1" smtClean="0"/>
              <a:t>топографічної</a:t>
            </a:r>
            <a:r>
              <a:rPr lang="ru-RU" sz="1500" dirty="0" smtClean="0"/>
              <a:t> </a:t>
            </a:r>
            <a:r>
              <a:rPr lang="ru-RU" sz="1500" dirty="0" err="1" smtClean="0"/>
              <a:t>карти</a:t>
            </a:r>
            <a:r>
              <a:rPr lang="ru-RU" sz="1500" dirty="0" smtClean="0"/>
              <a:t> </a:t>
            </a:r>
            <a:r>
              <a:rPr lang="ru-RU" sz="1500" dirty="0" err="1"/>
              <a:t>проведені</a:t>
            </a:r>
            <a:r>
              <a:rPr lang="ru-RU" sz="1500" dirty="0"/>
              <a:t> </a:t>
            </a:r>
            <a:r>
              <a:rPr lang="ru-RU" sz="1500" dirty="0" err="1"/>
              <a:t>рівновіддалені</a:t>
            </a:r>
            <a:r>
              <a:rPr lang="ru-RU" sz="1500" dirty="0"/>
              <a:t> </a:t>
            </a:r>
            <a:r>
              <a:rPr lang="ru-RU" sz="1500" dirty="0" err="1"/>
              <a:t>вертикальні</a:t>
            </a:r>
            <a:r>
              <a:rPr lang="ru-RU" sz="1500" dirty="0"/>
              <a:t> та </a:t>
            </a:r>
            <a:r>
              <a:rPr lang="ru-RU" sz="1500" dirty="0" err="1"/>
              <a:t>горизонтальні</a:t>
            </a:r>
            <a:r>
              <a:rPr lang="ru-RU" sz="1500" dirty="0"/>
              <a:t> </a:t>
            </a:r>
            <a:r>
              <a:rPr lang="ru-RU" sz="1500" dirty="0" err="1"/>
              <a:t>лінії</a:t>
            </a:r>
            <a:r>
              <a:rPr lang="ru-RU" sz="1500" dirty="0"/>
              <a:t>, </a:t>
            </a:r>
            <a:r>
              <a:rPr lang="ru-RU" sz="1500" dirty="0" err="1"/>
              <a:t>що</a:t>
            </a:r>
            <a:r>
              <a:rPr lang="ru-RU" sz="1500" dirty="0"/>
              <a:t>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паралельні</a:t>
            </a:r>
            <a:r>
              <a:rPr lang="ru-RU" sz="1500" dirty="0"/>
              <a:t> до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осьового</a:t>
            </a: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меридіана</a:t>
            </a: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зони</a:t>
            </a: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екватора</a:t>
            </a:r>
            <a:r>
              <a:rPr lang="ru-RU" sz="1500" dirty="0"/>
              <a:t>. </a:t>
            </a:r>
            <a:endParaRPr lang="ru-RU" sz="1500" dirty="0" smtClean="0"/>
          </a:p>
          <a:p>
            <a:r>
              <a:rPr lang="ru-RU" sz="1500" dirty="0" err="1" smtClean="0"/>
              <a:t>Відстань</a:t>
            </a:r>
            <a:r>
              <a:rPr lang="ru-RU" sz="1500" dirty="0" smtClean="0"/>
              <a:t> </a:t>
            </a:r>
            <a:r>
              <a:rPr lang="ru-RU" sz="1500" dirty="0" err="1"/>
              <a:t>між</a:t>
            </a:r>
            <a:r>
              <a:rPr lang="ru-RU" sz="1500" dirty="0"/>
              <a:t> ними в </a:t>
            </a:r>
            <a:r>
              <a:rPr lang="ru-RU" sz="1500" dirty="0" err="1"/>
              <a:t>масштабі</a:t>
            </a:r>
            <a:r>
              <a:rPr lang="ru-RU" sz="1500" dirty="0"/>
              <a:t> </a:t>
            </a:r>
            <a:r>
              <a:rPr lang="ru-RU" sz="1500" dirty="0" err="1"/>
              <a:t>карти</a:t>
            </a:r>
            <a:r>
              <a:rPr lang="ru-RU" sz="1500" dirty="0"/>
              <a:t> </a:t>
            </a:r>
            <a:r>
              <a:rPr lang="ru-RU" sz="1500" dirty="0" err="1"/>
              <a:t>дорівнює</a:t>
            </a:r>
            <a:r>
              <a:rPr lang="ru-RU" sz="1500" dirty="0"/>
              <a:t> 1 км на картах масштабу 1:10 000 – 1:50 000, 2 км – на </a:t>
            </a:r>
            <a:r>
              <a:rPr lang="ru-RU" sz="1500" dirty="0" err="1"/>
              <a:t>карті</a:t>
            </a:r>
            <a:r>
              <a:rPr lang="ru-RU" sz="1500" dirty="0"/>
              <a:t> масштабу 1:100 000. Система </a:t>
            </a:r>
            <a:r>
              <a:rPr lang="ru-RU" sz="1500" dirty="0" err="1"/>
              <a:t>цих</a:t>
            </a:r>
            <a:r>
              <a:rPr lang="ru-RU" sz="1500" dirty="0"/>
              <a:t> </a:t>
            </a:r>
            <a:r>
              <a:rPr lang="ru-RU" sz="1500" dirty="0" err="1"/>
              <a:t>ліній</a:t>
            </a:r>
            <a:r>
              <a:rPr lang="ru-RU" sz="1500" dirty="0"/>
              <a:t> </a:t>
            </a:r>
            <a:r>
              <a:rPr lang="ru-RU" sz="1500" dirty="0" err="1"/>
              <a:t>називається</a:t>
            </a:r>
            <a:r>
              <a:rPr lang="ru-RU" sz="1500" dirty="0"/>
              <a:t> </a:t>
            </a:r>
            <a:r>
              <a:rPr lang="ru-RU" sz="1500" dirty="0" smtClean="0"/>
              <a:t>координатною </a:t>
            </a:r>
            <a:r>
              <a:rPr lang="ru-RU" sz="1500" dirty="0" err="1"/>
              <a:t>або</a:t>
            </a:r>
            <a:r>
              <a:rPr lang="ru-RU" sz="1500" dirty="0"/>
              <a:t>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кілометровою</a:t>
            </a: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сіткою</a:t>
            </a:r>
            <a:r>
              <a:rPr lang="ru-RU" sz="1500" dirty="0"/>
              <a:t>. </a:t>
            </a:r>
            <a:endParaRPr lang="ru-RU" sz="1500" dirty="0" smtClean="0"/>
          </a:p>
          <a:p>
            <a:r>
              <a:rPr lang="ru-RU" sz="1500" dirty="0" err="1" smtClean="0"/>
              <a:t>Значення</a:t>
            </a:r>
            <a:r>
              <a:rPr lang="ru-RU" sz="1500" dirty="0" smtClean="0"/>
              <a:t> </a:t>
            </a:r>
            <a:r>
              <a:rPr lang="ru-RU" sz="1500" dirty="0" err="1"/>
              <a:t>ліній</a:t>
            </a:r>
            <a:r>
              <a:rPr lang="ru-RU" sz="1500" dirty="0"/>
              <a:t> </a:t>
            </a:r>
            <a:r>
              <a:rPr lang="ru-RU" sz="1500" dirty="0" err="1"/>
              <a:t>подані</a:t>
            </a:r>
            <a:r>
              <a:rPr lang="ru-RU" sz="1500" dirty="0"/>
              <a:t> </a:t>
            </a:r>
            <a:r>
              <a:rPr lang="ru-RU" sz="1500" dirty="0" err="1"/>
              <a:t>між</a:t>
            </a:r>
            <a:r>
              <a:rPr lang="ru-RU" sz="1500" dirty="0"/>
              <a:t> </a:t>
            </a:r>
            <a:r>
              <a:rPr lang="ru-RU" sz="1500" dirty="0" err="1"/>
              <a:t>внутрішньою</a:t>
            </a:r>
            <a:r>
              <a:rPr lang="ru-RU" sz="1500" dirty="0"/>
              <a:t> та </a:t>
            </a:r>
            <a:r>
              <a:rPr lang="ru-RU" sz="1500" dirty="0" err="1"/>
              <a:t>мінутною</a:t>
            </a:r>
            <a:r>
              <a:rPr lang="ru-RU" sz="1500" dirty="0"/>
              <a:t> рамками </a:t>
            </a:r>
            <a:r>
              <a:rPr lang="ru-RU" sz="1500" dirty="0" err="1"/>
              <a:t>аркуша</a:t>
            </a:r>
            <a:r>
              <a:rPr lang="ru-RU" sz="1500" dirty="0"/>
              <a:t> </a:t>
            </a:r>
            <a:r>
              <a:rPr lang="ru-RU" sz="1500" dirty="0" err="1"/>
              <a:t>карти</a:t>
            </a:r>
            <a:r>
              <a:rPr lang="ru-RU" sz="1500" dirty="0"/>
              <a:t>. </a:t>
            </a:r>
            <a:r>
              <a:rPr lang="ru-RU" sz="1500" dirty="0" err="1"/>
              <a:t>Абсциси</a:t>
            </a:r>
            <a:r>
              <a:rPr lang="ru-RU" sz="1500" dirty="0"/>
              <a:t> </a:t>
            </a:r>
            <a:r>
              <a:rPr lang="ru-RU" sz="1500" dirty="0" err="1"/>
              <a:t>зазначені</a:t>
            </a:r>
            <a:r>
              <a:rPr lang="ru-RU" sz="1500" dirty="0"/>
              <a:t> на </a:t>
            </a:r>
            <a:r>
              <a:rPr lang="ru-RU" sz="1500" dirty="0" err="1"/>
              <a:t>горизонтальних</a:t>
            </a:r>
            <a:r>
              <a:rPr lang="ru-RU" sz="1500" dirty="0"/>
              <a:t> </a:t>
            </a:r>
            <a:r>
              <a:rPr lang="ru-RU" sz="1500" dirty="0" err="1"/>
              <a:t>лініях</a:t>
            </a:r>
            <a:r>
              <a:rPr lang="ru-RU" sz="1500" dirty="0"/>
              <a:t> (</a:t>
            </a:r>
            <a:r>
              <a:rPr lang="ru-RU" sz="1500" dirty="0" err="1"/>
              <a:t>уздовж</a:t>
            </a:r>
            <a:r>
              <a:rPr lang="ru-RU" sz="1500" dirty="0"/>
              <a:t> </a:t>
            </a:r>
            <a:r>
              <a:rPr lang="ru-RU" sz="1500" dirty="0" err="1"/>
              <a:t>західної</a:t>
            </a:r>
            <a:r>
              <a:rPr lang="ru-RU" sz="1500" dirty="0"/>
              <a:t> та </a:t>
            </a:r>
            <a:r>
              <a:rPr lang="ru-RU" sz="1500" dirty="0" err="1"/>
              <a:t>східної</a:t>
            </a:r>
            <a:r>
              <a:rPr lang="ru-RU" sz="1500" dirty="0"/>
              <a:t> рамок), </a:t>
            </a:r>
            <a:r>
              <a:rPr lang="ru-RU" sz="1500" dirty="0" err="1"/>
              <a:t>ординати</a:t>
            </a:r>
            <a:r>
              <a:rPr lang="ru-RU" sz="1500" dirty="0"/>
              <a:t> – </a:t>
            </a:r>
            <a:r>
              <a:rPr lang="ru-RU" sz="1500" dirty="0" err="1"/>
              <a:t>біля</a:t>
            </a:r>
            <a:r>
              <a:rPr lang="ru-RU" sz="1500" dirty="0"/>
              <a:t> </a:t>
            </a:r>
            <a:r>
              <a:rPr lang="ru-RU" sz="1500" dirty="0" err="1"/>
              <a:t>вертикальних</a:t>
            </a:r>
            <a:r>
              <a:rPr lang="ru-RU" sz="1500" dirty="0"/>
              <a:t> </a:t>
            </a:r>
            <a:r>
              <a:rPr lang="ru-RU" sz="1500" dirty="0" err="1"/>
              <a:t>ліній</a:t>
            </a:r>
            <a:r>
              <a:rPr lang="ru-RU" sz="1500" dirty="0"/>
              <a:t> (</a:t>
            </a:r>
            <a:r>
              <a:rPr lang="ru-RU" sz="1500" dirty="0" err="1"/>
              <a:t>уздовж</a:t>
            </a:r>
            <a:r>
              <a:rPr lang="ru-RU" sz="1500" dirty="0"/>
              <a:t> </a:t>
            </a:r>
            <a:r>
              <a:rPr lang="ru-RU" sz="1500" dirty="0" err="1"/>
              <a:t>північної</a:t>
            </a:r>
            <a:r>
              <a:rPr lang="ru-RU" sz="1500" dirty="0"/>
              <a:t> і </a:t>
            </a:r>
            <a:r>
              <a:rPr lang="ru-RU" sz="1500" dirty="0" err="1"/>
              <a:t>південної</a:t>
            </a:r>
            <a:r>
              <a:rPr lang="ru-RU" sz="1500" dirty="0"/>
              <a:t> рамок). </a:t>
            </a:r>
            <a:endParaRPr lang="ru-RU" sz="1500" dirty="0" smtClean="0"/>
          </a:p>
          <a:p>
            <a:r>
              <a:rPr lang="ru-RU" sz="1500" dirty="0" err="1" smtClean="0"/>
              <a:t>Поблизу</a:t>
            </a:r>
            <a:r>
              <a:rPr lang="ru-RU" sz="1500" dirty="0" smtClean="0"/>
              <a:t> </a:t>
            </a:r>
            <a:r>
              <a:rPr lang="ru-RU" sz="1500" dirty="0" err="1"/>
              <a:t>кутів</a:t>
            </a:r>
            <a:r>
              <a:rPr lang="ru-RU" sz="1500" dirty="0"/>
              <a:t> рамки </a:t>
            </a:r>
            <a:r>
              <a:rPr lang="ru-RU" sz="1500" dirty="0" err="1"/>
              <a:t>координати</a:t>
            </a:r>
            <a:r>
              <a:rPr lang="ru-RU" sz="1500" dirty="0"/>
              <a:t> </a:t>
            </a:r>
            <a:r>
              <a:rPr lang="ru-RU" sz="1500" dirty="0" err="1"/>
              <a:t>зазначені</a:t>
            </a:r>
            <a:r>
              <a:rPr lang="ru-RU" sz="1500" dirty="0"/>
              <a:t> </a:t>
            </a:r>
            <a:r>
              <a:rPr lang="ru-RU" sz="1500" dirty="0" err="1"/>
              <a:t>повністю</a:t>
            </a:r>
            <a:r>
              <a:rPr lang="ru-RU" sz="1500" dirty="0"/>
              <a:t>, а для </a:t>
            </a:r>
            <a:r>
              <a:rPr lang="ru-RU" sz="1500" dirty="0" err="1"/>
              <a:t>проміжних</a:t>
            </a:r>
            <a:r>
              <a:rPr lang="ru-RU" sz="1500" dirty="0"/>
              <a:t> </a:t>
            </a:r>
            <a:r>
              <a:rPr lang="ru-RU" sz="1500" dirty="0" err="1"/>
              <a:t>ліній</a:t>
            </a:r>
            <a:r>
              <a:rPr lang="ru-RU" sz="1500" dirty="0"/>
              <a:t> – </a:t>
            </a:r>
            <a:r>
              <a:rPr lang="ru-RU" sz="1500" dirty="0" err="1"/>
              <a:t>скорочено</a:t>
            </a:r>
            <a:r>
              <a:rPr lang="ru-RU" sz="1500" dirty="0"/>
              <a:t>. </a:t>
            </a:r>
          </a:p>
          <a:p>
            <a:r>
              <a:rPr lang="ru-RU" sz="1500" dirty="0" err="1" smtClean="0"/>
              <a:t>Координатні</a:t>
            </a:r>
            <a:r>
              <a:rPr lang="ru-RU" sz="1500" dirty="0" smtClean="0"/>
              <a:t> </a:t>
            </a:r>
            <a:r>
              <a:rPr lang="ru-RU" sz="1500" dirty="0" err="1"/>
              <a:t>лінії</a:t>
            </a:r>
            <a:r>
              <a:rPr lang="ru-RU" sz="1500" dirty="0"/>
              <a:t> в </a:t>
            </a:r>
            <a:r>
              <a:rPr lang="ru-RU" sz="1500" dirty="0" err="1"/>
              <a:t>загальному</a:t>
            </a:r>
            <a:r>
              <a:rPr lang="ru-RU" sz="1500" dirty="0"/>
              <a:t> </a:t>
            </a:r>
            <a:r>
              <a:rPr lang="ru-RU" sz="1500" dirty="0" err="1"/>
              <a:t>випадку</a:t>
            </a:r>
            <a:r>
              <a:rPr lang="ru-RU" sz="1500" dirty="0"/>
              <a:t> не </a:t>
            </a:r>
            <a:r>
              <a:rPr lang="ru-RU" sz="1500" dirty="0" err="1"/>
              <a:t>паралельні</a:t>
            </a:r>
            <a:r>
              <a:rPr lang="ru-RU" sz="1500" dirty="0"/>
              <a:t> до </a:t>
            </a:r>
            <a:r>
              <a:rPr lang="ru-RU" sz="1500" dirty="0" err="1"/>
              <a:t>сторін</a:t>
            </a:r>
            <a:r>
              <a:rPr lang="ru-RU" sz="1500" dirty="0"/>
              <a:t> рамки </a:t>
            </a:r>
            <a:r>
              <a:rPr lang="ru-RU" sz="1500" dirty="0" err="1"/>
              <a:t>аркуша</a:t>
            </a:r>
            <a:r>
              <a:rPr lang="ru-RU" sz="1500" dirty="0"/>
              <a:t> </a:t>
            </a:r>
            <a:r>
              <a:rPr lang="ru-RU" sz="1500" dirty="0" err="1"/>
              <a:t>карти</a:t>
            </a:r>
            <a:r>
              <a:rPr lang="ru-RU" sz="1500" dirty="0"/>
              <a:t>.</a:t>
            </a:r>
          </a:p>
          <a:p>
            <a:pPr marL="76200" indent="0" algn="ctr" eaLnBrk="1" hangingPunct="1">
              <a:buNone/>
              <a:defRPr/>
            </a:pPr>
            <a:r>
              <a:rPr lang="ru-RU" altLang="ru-RU" sz="1500" i="1" dirty="0" smtClean="0">
                <a:cs typeface="Arial" charset="0"/>
              </a:rPr>
              <a:t>.</a:t>
            </a:r>
            <a:endParaRPr lang="ru-RU" altLang="ru-RU" sz="1500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022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altLang="ru-RU" sz="2800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Прямокутні координати</a:t>
            </a: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4" y="1145607"/>
            <a:ext cx="7946571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eaLnBrk="1" hangingPunct="1">
              <a:defRPr/>
            </a:pPr>
            <a:r>
              <a:rPr lang="uk-UA" altLang="ru-RU" sz="1600" dirty="0" smtClean="0"/>
              <a:t>При визначені прямокутних координат точки В, спочатку визначають абсцису нижньої кілометрової лінії квадрата, в якому знаходиться точка В, на фрагменті карти це 6065 (км). </a:t>
            </a:r>
          </a:p>
          <a:p>
            <a:pPr eaLnBrk="1" hangingPunct="1">
              <a:defRPr/>
            </a:pPr>
            <a:r>
              <a:rPr lang="uk-UA" altLang="ru-RU" sz="1600" dirty="0" smtClean="0"/>
              <a:t>Потім вимірюємо відстань </a:t>
            </a:r>
            <a:r>
              <a:rPr lang="uk-UA" altLang="ru-RU" sz="1600" dirty="0" err="1" smtClean="0"/>
              <a:t>аВ</a:t>
            </a:r>
            <a:r>
              <a:rPr lang="uk-UA" altLang="ru-RU" sz="1600" dirty="0" smtClean="0"/>
              <a:t> на карті. Отримаємо 11 мм. Масштаб карти 1:50 000, відповідно в 1 мм – 50 м. Отже на місцевості відрізок </a:t>
            </a:r>
            <a:r>
              <a:rPr lang="uk-UA" altLang="ru-RU" sz="1600" dirty="0" err="1" smtClean="0"/>
              <a:t>аВ</a:t>
            </a:r>
            <a:r>
              <a:rPr lang="uk-UA" altLang="ru-RU" sz="1600" dirty="0" smtClean="0"/>
              <a:t> на місцевості дорівнює 550 м, тоді х = 6065 550.</a:t>
            </a:r>
          </a:p>
          <a:p>
            <a:pPr eaLnBrk="1" hangingPunct="1">
              <a:defRPr/>
            </a:pPr>
            <a:r>
              <a:rPr lang="uk-UA" altLang="ru-RU" sz="1600" dirty="0" smtClean="0"/>
              <a:t> Так само визначають ординату точки В. Визначивши ординату лівої сторони квадрата 4307 до якого додають довжину відрізка </a:t>
            </a:r>
            <a:r>
              <a:rPr lang="uk-UA" altLang="ru-RU" sz="1600" dirty="0" err="1" smtClean="0"/>
              <a:t>бВ</a:t>
            </a:r>
            <a:r>
              <a:rPr lang="uk-UA" altLang="ru-RU" sz="1600" dirty="0" smtClean="0"/>
              <a:t> на місцевості – 250 м. Тоді </a:t>
            </a:r>
            <a:r>
              <a:rPr lang="en-US" altLang="ru-RU" sz="1600" dirty="0" smtClean="0"/>
              <a:t>y = 4307 000 + 250 = 4307 2</a:t>
            </a:r>
            <a:r>
              <a:rPr lang="uk-UA" altLang="ru-RU" sz="1600" dirty="0" smtClean="0"/>
              <a:t>5</a:t>
            </a:r>
            <a:r>
              <a:rPr lang="en-US" altLang="ru-RU" sz="1600" dirty="0" smtClean="0"/>
              <a:t>0</a:t>
            </a:r>
            <a:r>
              <a:rPr lang="ru-RU" altLang="ru-RU" sz="1600" b="1" i="1" dirty="0" smtClean="0"/>
              <a:t>. </a:t>
            </a:r>
          </a:p>
          <a:p>
            <a:pPr eaLnBrk="1" hangingPunct="1">
              <a:defRPr/>
            </a:pPr>
            <a:r>
              <a:rPr lang="ru-RU" altLang="ru-RU" sz="1600" b="1" i="1" dirty="0" err="1" smtClean="0"/>
              <a:t>Варто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памятати</a:t>
            </a:r>
            <a:r>
              <a:rPr lang="ru-RU" altLang="ru-RU" sz="1600" b="1" i="1" dirty="0" smtClean="0"/>
              <a:t>, </a:t>
            </a:r>
            <a:r>
              <a:rPr lang="ru-RU" altLang="ru-RU" sz="1600" b="1" i="1" dirty="0" err="1" smtClean="0"/>
              <a:t>що</a:t>
            </a:r>
            <a:r>
              <a:rPr lang="ru-RU" altLang="ru-RU" sz="1600" b="1" i="1" dirty="0" smtClean="0"/>
              <a:t> у </a:t>
            </a:r>
            <a:r>
              <a:rPr lang="ru-RU" altLang="ru-RU" sz="1600" b="1" i="1" dirty="0" err="1" smtClean="0"/>
              <a:t>записі</a:t>
            </a:r>
            <a:r>
              <a:rPr lang="ru-RU" altLang="ru-RU" sz="1600" b="1" i="1" dirty="0" smtClean="0"/>
              <a:t>  </a:t>
            </a:r>
            <a:r>
              <a:rPr lang="ru-RU" altLang="ru-RU" sz="1600" b="1" i="1" dirty="0" err="1" smtClean="0"/>
              <a:t>координати</a:t>
            </a:r>
            <a:r>
              <a:rPr lang="ru-RU" altLang="ru-RU" sz="1600" b="1" i="1" dirty="0" smtClean="0"/>
              <a:t> у = 4307 250   4    - </a:t>
            </a:r>
            <a:r>
              <a:rPr lang="ru-RU" altLang="ru-RU" sz="1600" b="1" i="1" dirty="0" err="1" smtClean="0"/>
              <a:t>це</a:t>
            </a:r>
            <a:r>
              <a:rPr lang="ru-RU" altLang="ru-RU" sz="1600" b="1" i="1" dirty="0" smtClean="0"/>
              <a:t> номер </a:t>
            </a:r>
            <a:r>
              <a:rPr lang="ru-RU" altLang="ru-RU" sz="1600" b="1" i="1" dirty="0" err="1" smtClean="0"/>
              <a:t>координатної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зони</a:t>
            </a:r>
            <a:r>
              <a:rPr lang="ru-RU" altLang="ru-RU" sz="1600" b="1" i="1" dirty="0" smtClean="0"/>
              <a:t>, а 307 250    - </a:t>
            </a:r>
            <a:r>
              <a:rPr lang="ru-RU" altLang="ru-RU" sz="1600" b="1" i="1" dirty="0" err="1" smtClean="0"/>
              <a:t>власне</a:t>
            </a:r>
            <a:r>
              <a:rPr lang="ru-RU" altLang="ru-RU" sz="1600" b="1" i="1" dirty="0" smtClean="0"/>
              <a:t> координата </a:t>
            </a:r>
            <a:r>
              <a:rPr lang="ru-RU" altLang="ru-RU" sz="1600" b="1" i="1" dirty="0" err="1" smtClean="0"/>
              <a:t>відносно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осьового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меридіана</a:t>
            </a:r>
            <a:r>
              <a:rPr lang="ru-RU" altLang="ru-RU" sz="1600" b="1" i="1" dirty="0"/>
              <a:t> </a:t>
            </a:r>
            <a:r>
              <a:rPr lang="ru-RU" altLang="ru-RU" sz="1600" b="1" i="1" dirty="0" err="1" smtClean="0"/>
              <a:t>зони</a:t>
            </a:r>
            <a:r>
              <a:rPr lang="ru-RU" altLang="ru-RU" sz="1600" b="1" i="1" dirty="0" smtClean="0"/>
              <a:t> (</a:t>
            </a:r>
            <a:r>
              <a:rPr lang="ru-RU" altLang="ru-RU" sz="1600" b="1" i="1" dirty="0" err="1" smtClean="0"/>
              <a:t>має</a:t>
            </a:r>
            <a:r>
              <a:rPr lang="ru-RU" altLang="ru-RU" sz="1600" b="1" i="1" dirty="0" smtClean="0"/>
              <a:t> координату 500 </a:t>
            </a:r>
            <a:r>
              <a:rPr lang="ru-RU" altLang="ru-RU" sz="1600" b="1" i="1" dirty="0"/>
              <a:t>000 </a:t>
            </a:r>
            <a:r>
              <a:rPr lang="ru-RU" altLang="ru-RU" sz="1600" b="1" i="1" dirty="0" smtClean="0"/>
              <a:t>). Точка В </a:t>
            </a:r>
            <a:r>
              <a:rPr lang="ru-RU" altLang="ru-RU" sz="1600" b="1" i="1" dirty="0" err="1" smtClean="0"/>
              <a:t>знаходиться</a:t>
            </a:r>
            <a:r>
              <a:rPr lang="ru-RU" altLang="ru-RU" sz="1600" b="1" i="1" dirty="0" smtClean="0"/>
              <a:t> на </a:t>
            </a:r>
            <a:r>
              <a:rPr lang="ru-RU" altLang="ru-RU" sz="1600" b="1" i="1" dirty="0" err="1" smtClean="0"/>
              <a:t>захід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від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осьового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меридіана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зони</a:t>
            </a:r>
            <a:r>
              <a:rPr lang="ru-RU" altLang="ru-RU" sz="1600" b="1" i="1" dirty="0" smtClean="0"/>
              <a:t> на </a:t>
            </a:r>
            <a:r>
              <a:rPr lang="ru-RU" altLang="ru-RU" sz="1600" b="1" i="1" dirty="0" err="1" smtClean="0"/>
              <a:t>відстані</a:t>
            </a:r>
            <a:r>
              <a:rPr lang="ru-RU" altLang="ru-RU" sz="1600" b="1" i="1" dirty="0" smtClean="0"/>
              <a:t> 192750 м.</a:t>
            </a:r>
          </a:p>
          <a:p>
            <a:pPr eaLnBrk="1" hangingPunct="1">
              <a:defRPr/>
            </a:pPr>
            <a:endParaRPr lang="uk-UA" altLang="ru-RU" sz="1600" dirty="0" smtClean="0"/>
          </a:p>
          <a:p>
            <a:pPr eaLnBrk="1" hangingPunct="1">
              <a:defRPr/>
            </a:pPr>
            <a:endParaRPr lang="uk-UA" altLang="ru-RU" sz="1600" dirty="0" smtClean="0"/>
          </a:p>
          <a:p>
            <a:pPr eaLnBrk="1" hangingPunct="1">
              <a:defRPr/>
            </a:pPr>
            <a:endParaRPr lang="ru-RU" altLang="ru-RU" sz="1600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65</a:t>
            </a:fld>
            <a:endParaRPr/>
          </a:p>
        </p:txBody>
      </p:sp>
      <p:sp>
        <p:nvSpPr>
          <p:cNvPr id="2" name="Овал 1"/>
          <p:cNvSpPr/>
          <p:nvPr/>
        </p:nvSpPr>
        <p:spPr>
          <a:xfrm>
            <a:off x="6948264" y="3624942"/>
            <a:ext cx="304799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310846" y="3853542"/>
            <a:ext cx="925286" cy="3058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" sz="14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6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81427" y="591188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66056" y="1495528"/>
            <a:ext cx="7968343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endParaRPr lang="ru-RU" sz="2000" dirty="0"/>
          </a:p>
          <a:p>
            <a:pPr marL="76200" indent="0" algn="ctr" eaLnBrk="1" hangingPunct="1">
              <a:buNone/>
              <a:defRPr/>
            </a:pPr>
            <a:r>
              <a:rPr lang="ru-RU" altLang="ru-RU" i="1" dirty="0" smtClean="0">
                <a:cs typeface="Arial" charset="0"/>
              </a:rPr>
              <a:t>.</a:t>
            </a:r>
            <a:endParaRPr lang="ru-RU" altLang="ru-RU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66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6296" t="13455" r="740" b="8922"/>
          <a:stretch/>
        </p:blipFill>
        <p:spPr>
          <a:xfrm>
            <a:off x="539106" y="0"/>
            <a:ext cx="8065788" cy="51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200" y="638034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2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</a:t>
            </a:r>
            <a:r>
              <a:rPr lang="ru-RU" altLang="ru-RU" sz="2000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якому</a:t>
            </a:r>
            <a:r>
              <a:rPr lang="ru-RU" altLang="ru-RU" sz="2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000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квадраті</a:t>
            </a:r>
            <a:r>
              <a:rPr lang="ru-RU" altLang="ru-RU" sz="2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росте </a:t>
            </a:r>
            <a:r>
              <a:rPr lang="ru-RU" altLang="ru-RU" sz="2000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поодиноке</a:t>
            </a:r>
            <a:r>
              <a:rPr lang="ru-RU" altLang="ru-RU" sz="2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дерево </a:t>
            </a:r>
            <a:r>
              <a:rPr lang="ru-RU" altLang="ru-RU" sz="2000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західніше</a:t>
            </a:r>
            <a:r>
              <a:rPr lang="ru-RU" altLang="ru-RU" sz="2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000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від</a:t>
            </a:r>
            <a:r>
              <a:rPr lang="ru-RU" altLang="ru-RU" sz="2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фруктового саду?</a:t>
            </a: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31370" y="1157706"/>
            <a:ext cx="5170715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indent="0">
              <a:buNone/>
            </a:pPr>
            <a:r>
              <a:rPr lang="uk-UA" sz="1600" u="sng" dirty="0" smtClean="0"/>
              <a:t>Розв'язок</a:t>
            </a:r>
            <a:r>
              <a:rPr lang="" sz="1600" dirty="0" smtClean="0"/>
              <a:t> </a:t>
            </a:r>
            <a:r>
              <a:rPr lang="uk-UA" sz="1600" dirty="0" smtClean="0"/>
              <a:t>:  </a:t>
            </a:r>
            <a:r>
              <a:rPr lang="ru-RU" sz="1600" dirty="0"/>
              <a:t>Для </a:t>
            </a:r>
            <a:r>
              <a:rPr lang="ru-RU" sz="1600" dirty="0" err="1"/>
              <a:t>приблизного</a:t>
            </a:r>
            <a:r>
              <a:rPr lang="ru-RU" sz="1600" dirty="0"/>
              <a:t> </a:t>
            </a:r>
            <a:r>
              <a:rPr lang="ru-RU" sz="1600" dirty="0" err="1"/>
              <a:t>визначення</a:t>
            </a:r>
            <a:r>
              <a:rPr lang="ru-RU" sz="1600" dirty="0"/>
              <a:t> </a:t>
            </a:r>
            <a:r>
              <a:rPr lang="ru-RU" sz="1600" dirty="0" err="1"/>
              <a:t>місцезнаходження</a:t>
            </a:r>
            <a:r>
              <a:rPr lang="ru-RU" sz="1600" dirty="0"/>
              <a:t> </a:t>
            </a:r>
            <a:r>
              <a:rPr lang="ru-RU" sz="1600" dirty="0" err="1"/>
              <a:t>об’єкта</a:t>
            </a:r>
            <a:r>
              <a:rPr lang="ru-RU" sz="1600" dirty="0"/>
              <a:t> </a:t>
            </a:r>
            <a:r>
              <a:rPr lang="ru-RU" sz="1600" dirty="0" err="1" smtClean="0"/>
              <a:t>користуються</a:t>
            </a:r>
            <a:r>
              <a:rPr lang="ru-RU" sz="1600" dirty="0" smtClean="0"/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скороченими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координатами</a:t>
            </a:r>
            <a:r>
              <a:rPr lang="ru-RU" sz="1600" dirty="0"/>
              <a:t>, </a:t>
            </a:r>
            <a:r>
              <a:rPr lang="ru-RU" sz="1600" dirty="0" err="1"/>
              <a:t>тобто</a:t>
            </a:r>
            <a:r>
              <a:rPr lang="ru-RU" sz="1600" dirty="0"/>
              <a:t> </a:t>
            </a:r>
            <a:r>
              <a:rPr lang="ru-RU" sz="1600" dirty="0" err="1"/>
              <a:t>вказують</a:t>
            </a:r>
            <a:r>
              <a:rPr lang="ru-RU" sz="1600" dirty="0"/>
              <a:t> </a:t>
            </a:r>
            <a:r>
              <a:rPr lang="ru-RU" sz="1600" dirty="0" err="1"/>
              <a:t>тільки</a:t>
            </a:r>
            <a:r>
              <a:rPr lang="ru-RU" sz="1600" dirty="0"/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квадрат</a:t>
            </a:r>
            <a:r>
              <a:rPr lang="ru-RU" sz="1600" dirty="0"/>
              <a:t>, у </a:t>
            </a:r>
            <a:r>
              <a:rPr lang="ru-RU" sz="1600" dirty="0" err="1"/>
              <a:t>якому</a:t>
            </a:r>
            <a:r>
              <a:rPr lang="ru-RU" sz="1600" dirty="0"/>
              <a:t> </a:t>
            </a:r>
            <a:r>
              <a:rPr lang="ru-RU" sz="1600" dirty="0" err="1"/>
              <a:t>розміщується</a:t>
            </a:r>
            <a:r>
              <a:rPr lang="ru-RU" sz="1600" dirty="0"/>
              <a:t> </a:t>
            </a:r>
            <a:r>
              <a:rPr lang="ru-RU" sz="1600" dirty="0" err="1"/>
              <a:t>об’єкт</a:t>
            </a:r>
            <a:r>
              <a:rPr lang="ru-RU" sz="1600" dirty="0"/>
              <a:t>. </a:t>
            </a:r>
            <a:endParaRPr lang="ru-RU" sz="1600" dirty="0" smtClean="0"/>
          </a:p>
          <a:p>
            <a:pPr marL="76200" indent="0">
              <a:buNone/>
            </a:pPr>
            <a:r>
              <a:rPr lang="ru-RU" sz="1600" dirty="0" smtClean="0"/>
              <a:t>Для </a:t>
            </a:r>
            <a:r>
              <a:rPr lang="ru-RU" sz="1600" dirty="0" err="1"/>
              <a:t>цього</a:t>
            </a:r>
            <a:r>
              <a:rPr lang="ru-RU" sz="1600" dirty="0"/>
              <a:t> </a:t>
            </a:r>
            <a:r>
              <a:rPr lang="ru-RU" sz="1600" dirty="0" err="1"/>
              <a:t>слід</a:t>
            </a:r>
            <a:r>
              <a:rPr lang="ru-RU" sz="1600" dirty="0"/>
              <a:t> </a:t>
            </a:r>
            <a:r>
              <a:rPr lang="ru-RU" sz="1600" dirty="0" err="1"/>
              <a:t>прочитати</a:t>
            </a:r>
            <a:r>
              <a:rPr lang="ru-RU" sz="1600" dirty="0"/>
              <a:t> за </a:t>
            </a:r>
            <a:r>
              <a:rPr lang="ru-RU" sz="1600" dirty="0" err="1"/>
              <a:t>рамкою</a:t>
            </a:r>
            <a:r>
              <a:rPr lang="ru-RU" sz="1600" dirty="0"/>
              <a:t>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двозначні</a:t>
            </a:r>
            <a:r>
              <a:rPr lang="ru-RU" sz="1600" dirty="0" smtClean="0"/>
              <a:t> </a:t>
            </a:r>
            <a:r>
              <a:rPr lang="ru-RU" sz="1600" dirty="0"/>
              <a:t>числа, </a:t>
            </a:r>
            <a:r>
              <a:rPr lang="ru-RU" sz="1600" dirty="0" err="1"/>
              <a:t>позначені</a:t>
            </a:r>
            <a:r>
              <a:rPr lang="ru-RU" sz="1600" dirty="0"/>
              <a:t> великими цифрами </a:t>
            </a:r>
            <a:r>
              <a:rPr lang="ru-RU" sz="1600" dirty="0" err="1"/>
              <a:t>біля</a:t>
            </a:r>
            <a:r>
              <a:rPr lang="ru-RU" sz="1600" dirty="0"/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горизонтальної</a:t>
            </a:r>
            <a:r>
              <a:rPr lang="ru-RU" sz="1600" dirty="0"/>
              <a:t> і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вертикальної</a:t>
            </a:r>
            <a:r>
              <a:rPr lang="ru-RU" sz="1600" dirty="0" smtClean="0"/>
              <a:t> </a:t>
            </a:r>
            <a:r>
              <a:rPr lang="ru-RU" sz="1600" dirty="0" err="1"/>
              <a:t>ліній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утворюють</a:t>
            </a:r>
            <a:r>
              <a:rPr lang="ru-RU" sz="1600" dirty="0"/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нижній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лівий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південно-західний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кут </a:t>
            </a:r>
            <a:r>
              <a:rPr lang="ru-RU" sz="1600" dirty="0" err="1"/>
              <a:t>потрібного</a:t>
            </a:r>
            <a:r>
              <a:rPr lang="ru-RU" sz="1600" dirty="0"/>
              <a:t> квадрата. </a:t>
            </a:r>
            <a:endParaRPr lang="ru-RU" sz="1600" dirty="0" smtClean="0"/>
          </a:p>
          <a:p>
            <a:pPr marL="76200" indent="0">
              <a:buNone/>
            </a:pP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Спочатку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/>
              <a:t>записують</a:t>
            </a:r>
            <a:r>
              <a:rPr lang="ru-RU" sz="1600" dirty="0"/>
              <a:t> число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нижньої</a:t>
            </a:r>
            <a:r>
              <a:rPr lang="ru-RU" sz="1600" dirty="0"/>
              <a:t> </a:t>
            </a:r>
            <a:r>
              <a:rPr lang="ru-RU" sz="1600" dirty="0" err="1"/>
              <a:t>горизонтальної</a:t>
            </a:r>
            <a:r>
              <a:rPr lang="ru-RU" sz="1600" dirty="0"/>
              <a:t> </a:t>
            </a:r>
            <a:r>
              <a:rPr lang="ru-RU" sz="1600" dirty="0" err="1"/>
              <a:t>лінії</a:t>
            </a:r>
            <a:r>
              <a:rPr lang="ru-RU" sz="1600" dirty="0"/>
              <a:t> </a:t>
            </a:r>
            <a:r>
              <a:rPr lang="ru-RU" sz="1600" dirty="0" err="1"/>
              <a:t>даного</a:t>
            </a:r>
            <a:r>
              <a:rPr lang="ru-RU" sz="1600" dirty="0"/>
              <a:t> квадрата по </a:t>
            </a:r>
            <a:r>
              <a:rPr lang="ru-RU" sz="1600" dirty="0" err="1"/>
              <a:t>осі</a:t>
            </a:r>
            <a:r>
              <a:rPr lang="ru-RU" sz="1600" dirty="0"/>
              <a:t> X, а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потім</a:t>
            </a:r>
            <a:r>
              <a:rPr lang="ru-RU" sz="1600" dirty="0"/>
              <a:t> — число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лівої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/>
              <a:t>вертикальної</a:t>
            </a:r>
            <a:r>
              <a:rPr lang="ru-RU" sz="1600" dirty="0"/>
              <a:t> </a:t>
            </a:r>
            <a:r>
              <a:rPr lang="ru-RU" sz="1600" dirty="0" err="1"/>
              <a:t>лінії</a:t>
            </a:r>
            <a:r>
              <a:rPr lang="ru-RU" sz="1600" dirty="0"/>
              <a:t> по </a:t>
            </a:r>
            <a:r>
              <a:rPr lang="ru-RU" sz="1600" dirty="0" err="1"/>
              <a:t>осі</a:t>
            </a:r>
            <a:r>
              <a:rPr lang="ru-RU" sz="1600" dirty="0"/>
              <a:t> У. </a:t>
            </a:r>
            <a:endParaRPr lang="ru-RU" sz="1600" dirty="0" smtClean="0"/>
          </a:p>
          <a:p>
            <a:pPr marL="76200" indent="0">
              <a:buNone/>
            </a:pPr>
            <a:r>
              <a:rPr lang="ru-RU" sz="1600" u="sng" dirty="0" err="1" smtClean="0"/>
              <a:t>Відповідь</a:t>
            </a:r>
            <a:r>
              <a:rPr lang="ru-RU" sz="1600" u="sng" dirty="0" smtClean="0"/>
              <a:t>: </a:t>
            </a:r>
            <a:r>
              <a:rPr lang="uk-UA" sz="1600" dirty="0" smtClean="0">
                <a:solidFill>
                  <a:srgbClr val="FF0000"/>
                </a:solidFill>
              </a:rPr>
              <a:t>5519</a:t>
            </a:r>
            <a:endParaRPr lang="" sz="2000" dirty="0" smtClean="0">
              <a:solidFill>
                <a:srgbClr val="FF0000"/>
              </a:solidFill>
            </a:endParaRPr>
          </a:p>
          <a:p>
            <a:pPr marL="76200" indent="0" algn="ctr" eaLnBrk="1" hangingPunct="1">
              <a:buNone/>
              <a:defRPr/>
            </a:pPr>
            <a:r>
              <a:rPr lang="ru-RU" altLang="ru-RU" i="1" dirty="0" smtClean="0">
                <a:cs typeface="Arial" charset="0"/>
              </a:rPr>
              <a:t>.</a:t>
            </a:r>
            <a:endParaRPr lang="ru-RU" altLang="ru-RU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67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9351" t="17470" r="39428" b="11106"/>
          <a:stretch/>
        </p:blipFill>
        <p:spPr>
          <a:xfrm>
            <a:off x="5898586" y="1186734"/>
            <a:ext cx="3245415" cy="395674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358743" y="4450013"/>
            <a:ext cx="293914" cy="4594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898586" y="4909458"/>
            <a:ext cx="273614" cy="234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298871" y="1190553"/>
            <a:ext cx="174172" cy="315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" sz="14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4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669594"/>
            <a:ext cx="7137600" cy="40809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76200"/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Географічні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координати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топографічній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карті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87829" y="1190077"/>
            <a:ext cx="7935685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700" b="1" dirty="0"/>
              <a:t>Географічні координати – </a:t>
            </a:r>
            <a:r>
              <a:rPr lang="uk-UA" sz="1700" dirty="0"/>
              <a:t>кутові величини (довгота та широта), за допомогою яких визначають положення об’єкта або точки на поверхні Землі чи земного еліпсоїда відносно початкового (Ґринвіцького) меридіана та екватора (нульової паралелі).</a:t>
            </a:r>
          </a:p>
          <a:p>
            <a:r>
              <a:rPr lang="uk-UA" sz="1700" b="1" dirty="0"/>
              <a:t>Географічна широта (</a:t>
            </a:r>
            <a:r>
              <a:rPr lang="el-GR" sz="1700" b="1" dirty="0"/>
              <a:t>φ) – </a:t>
            </a:r>
            <a:r>
              <a:rPr lang="uk-UA" sz="1700" dirty="0"/>
              <a:t>кут, між напрямком на екватор та напрямком на задану точку</a:t>
            </a:r>
            <a:r>
              <a:rPr lang="uk-UA" sz="1700" dirty="0" smtClean="0"/>
              <a:t>. Відраховується </a:t>
            </a:r>
            <a:r>
              <a:rPr lang="uk-UA" sz="1700" dirty="0"/>
              <a:t>широта на північ і південь від екватора уздовж меридіанів і називається відповідно північною (пн. ш.) чи південною (</a:t>
            </a:r>
            <a:r>
              <a:rPr lang="uk-UA" sz="1700" dirty="0" err="1"/>
              <a:t>пд</a:t>
            </a:r>
            <a:r>
              <a:rPr lang="uk-UA" sz="1700" dirty="0"/>
              <a:t>. ш.). Змінюється від 0 до 90°. </a:t>
            </a:r>
          </a:p>
          <a:p>
            <a:r>
              <a:rPr lang="uk-UA" sz="1700" b="1" dirty="0"/>
              <a:t> </a:t>
            </a:r>
            <a:r>
              <a:rPr lang="uk-UA" sz="1700" b="1" dirty="0" smtClean="0"/>
              <a:t>Географічна </a:t>
            </a:r>
            <a:r>
              <a:rPr lang="uk-UA" sz="1700" b="1" dirty="0"/>
              <a:t>довгота (</a:t>
            </a:r>
            <a:r>
              <a:rPr lang="el-GR" sz="1700" b="1" dirty="0"/>
              <a:t>λ) – </a:t>
            </a:r>
            <a:r>
              <a:rPr lang="uk-UA" sz="1700" dirty="0"/>
              <a:t>кут між </a:t>
            </a:r>
            <a:r>
              <a:rPr lang="uk-UA" sz="1700" dirty="0" err="1"/>
              <a:t>площинами</a:t>
            </a:r>
            <a:r>
              <a:rPr lang="uk-UA" sz="1700" dirty="0"/>
              <a:t> початкового (нульового) меридіана та меридіана заданої точки</a:t>
            </a:r>
            <a:r>
              <a:rPr lang="uk-UA" sz="1700" dirty="0" smtClean="0"/>
              <a:t>. Вона </a:t>
            </a:r>
            <a:r>
              <a:rPr lang="uk-UA" sz="1700" dirty="0"/>
              <a:t>відраховується на схід і захід від Ґринвіцького меридіана уздовж паралелей і називається, відповідно, східною (</a:t>
            </a:r>
            <a:r>
              <a:rPr lang="uk-UA" sz="1700" dirty="0" err="1"/>
              <a:t>сх</a:t>
            </a:r>
            <a:r>
              <a:rPr lang="uk-UA" sz="1700" dirty="0"/>
              <a:t>. д.) або західною (</a:t>
            </a:r>
            <a:r>
              <a:rPr lang="uk-UA" sz="1700" dirty="0" err="1"/>
              <a:t>зх</a:t>
            </a:r>
            <a:r>
              <a:rPr lang="uk-UA" sz="1700" dirty="0"/>
              <a:t>. д.). Змінюється довгота від 0 до 180°</a:t>
            </a:r>
            <a:endParaRPr lang="ru-RU" sz="2000" dirty="0"/>
          </a:p>
          <a:p>
            <a:pPr marL="76200" indent="0" algn="ctr" eaLnBrk="1" hangingPunct="1">
              <a:buNone/>
              <a:defRPr/>
            </a:pPr>
            <a:r>
              <a:rPr lang="ru-RU" altLang="ru-RU" i="1" dirty="0" smtClean="0">
                <a:cs typeface="Arial" charset="0"/>
              </a:rPr>
              <a:t>.</a:t>
            </a:r>
            <a:endParaRPr lang="ru-RU" altLang="ru-RU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22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704460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400" dirty="0" smtClean="0">
                <a:solidFill>
                  <a:schemeClr val="tx1"/>
                </a:solidFill>
              </a:rPr>
              <a:t>Визначення </a:t>
            </a:r>
            <a:r>
              <a:rPr lang="uk-UA" sz="2400" dirty="0">
                <a:solidFill>
                  <a:schemeClr val="tx1"/>
                </a:solidFill>
              </a:rPr>
              <a:t>географічних координат за топографічною картою </a:t>
            </a:r>
            <a:endParaRPr lang="ru-RU" altLang="ru-RU" sz="2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96685" y="1235574"/>
            <a:ext cx="7750629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600" dirty="0" smtClean="0"/>
              <a:t>Користуються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внутрішньою рамкою</a:t>
            </a:r>
            <a:r>
              <a:rPr lang="uk-UA" sz="1600" dirty="0"/>
              <a:t> карти, яка позначає паралелі та меридіани, а також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мінутною </a:t>
            </a:r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рамкою</a:t>
            </a:r>
            <a:r>
              <a:rPr lang="uk-UA" sz="1600" dirty="0" smtClean="0"/>
              <a:t>, сторони якої розділені </a:t>
            </a:r>
            <a:r>
              <a:rPr lang="uk-UA" sz="1600" dirty="0"/>
              <a:t>на відрізки, які дорівнюють лінійній довжині 1′ відповідних паралелей і меридіанів. У свою чергу, кожна мінутна поділка розбита точками на відрізки по 10″.</a:t>
            </a:r>
          </a:p>
          <a:p>
            <a:r>
              <a:rPr lang="uk-UA" sz="1600" dirty="0" smtClean="0"/>
              <a:t>Спочатку проводимо </a:t>
            </a:r>
            <a:r>
              <a:rPr lang="uk-UA" sz="1600" dirty="0"/>
              <a:t>на карті </a:t>
            </a:r>
            <a:r>
              <a:rPr lang="uk-UA" sz="1600" dirty="0" smtClean="0"/>
              <a:t> перпендикуляри </a:t>
            </a:r>
            <a:r>
              <a:rPr lang="uk-UA" sz="1600" dirty="0"/>
              <a:t>від заданої точки до найближчих паралелі та меридіана (бажано до зовнішньої рамки). </a:t>
            </a:r>
          </a:p>
          <a:p>
            <a:pPr marL="76200" indent="0" algn="ctr">
              <a:buNone/>
            </a:pPr>
            <a:r>
              <a:rPr lang="uk-UA" sz="1600" i="1" dirty="0" smtClean="0"/>
              <a:t>На </a:t>
            </a:r>
            <a:r>
              <a:rPr lang="uk-UA" sz="1600" i="1" dirty="0"/>
              <a:t>прикладі географічні координати південно-західного кута карти 54°40′ – північна широта, 18°00′ – східна довгота.</a:t>
            </a:r>
          </a:p>
          <a:p>
            <a:r>
              <a:rPr lang="uk-UA" sz="1600" dirty="0"/>
              <a:t>Щоб визначити широту, потрібно порахувати скільки мінут і секунд міститься між південною внутрішньою рамкою і паралельною пунктирною лінією, що проведена від точки до західної сторони рамки.</a:t>
            </a:r>
          </a:p>
          <a:p>
            <a:pPr marL="76200" indent="0" algn="ctr">
              <a:buNone/>
            </a:pPr>
            <a:r>
              <a:rPr lang="uk-UA" sz="1600" i="1" dirty="0" smtClean="0"/>
              <a:t>широта </a:t>
            </a:r>
            <a:r>
              <a:rPr lang="uk-UA" sz="1600" i="1" dirty="0"/>
              <a:t>точки А </a:t>
            </a:r>
            <a:r>
              <a:rPr lang="el-GR" sz="1600" i="1" dirty="0"/>
              <a:t>φ = 54°41′13″</a:t>
            </a:r>
            <a:r>
              <a:rPr lang="ru-RU" altLang="ru-RU" sz="1600" i="1" dirty="0" smtClean="0">
                <a:cs typeface="Arial" charset="0"/>
              </a:rPr>
              <a:t>.</a:t>
            </a:r>
            <a:endParaRPr lang="ru-RU" altLang="ru-RU" sz="1600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027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Олімпіади з географії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Найпопулярнішим</a:t>
            </a:r>
            <a:r>
              <a:rPr lang="ru-RU" dirty="0"/>
              <a:t> та </a:t>
            </a:r>
            <a:r>
              <a:rPr lang="ru-RU" dirty="0" err="1"/>
              <a:t>дієвим</a:t>
            </a:r>
            <a:r>
              <a:rPr lang="ru-RU" dirty="0"/>
              <a:t> методом </a:t>
            </a:r>
            <a:r>
              <a:rPr lang="ru-RU" dirty="0" err="1" smtClean="0"/>
              <a:t>підтримки</a:t>
            </a:r>
            <a:r>
              <a:rPr lang="ru-RU" dirty="0" smtClean="0"/>
              <a:t> та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обдарованих</a:t>
            </a:r>
            <a:r>
              <a:rPr lang="ru-RU" dirty="0" smtClean="0"/>
              <a:t> </a:t>
            </a:r>
            <a:r>
              <a:rPr lang="ru-RU" dirty="0" err="1"/>
              <a:t>дітей</a:t>
            </a:r>
            <a:r>
              <a:rPr lang="ru-RU" dirty="0"/>
              <a:t> є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конкурсів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учнівських</a:t>
            </a:r>
            <a:r>
              <a:rPr lang="ru-RU" dirty="0" smtClean="0"/>
              <a:t> </a:t>
            </a:r>
            <a:r>
              <a:rPr lang="ru-RU" dirty="0" err="1" smtClean="0"/>
              <a:t>олімпіад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Основною </a:t>
            </a:r>
            <a:r>
              <a:rPr lang="ru-RU" b="1" dirty="0">
                <a:solidFill>
                  <a:srgbClr val="FF0000"/>
                </a:solidFill>
              </a:rPr>
              <a:t>метою </a:t>
            </a:r>
            <a:r>
              <a:rPr lang="ru-RU" b="1" dirty="0" err="1">
                <a:solidFill>
                  <a:srgbClr val="FF0000"/>
                </a:solidFill>
              </a:rPr>
              <a:t>проведення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олімпіади</a:t>
            </a:r>
            <a:r>
              <a:rPr lang="ru-RU" b="1" dirty="0">
                <a:solidFill>
                  <a:srgbClr val="FF0000"/>
                </a:solidFill>
              </a:rPr>
              <a:t> з </a:t>
            </a:r>
            <a:r>
              <a:rPr lang="ru-RU" b="1" dirty="0" err="1">
                <a:solidFill>
                  <a:srgbClr val="FF0000"/>
                </a:solidFill>
              </a:rPr>
              <a:t>географії</a:t>
            </a:r>
            <a:r>
              <a:rPr lang="ru-RU" b="1" dirty="0">
                <a:solidFill>
                  <a:srgbClr val="FF0000"/>
                </a:solidFill>
              </a:rPr>
              <a:t> є: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dirty="0" err="1" smtClean="0">
                <a:solidFill>
                  <a:srgbClr val="FF0000"/>
                </a:solidFill>
              </a:rPr>
              <a:t>оцінка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знань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умінь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навичок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географічної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ерудиції</a:t>
            </a:r>
            <a:r>
              <a:rPr lang="ru-RU" dirty="0">
                <a:solidFill>
                  <a:srgbClr val="FF0000"/>
                </a:solidFill>
              </a:rPr>
              <a:t> і </a:t>
            </a:r>
            <a:r>
              <a:rPr lang="ru-RU" dirty="0" err="1">
                <a:solidFill>
                  <a:srgbClr val="FF0000"/>
                </a:solidFill>
              </a:rPr>
              <a:t>культури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учнів</a:t>
            </a:r>
            <a:r>
              <a:rPr lang="ru-RU" dirty="0">
                <a:solidFill>
                  <a:srgbClr val="FF0000"/>
                </a:solidFill>
              </a:rPr>
              <a:t>,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err="1" smtClean="0">
                <a:solidFill>
                  <a:srgbClr val="FF0000"/>
                </a:solidFill>
              </a:rPr>
              <a:t>активізація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їхніх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творчих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здібностей</a:t>
            </a:r>
            <a:r>
              <a:rPr lang="ru-RU" dirty="0">
                <a:solidFill>
                  <a:srgbClr val="FF0000"/>
                </a:solidFill>
              </a:rPr>
              <a:t>,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err="1" smtClean="0">
                <a:solidFill>
                  <a:srgbClr val="FF0000"/>
                </a:solidFill>
              </a:rPr>
              <a:t>популяризація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географії</a:t>
            </a:r>
            <a:r>
              <a:rPr lang="ru-RU" dirty="0">
                <a:solidFill>
                  <a:srgbClr val="FF0000"/>
                </a:solidFill>
              </a:rPr>
              <a:t> як </a:t>
            </a:r>
            <a:r>
              <a:rPr lang="ru-RU" dirty="0" err="1">
                <a:solidFill>
                  <a:srgbClr val="FF0000"/>
                </a:solidFill>
              </a:rPr>
              <a:t>шкільного</a:t>
            </a:r>
            <a:r>
              <a:rPr lang="ru-RU" dirty="0">
                <a:solidFill>
                  <a:srgbClr val="FF0000"/>
                </a:solidFill>
              </a:rPr>
              <a:t> предмета </a:t>
            </a:r>
            <a:r>
              <a:rPr lang="ru-RU" dirty="0" err="1">
                <a:solidFill>
                  <a:srgbClr val="FF0000"/>
                </a:solidFill>
              </a:rPr>
              <a:t>серед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учнівської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молоді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72822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823361" y="1138121"/>
            <a:ext cx="4022989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400" b="1" dirty="0">
                <a:solidFill>
                  <a:schemeClr val="tx1"/>
                </a:solidFill>
              </a:rPr>
              <a:t>Визначення географічних координат за топографічною картою </a:t>
            </a:r>
            <a:endParaRPr lang="ru-RU" altLang="ru-RU" sz="24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42257" y="1919111"/>
            <a:ext cx="4340389" cy="277075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indent="0">
              <a:buNone/>
            </a:pPr>
            <a:r>
              <a:rPr lang="uk-UA" sz="1800" dirty="0"/>
              <a:t>Довготу точки А знаходять так само: потрібно порахувати скільки мінут і секунд міститься між західною внутрішньою рамкою і паралельною пунктирною лінією, що проведена від точки до південної сторони </a:t>
            </a:r>
            <a:r>
              <a:rPr lang="uk-UA" sz="1800" dirty="0" smtClean="0"/>
              <a:t>рамки.</a:t>
            </a:r>
          </a:p>
          <a:p>
            <a:pPr marL="76200" indent="0" algn="ctr">
              <a:buNone/>
            </a:pPr>
            <a:r>
              <a:rPr lang="uk-UA" sz="1800" i="1" dirty="0"/>
              <a:t>Д</a:t>
            </a:r>
            <a:r>
              <a:rPr lang="uk-UA" sz="1800" i="1" dirty="0" smtClean="0"/>
              <a:t>овгота </a:t>
            </a:r>
            <a:r>
              <a:rPr lang="uk-UA" sz="1800" i="1" dirty="0"/>
              <a:t>точки А </a:t>
            </a:r>
            <a:r>
              <a:rPr lang="el-GR" sz="1800" i="1" dirty="0"/>
              <a:t>λ = 18°01′15</a:t>
            </a:r>
            <a:endParaRPr lang="ru-RU" sz="1800" i="1" dirty="0"/>
          </a:p>
          <a:p>
            <a:pPr marL="76200" indent="0" algn="ctr" eaLnBrk="1" hangingPunct="1">
              <a:buNone/>
              <a:defRPr/>
            </a:pPr>
            <a:r>
              <a:rPr lang="ru-RU" altLang="ru-RU" i="1" dirty="0" smtClean="0">
                <a:cs typeface="Arial" charset="0"/>
              </a:rPr>
              <a:t>.</a:t>
            </a:r>
            <a:endParaRPr lang="ru-RU" altLang="ru-RU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70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6481" t="12992" r="35463" b="8613"/>
          <a:stretch/>
        </p:blipFill>
        <p:spPr>
          <a:xfrm>
            <a:off x="4982646" y="0"/>
            <a:ext cx="4161354" cy="51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8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48771" y="813200"/>
            <a:ext cx="7137600" cy="26148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altLang="ru-RU" sz="2800" b="1" kern="1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Рельєф</a:t>
            </a: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09600" y="1397556"/>
            <a:ext cx="8098971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Сукупність </a:t>
            </a:r>
            <a:r>
              <a:rPr lang="uk-UA" sz="1600" dirty="0" err="1">
                <a:solidFill>
                  <a:schemeClr val="tx2">
                    <a:lumMod val="10000"/>
                  </a:schemeClr>
                </a:solidFill>
              </a:rPr>
              <a:t>нерівностей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 земної поверхні називається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рельєфом.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Основний спосіб зображення рельєфу – спосіб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горизонталей.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Горизонталь можна представити як слід перерізу рельєфу </a:t>
            </a:r>
            <a:r>
              <a:rPr lang="uk-UA" sz="1600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рівневими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поверхнями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, що паралельні між собою.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Основною властивістю горизонталі є те, що усі точки, які знаходяться на ній, мають однакову абсолютну висоту.</a:t>
            </a:r>
          </a:p>
          <a:p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</a:rPr>
              <a:t>Окремі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форми рельєфу, наприклад,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яр, рівчак (вимоїна)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, показуються на карті особливими умовними знаками. </a:t>
            </a:r>
            <a:endParaRPr lang="uk-UA" sz="1600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</a:rPr>
              <a:t>Горизонталі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та умовні знаки деяких форм рельєфу доповнюються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цифровими позначеннями абсолютних і відносних висот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характерних точок та елементів рельєфу.</a:t>
            </a:r>
          </a:p>
          <a:p>
            <a:pPr marL="76200" indent="0" algn="ctr" eaLnBrk="1" hangingPunct="1">
              <a:buNone/>
              <a:defRPr/>
            </a:pPr>
            <a:r>
              <a:rPr lang="ru-RU" altLang="ru-RU" sz="1600" i="1" dirty="0" smtClean="0">
                <a:cs typeface="Arial" charset="0"/>
              </a:rPr>
              <a:t>.</a:t>
            </a:r>
            <a:endParaRPr lang="ru-RU" altLang="ru-RU" sz="1600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716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628260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altLang="ru-RU" sz="2800" b="1" kern="1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Рельєф</a:t>
            </a: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31371" y="1239714"/>
            <a:ext cx="7881257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Позначки висоти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горизонталей розміщується так, щоб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 цифр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був спрямований у бік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підвищення схилу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. Це також служить покажчиком напрямку зміни висоти рельєфу.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Абсолютна висота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– висота точок місцевості, що відраховується від рівня моря (Світового океану), за який прийнято нульову позначку </a:t>
            </a:r>
            <a:r>
              <a:rPr lang="uk-UA" sz="1600" dirty="0" err="1">
                <a:solidFill>
                  <a:schemeClr val="tx2">
                    <a:lumMod val="10000"/>
                  </a:schemeClr>
                </a:solidFill>
              </a:rPr>
              <a:t>Кронштадського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uk-UA" sz="1600" dirty="0" err="1">
                <a:solidFill>
                  <a:schemeClr val="tx2">
                    <a:lumMod val="10000"/>
                  </a:schemeClr>
                </a:solidFill>
              </a:rPr>
              <a:t>футштоку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Відносна висота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– висота будь-якої точки по відношенню до висоти іншої точки, що дорівнює різниці абсолютних висот цих точок.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Задана відстань між сусідніми </a:t>
            </a:r>
            <a:r>
              <a:rPr lang="uk-UA" sz="1600" dirty="0" err="1">
                <a:solidFill>
                  <a:schemeClr val="tx2">
                    <a:lumMod val="10000"/>
                  </a:schemeClr>
                </a:solidFill>
              </a:rPr>
              <a:t>площинами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 перерізу </a:t>
            </a:r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</a:rPr>
              <a:t>називається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висотою перерізу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На карті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h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дорівнює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різниці висот двох сусідніх горизонталей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Щоб передати закономірності зміни форм рельєфу, значення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h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установлюють постійним для карт одного масштабу й типу рельєфу</a:t>
            </a:r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uk-UA" sz="1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45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628260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2800" b="1" kern="12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Рельєф</a:t>
            </a: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53143" y="1302468"/>
            <a:ext cx="7826828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Віддаль на карті між сусідніми горизонталями за заданим напрямком має назву закладення. Закладення, що перпендикулярне до горизонталей, – це закладення схилу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d</a:t>
            </a:r>
            <a:r>
              <a:rPr lang="en-US" sz="16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uk-UA" sz="1600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76200" indent="0" algn="ctr">
              <a:buNone/>
            </a:pP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На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вітчизняних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картах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рівнинні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території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з кутами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нахилу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до 6°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передаються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горизонталями з такими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висотами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перерізу</a:t>
            </a:r>
            <a:r>
              <a:rPr lang="ru-RU" sz="1600" i="1" dirty="0" smtClean="0">
                <a:solidFill>
                  <a:schemeClr val="tx2">
                    <a:lumMod val="10000"/>
                  </a:schemeClr>
                </a:solidFill>
              </a:rPr>
              <a:t>: 2,5 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м (на картах масштабу 1:10 000</a:t>
            </a:r>
            <a:r>
              <a:rPr lang="ru-RU" sz="1600" i="1" dirty="0" smtClean="0">
                <a:solidFill>
                  <a:schemeClr val="tx2">
                    <a:lumMod val="10000"/>
                  </a:schemeClr>
                </a:solidFill>
              </a:rPr>
              <a:t>), 5 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м (1:25 000), 10 м (1:50 000</a:t>
            </a:r>
            <a:r>
              <a:rPr lang="ru-RU" sz="1600" i="1" dirty="0" smtClean="0">
                <a:solidFill>
                  <a:schemeClr val="tx2">
                    <a:lumMod val="10000"/>
                  </a:schemeClr>
                </a:solidFill>
              </a:rPr>
              <a:t>), 20 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м (1:100 000</a:t>
            </a:r>
            <a:r>
              <a:rPr lang="ru-RU" sz="1600" i="1" dirty="0" smtClean="0">
                <a:solidFill>
                  <a:schemeClr val="tx2">
                    <a:lumMod val="10000"/>
                  </a:schemeClr>
                </a:solidFill>
              </a:rPr>
              <a:t>). При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зображенні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гірських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та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передгірних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ділянок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на картах масштабу 1:10 000, а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також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високогірних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ділянок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на картах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інших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масштабів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висота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перерізу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подвоюється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1600" i="1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Стрімкість схилу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характеризується кутом нахилу </a:t>
            </a:r>
            <a:r>
              <a:rPr lang="el-GR" sz="1600" dirty="0">
                <a:solidFill>
                  <a:schemeClr val="tx2">
                    <a:lumMod val="10000"/>
                  </a:schemeClr>
                </a:solidFill>
              </a:rPr>
              <a:t>ν,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що утворений площиною схилу і горизонтальною площиною в даній точці.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Ухил місцевості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є відношенням висоти перерізу до закладення (закладення схилу), тобто </a:t>
            </a:r>
            <a:r>
              <a:rPr lang="uk-UA" sz="1600" b="1" dirty="0">
                <a:solidFill>
                  <a:schemeClr val="tx2">
                    <a:lumMod val="10000"/>
                  </a:schemeClr>
                </a:solidFill>
              </a:rPr>
              <a:t>і = 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h / d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= </a:t>
            </a:r>
            <a:r>
              <a:rPr lang="en-US" sz="1600" dirty="0" err="1">
                <a:solidFill>
                  <a:schemeClr val="tx2">
                    <a:lumMod val="10000"/>
                  </a:schemeClr>
                </a:solidFill>
              </a:rPr>
              <a:t>tg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l-GR" sz="1600" dirty="0">
                <a:solidFill>
                  <a:schemeClr val="tx2">
                    <a:lumMod val="10000"/>
                  </a:schemeClr>
                </a:solidFill>
              </a:rPr>
              <a:t>ν</a:t>
            </a:r>
            <a:r>
              <a:rPr lang="el-GR" sz="16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l-GR" sz="2000" dirty="0">
              <a:solidFill>
                <a:schemeClr val="tx2">
                  <a:lumMod val="10000"/>
                </a:schemeClr>
              </a:solidFill>
            </a:endParaRPr>
          </a:p>
          <a:p>
            <a:endParaRPr lang="ru-RU" sz="2000" dirty="0"/>
          </a:p>
          <a:p>
            <a:pPr marL="76200" indent="0" algn="ctr" eaLnBrk="1" hangingPunct="1">
              <a:buNone/>
              <a:defRPr/>
            </a:pPr>
            <a:r>
              <a:rPr lang="ru-RU" altLang="ru-RU" i="1" dirty="0" smtClean="0">
                <a:cs typeface="Arial" charset="0"/>
              </a:rPr>
              <a:t>.</a:t>
            </a:r>
            <a:endParaRPr lang="ru-RU" altLang="ru-RU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39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817285" y="639146"/>
            <a:ext cx="7509429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800" b="1" dirty="0" smtClean="0">
                <a:solidFill>
                  <a:schemeClr val="tx2">
                    <a:lumMod val="10000"/>
                  </a:schemeClr>
                </a:solidFill>
              </a:rPr>
              <a:t>Горизонталі</a:t>
            </a:r>
            <a:endParaRPr lang="ru-RU" altLang="ru-RU" sz="2800" b="1" kern="1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37241" y="1245157"/>
            <a:ext cx="7869516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600" b="1" dirty="0">
                <a:solidFill>
                  <a:schemeClr val="tx2">
                    <a:lumMod val="25000"/>
                  </a:schemeClr>
                </a:solidFill>
              </a:rPr>
              <a:t>Горизонталі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, проведені відповідно до встановленої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висоти перерізу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, називають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основними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,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їх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викреслюють суцільною лінією. Позначки висот основних горизонталей завжди кратні висоті перерізу. </a:t>
            </a:r>
            <a:endParaRPr lang="uk-UA" sz="1600" dirty="0" smtClean="0">
              <a:solidFill>
                <a:schemeClr val="tx2">
                  <a:lumMod val="25000"/>
                </a:schemeClr>
              </a:solidFill>
            </a:endParaRPr>
          </a:p>
          <a:p>
            <a:pPr marL="76200" indent="0" algn="ctr">
              <a:buNone/>
            </a:pPr>
            <a:r>
              <a:rPr lang="uk-UA" sz="1600" i="1" dirty="0" smtClean="0">
                <a:solidFill>
                  <a:schemeClr val="tx2">
                    <a:lumMod val="25000"/>
                  </a:schemeClr>
                </a:solidFill>
              </a:rPr>
              <a:t>Наприклад</a:t>
            </a:r>
            <a:r>
              <a:rPr lang="uk-UA" sz="1600" i="1" dirty="0">
                <a:solidFill>
                  <a:schemeClr val="tx2">
                    <a:lumMod val="25000"/>
                  </a:schemeClr>
                </a:solidFill>
              </a:rPr>
              <a:t>, при </a:t>
            </a:r>
            <a:r>
              <a:rPr lang="en-US" sz="1600" i="1" dirty="0">
                <a:solidFill>
                  <a:schemeClr val="tx2">
                    <a:lumMod val="25000"/>
                  </a:schemeClr>
                </a:solidFill>
              </a:rPr>
              <a:t>h = 2,5 </a:t>
            </a:r>
            <a:r>
              <a:rPr lang="uk-UA" sz="1600" i="1" dirty="0">
                <a:solidFill>
                  <a:schemeClr val="tx2">
                    <a:lumMod val="25000"/>
                  </a:schemeClr>
                </a:solidFill>
              </a:rPr>
              <a:t>м позначки горизонталей мають значення, 2,5; 5; 7,5 і т. д</a:t>
            </a:r>
            <a:r>
              <a:rPr lang="uk-UA" sz="1600" i="1" dirty="0" smtClean="0">
                <a:solidFill>
                  <a:schemeClr val="tx2">
                    <a:lumMod val="25000"/>
                  </a:schemeClr>
                </a:solidFill>
              </a:rPr>
              <a:t>.</a:t>
            </a:r>
            <a:endParaRPr lang="uk-UA" sz="1600" i="1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У тих випадках, коли важливі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подробиці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 рельєфу не відтворюються основними горизонталями, викреслюють </a:t>
            </a:r>
            <a:r>
              <a:rPr lang="uk-UA" sz="1600" dirty="0" err="1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напівгоризонталі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на відстані, що дорівнює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половині основної висоти перерізу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, а також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допоміжні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 горизонталі на висоті перерізу, яка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дорівнює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чверті основного перерізу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. Їх викреслюють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пунктирними лініями з різною довжиною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штрихів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. </a:t>
            </a:r>
            <a:endParaRPr lang="uk-UA" sz="1600" dirty="0" smtClean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Для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спрощення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визначення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позначок висоти горизонталей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кожна п'ята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(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якщо висота перерізу становить 5, 10, 20 і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40) чи кожна десята (коли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висота перерізу становить 2,5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м) з них,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починаючи з нульової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відмітки, потовщуються.</a:t>
            </a:r>
            <a:endParaRPr lang="ru-RU" altLang="ru-RU" sz="1600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90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628260"/>
            <a:ext cx="7137600" cy="42319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800" b="1" dirty="0" smtClean="0">
                <a:solidFill>
                  <a:schemeClr val="tx2">
                    <a:lumMod val="25000"/>
                  </a:schemeClr>
                </a:solidFill>
              </a:rPr>
              <a:t>Горизонталі</a:t>
            </a:r>
            <a:endParaRPr lang="ru-RU" altLang="ru-RU" sz="2800" b="1" kern="1200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53143" y="1176960"/>
            <a:ext cx="7837714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altLang="ru-RU" sz="1600" dirty="0" err="1" smtClean="0">
                <a:cs typeface="Arial" charset="0"/>
              </a:rPr>
              <a:t>Обчислення</a:t>
            </a:r>
            <a:r>
              <a:rPr lang="ru-RU" altLang="ru-RU" sz="1600" dirty="0" smtClean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абсолютних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висот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точок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пов’язане</a:t>
            </a:r>
            <a:r>
              <a:rPr lang="ru-RU" altLang="ru-RU" sz="1600" dirty="0">
                <a:cs typeface="Arial" charset="0"/>
              </a:rPr>
              <a:t> з </a:t>
            </a:r>
            <a:r>
              <a:rPr lang="ru-RU" altLang="ru-RU" sz="1600" dirty="0" err="1">
                <a:cs typeface="Arial" charset="0"/>
              </a:rPr>
              <a:t>умінням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визначати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значення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висот</a:t>
            </a:r>
            <a:r>
              <a:rPr lang="ru-RU" altLang="ru-RU" sz="1600" dirty="0">
                <a:cs typeface="Arial" charset="0"/>
              </a:rPr>
              <a:t> горизонталей без </a:t>
            </a:r>
            <a:r>
              <a:rPr lang="ru-RU" altLang="ru-RU" sz="1600" dirty="0" err="1">
                <a:cs typeface="Arial" charset="0"/>
              </a:rPr>
              <a:t>підписів</a:t>
            </a:r>
            <a:r>
              <a:rPr lang="ru-RU" altLang="ru-RU" sz="1600" dirty="0">
                <a:cs typeface="Arial" charset="0"/>
              </a:rPr>
              <a:t>. </a:t>
            </a:r>
            <a:endParaRPr lang="ru-RU" altLang="ru-RU" sz="1600" dirty="0" smtClean="0">
              <a:cs typeface="Arial" charset="0"/>
            </a:endParaRPr>
          </a:p>
          <a:p>
            <a:r>
              <a:rPr lang="ru-RU" altLang="ru-RU" sz="1600" dirty="0" err="1" smtClean="0">
                <a:cs typeface="Arial" charset="0"/>
              </a:rPr>
              <a:t>Значення</a:t>
            </a:r>
            <a:r>
              <a:rPr lang="ru-RU" altLang="ru-RU" sz="1600" dirty="0" smtClean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висот</a:t>
            </a:r>
            <a:r>
              <a:rPr lang="ru-RU" altLang="ru-RU" sz="1600" dirty="0">
                <a:cs typeface="Arial" charset="0"/>
              </a:rPr>
              <a:t> горизонталей </a:t>
            </a:r>
            <a:r>
              <a:rPr lang="ru-RU" altLang="ru-RU" sz="1600" dirty="0" err="1">
                <a:cs typeface="Arial" charset="0"/>
              </a:rPr>
              <a:t>завжди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кратні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висоті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перерізу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рельєфу</a:t>
            </a:r>
            <a:r>
              <a:rPr lang="ru-RU" altLang="ru-RU" sz="1600" dirty="0">
                <a:cs typeface="Arial" charset="0"/>
              </a:rPr>
              <a:t> на </a:t>
            </a:r>
            <a:r>
              <a:rPr lang="ru-RU" altLang="ru-RU" sz="1600" dirty="0" err="1">
                <a:cs typeface="Arial" charset="0"/>
              </a:rPr>
              <a:t>карті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даного</a:t>
            </a:r>
            <a:r>
              <a:rPr lang="ru-RU" altLang="ru-RU" sz="1600" dirty="0">
                <a:cs typeface="Arial" charset="0"/>
              </a:rPr>
              <a:t> масштабу.</a:t>
            </a:r>
          </a:p>
          <a:p>
            <a:pPr marL="76200" indent="0" algn="ctr">
              <a:buNone/>
            </a:pPr>
            <a:r>
              <a:rPr lang="ru-RU" altLang="ru-RU" sz="1600" u="sng" dirty="0" smtClean="0">
                <a:cs typeface="Arial" charset="0"/>
              </a:rPr>
              <a:t>Приклад.</a:t>
            </a:r>
            <a:r>
              <a:rPr lang="ru-RU" altLang="ru-RU" sz="1600" dirty="0" smtClean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Якщо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поблизу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обумовленої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горизонталі</a:t>
            </a:r>
            <a:r>
              <a:rPr lang="ru-RU" altLang="ru-RU" sz="1600" i="1" dirty="0">
                <a:cs typeface="Arial" charset="0"/>
              </a:rPr>
              <a:t> а є горизонталь б з </a:t>
            </a:r>
            <a:r>
              <a:rPr lang="ru-RU" altLang="ru-RU" sz="1600" i="1" dirty="0" err="1">
                <a:cs typeface="Arial" charset="0"/>
              </a:rPr>
              <a:t>відомою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висотою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Нб</a:t>
            </a:r>
            <a:r>
              <a:rPr lang="ru-RU" altLang="ru-RU" sz="1600" i="1" dirty="0">
                <a:cs typeface="Arial" charset="0"/>
              </a:rPr>
              <a:t> = 150 м, то для </a:t>
            </a:r>
            <a:r>
              <a:rPr lang="ru-RU" altLang="ru-RU" sz="1600" i="1" dirty="0" err="1">
                <a:cs typeface="Arial" charset="0"/>
              </a:rPr>
              <a:t>знаходження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висоти</a:t>
            </a:r>
            <a:r>
              <a:rPr lang="ru-RU" altLang="ru-RU" sz="1600" i="1" dirty="0">
                <a:cs typeface="Arial" charset="0"/>
              </a:rPr>
              <a:t> На </a:t>
            </a:r>
            <a:r>
              <a:rPr lang="ru-RU" altLang="ru-RU" sz="1600" i="1" dirty="0" err="1">
                <a:cs typeface="Arial" charset="0"/>
              </a:rPr>
              <a:t>варто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підрахувати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кількість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проміжків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en-US" altLang="ru-RU" sz="1600" i="1" dirty="0">
                <a:cs typeface="Arial" charset="0"/>
              </a:rPr>
              <a:t>n </a:t>
            </a:r>
            <a:r>
              <a:rPr lang="ru-RU" altLang="ru-RU" sz="1600" i="1" dirty="0" err="1">
                <a:cs typeface="Arial" charset="0"/>
              </a:rPr>
              <a:t>між</a:t>
            </a:r>
            <a:r>
              <a:rPr lang="ru-RU" altLang="ru-RU" sz="1600" i="1" dirty="0">
                <a:cs typeface="Arial" charset="0"/>
              </a:rPr>
              <a:t> горизонталями а і б, </a:t>
            </a:r>
            <a:r>
              <a:rPr lang="ru-RU" altLang="ru-RU" sz="1600" i="1" dirty="0" err="1">
                <a:cs typeface="Arial" charset="0"/>
              </a:rPr>
              <a:t>з’ясувати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напрямок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схилу</a:t>
            </a:r>
            <a:r>
              <a:rPr lang="ru-RU" altLang="ru-RU" sz="1600" i="1" dirty="0">
                <a:cs typeface="Arial" charset="0"/>
              </a:rPr>
              <a:t>, </a:t>
            </a:r>
            <a:r>
              <a:rPr lang="ru-RU" altLang="ru-RU" sz="1600" i="1" dirty="0" err="1">
                <a:cs typeface="Arial" charset="0"/>
              </a:rPr>
              <a:t>помножити</a:t>
            </a:r>
            <a:r>
              <a:rPr lang="ru-RU" altLang="ru-RU" sz="1600" i="1" dirty="0">
                <a:cs typeface="Arial" charset="0"/>
              </a:rPr>
              <a:t> на </a:t>
            </a:r>
            <a:r>
              <a:rPr lang="en-US" altLang="ru-RU" sz="1600" i="1" dirty="0">
                <a:cs typeface="Arial" charset="0"/>
              </a:rPr>
              <a:t>n </a:t>
            </a:r>
            <a:r>
              <a:rPr lang="ru-RU" altLang="ru-RU" sz="1600" i="1" dirty="0" err="1">
                <a:cs typeface="Arial" charset="0"/>
              </a:rPr>
              <a:t>висоту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перерізу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en-US" altLang="ru-RU" sz="1600" i="1" dirty="0">
                <a:cs typeface="Arial" charset="0"/>
              </a:rPr>
              <a:t>h (</a:t>
            </a:r>
            <a:r>
              <a:rPr lang="ru-RU" altLang="ru-RU" sz="1600" i="1" dirty="0">
                <a:cs typeface="Arial" charset="0"/>
              </a:rPr>
              <a:t>вона </a:t>
            </a:r>
            <a:r>
              <a:rPr lang="ru-RU" altLang="ru-RU" sz="1600" i="1" dirty="0" err="1">
                <a:cs typeface="Arial" charset="0"/>
              </a:rPr>
              <a:t>подається</a:t>
            </a:r>
            <a:r>
              <a:rPr lang="ru-RU" altLang="ru-RU" sz="1600" i="1" dirty="0">
                <a:cs typeface="Arial" charset="0"/>
              </a:rPr>
              <a:t> на </a:t>
            </a:r>
            <a:r>
              <a:rPr lang="ru-RU" altLang="ru-RU" sz="1600" i="1" dirty="0" err="1">
                <a:cs typeface="Arial" charset="0"/>
              </a:rPr>
              <a:t>аркуші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карти</a:t>
            </a:r>
            <a:r>
              <a:rPr lang="ru-RU" altLang="ru-RU" sz="1600" i="1" dirty="0">
                <a:cs typeface="Arial" charset="0"/>
              </a:rPr>
              <a:t>), і </a:t>
            </a:r>
            <a:r>
              <a:rPr lang="ru-RU" altLang="ru-RU" sz="1600" i="1" dirty="0" err="1">
                <a:cs typeface="Arial" charset="0"/>
              </a:rPr>
              <a:t>отриманий</a:t>
            </a:r>
            <a:r>
              <a:rPr lang="ru-RU" altLang="ru-RU" sz="1600" i="1" dirty="0">
                <a:cs typeface="Arial" charset="0"/>
              </a:rPr>
              <a:t> результат </a:t>
            </a:r>
            <a:r>
              <a:rPr lang="ru-RU" altLang="ru-RU" sz="1600" i="1" dirty="0" err="1">
                <a:cs typeface="Arial" charset="0"/>
              </a:rPr>
              <a:t>додати</a:t>
            </a:r>
            <a:r>
              <a:rPr lang="ru-RU" altLang="ru-RU" sz="1600" i="1" dirty="0">
                <a:cs typeface="Arial" charset="0"/>
              </a:rPr>
              <a:t> до </a:t>
            </a:r>
            <a:r>
              <a:rPr lang="ru-RU" altLang="ru-RU" sz="1600" i="1" dirty="0" err="1">
                <a:cs typeface="Arial" charset="0"/>
              </a:rPr>
              <a:t>вихідної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висоти</a:t>
            </a:r>
            <a:r>
              <a:rPr lang="ru-RU" altLang="ru-RU" sz="1600" i="1" dirty="0">
                <a:cs typeface="Arial" charset="0"/>
              </a:rPr>
              <a:t> тому, </a:t>
            </a:r>
            <a:r>
              <a:rPr lang="ru-RU" altLang="ru-RU" sz="1600" i="1" dirty="0" err="1">
                <a:cs typeface="Arial" charset="0"/>
              </a:rPr>
              <a:t>що</a:t>
            </a:r>
            <a:r>
              <a:rPr lang="ru-RU" altLang="ru-RU" sz="1600" i="1" dirty="0">
                <a:cs typeface="Arial" charset="0"/>
              </a:rPr>
              <a:t> у </a:t>
            </a:r>
            <a:r>
              <a:rPr lang="ru-RU" altLang="ru-RU" sz="1600" i="1" dirty="0" err="1">
                <a:cs typeface="Arial" charset="0"/>
              </a:rPr>
              <a:t>бік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обумовленої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горизонталі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рельєф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підвищується</a:t>
            </a:r>
            <a:r>
              <a:rPr lang="ru-RU" altLang="ru-RU" sz="1600" i="1" dirty="0">
                <a:cs typeface="Arial" charset="0"/>
              </a:rPr>
              <a:t>, </a:t>
            </a:r>
            <a:r>
              <a:rPr lang="ru-RU" altLang="ru-RU" sz="1600" i="1" dirty="0" err="1">
                <a:cs typeface="Arial" charset="0"/>
              </a:rPr>
              <a:t>тобто</a:t>
            </a:r>
            <a:r>
              <a:rPr lang="ru-RU" altLang="ru-RU" sz="1600" i="1" dirty="0">
                <a:cs typeface="Arial" charset="0"/>
              </a:rPr>
              <a:t> На= </a:t>
            </a:r>
            <a:r>
              <a:rPr lang="ru-RU" altLang="ru-RU" sz="1600" i="1" dirty="0" err="1">
                <a:cs typeface="Arial" charset="0"/>
              </a:rPr>
              <a:t>Нб</a:t>
            </a:r>
            <a:r>
              <a:rPr lang="ru-RU" altLang="ru-RU" sz="1600" i="1" dirty="0">
                <a:cs typeface="Arial" charset="0"/>
              </a:rPr>
              <a:t>+ (</a:t>
            </a:r>
            <a:r>
              <a:rPr lang="en-US" altLang="ru-RU" sz="1600" i="1" dirty="0">
                <a:cs typeface="Arial" charset="0"/>
              </a:rPr>
              <a:t>h ∙ n) = 150 </a:t>
            </a:r>
            <a:r>
              <a:rPr lang="ru-RU" altLang="ru-RU" sz="1600" i="1" dirty="0">
                <a:cs typeface="Arial" charset="0"/>
              </a:rPr>
              <a:t>м + (5 м ∙ 3) = 165 м.</a:t>
            </a:r>
          </a:p>
          <a:p>
            <a:endParaRPr lang="ru-RU" altLang="ru-RU" sz="1800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75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4274" t="20027" r="45392" b="61659"/>
          <a:stretch/>
        </p:blipFill>
        <p:spPr>
          <a:xfrm>
            <a:off x="7678055" y="3584776"/>
            <a:ext cx="1465945" cy="155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628260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800" dirty="0" smtClean="0">
                <a:solidFill>
                  <a:schemeClr val="tx2">
                    <a:lumMod val="10000"/>
                  </a:schemeClr>
                </a:solidFill>
              </a:rPr>
              <a:t>Графік (шкала) закладень</a:t>
            </a: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70088" y="1302468"/>
            <a:ext cx="8003823" cy="15387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Спрощує визначення кутів </a:t>
            </a:r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</a:rPr>
              <a:t>нахилу. Розміщується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на аркуші карти та показує залежність між величиною закладення схилу і кутами нахилу: довжини вертикальних відрізків між горизонтальною основою графіка і розташованою над нею кривою дорівнюють закладенню при конкретному значенні кута нахилу, що вказується під основою</a:t>
            </a:r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</a:rPr>
              <a:t>. Методику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застосування графіка демонструє рисунок. </a:t>
            </a:r>
            <a:endParaRPr lang="uk-UA" sz="1600" dirty="0" smtClean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76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9147" t="22000"/>
          <a:stretch/>
        </p:blipFill>
        <p:spPr>
          <a:xfrm>
            <a:off x="3875970" y="2841171"/>
            <a:ext cx="5268030" cy="23023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5800" y="2989552"/>
            <a:ext cx="31133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Густота горизонталей на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тій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чи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іншій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ділянці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відповідає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стрімкості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схилів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: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чим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густіше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розташовані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горизонталі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тим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крутіші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зображені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ними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схили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4814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674915" y="753768"/>
            <a:ext cx="7619999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Визначте</a:t>
            </a:r>
            <a: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максимальну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абсолютну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висоту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точки на </a:t>
            </a:r>
            <a:r>
              <a:rPr lang="ru-RU" altLang="ru-RU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топографічній</a:t>
            </a:r>
            <a: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карті</a:t>
            </a:r>
            <a: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b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altLang="ru-RU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Визначте</a:t>
            </a:r>
            <a: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відносну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висоту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(у метрах)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вершини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кургану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Високого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щодо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місцевості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де росте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поодиноке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дерево</a:t>
            </a:r>
            <a:r>
              <a:rPr lang="ru-RU" altLang="ru-RU" kern="1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ru-RU" altLang="ru-RU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74915" y="1533043"/>
            <a:ext cx="4506685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800" dirty="0" smtClean="0"/>
              <a:t>З </a:t>
            </a:r>
            <a:r>
              <a:rPr lang="ru-RU" sz="1800" dirty="0" err="1" smtClean="0"/>
              <a:t>усіх</a:t>
            </a:r>
            <a:r>
              <a:rPr lang="ru-RU" sz="1800" dirty="0" smtClean="0"/>
              <a:t> </a:t>
            </a:r>
            <a:r>
              <a:rPr lang="ru-RU" sz="1800" dirty="0" err="1" smtClean="0"/>
              <a:t>точок</a:t>
            </a:r>
            <a:r>
              <a:rPr lang="ru-RU" sz="1800" dirty="0" smtClean="0"/>
              <a:t>, </a:t>
            </a:r>
            <a:r>
              <a:rPr lang="ru-RU" sz="1800" dirty="0" err="1" smtClean="0"/>
              <a:t>які</a:t>
            </a:r>
            <a:r>
              <a:rPr lang="ru-RU" sz="1800" dirty="0" smtClean="0"/>
              <a:t> </a:t>
            </a:r>
            <a:r>
              <a:rPr lang="ru-RU" sz="1800" dirty="0" err="1" smtClean="0"/>
              <a:t>мають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відмітку</a:t>
            </a:r>
            <a:r>
              <a:rPr lang="ru-RU" sz="1800" dirty="0" smtClean="0"/>
              <a:t> </a:t>
            </a:r>
            <a:r>
              <a:rPr lang="ru-RU" sz="1800" dirty="0" err="1" smtClean="0"/>
              <a:t>висоти</a:t>
            </a:r>
            <a:r>
              <a:rPr lang="ru-RU" sz="1800" dirty="0" smtClean="0"/>
              <a:t> (88, 94, 105) </a:t>
            </a:r>
            <a:r>
              <a:rPr lang="ru-RU" sz="1800" dirty="0" err="1" smtClean="0"/>
              <a:t>максимальну</a:t>
            </a:r>
            <a:r>
              <a:rPr lang="ru-RU" sz="1800" dirty="0" smtClean="0"/>
              <a:t> </a:t>
            </a:r>
            <a:r>
              <a:rPr lang="ru-RU" sz="1800" dirty="0" err="1" smtClean="0"/>
              <a:t>абсолютну</a:t>
            </a:r>
            <a:r>
              <a:rPr lang="ru-RU" sz="1800" dirty="0" smtClean="0"/>
              <a:t> </a:t>
            </a:r>
            <a:r>
              <a:rPr lang="ru-RU" sz="1800" dirty="0" err="1" smtClean="0"/>
              <a:t>висоту</a:t>
            </a:r>
            <a:r>
              <a:rPr lang="ru-RU" sz="1800" dirty="0" smtClean="0"/>
              <a:t> </a:t>
            </a:r>
            <a:r>
              <a:rPr lang="ru-RU" sz="1800" dirty="0" err="1" smtClean="0"/>
              <a:t>має</a:t>
            </a:r>
            <a:r>
              <a:rPr lang="ru-RU" sz="1800" dirty="0" smtClean="0"/>
              <a:t> курган </a:t>
            </a:r>
            <a:r>
              <a:rPr lang="ru-RU" sz="1800" dirty="0" err="1" smtClean="0"/>
              <a:t>Високий</a:t>
            </a:r>
            <a:r>
              <a:rPr lang="ru-RU" sz="1800" dirty="0" smtClean="0"/>
              <a:t> (105 м)</a:t>
            </a:r>
          </a:p>
          <a:p>
            <a:r>
              <a:rPr lang="ru-RU" sz="1800" dirty="0" smtClean="0"/>
              <a:t>Абсолютна </a:t>
            </a:r>
            <a:r>
              <a:rPr lang="ru-RU" sz="1800" dirty="0" err="1" smtClean="0"/>
              <a:t>висота</a:t>
            </a:r>
            <a:r>
              <a:rPr lang="ru-RU" sz="1800" dirty="0" smtClean="0"/>
              <a:t> кургану </a:t>
            </a:r>
            <a:r>
              <a:rPr lang="ru-RU" sz="1800" dirty="0" err="1" smtClean="0"/>
              <a:t>Високий</a:t>
            </a:r>
            <a:r>
              <a:rPr lang="ru-RU" sz="1800" dirty="0" smtClean="0"/>
              <a:t> – 105 м. </a:t>
            </a:r>
            <a:r>
              <a:rPr lang="ru-RU" sz="1800" dirty="0" err="1" smtClean="0"/>
              <a:t>Місцевість</a:t>
            </a:r>
            <a:r>
              <a:rPr lang="ru-RU" sz="1800" dirty="0" smtClean="0"/>
              <a:t>, де росте </a:t>
            </a:r>
            <a:r>
              <a:rPr lang="ru-RU" sz="1800" dirty="0" err="1" smtClean="0"/>
              <a:t>поодиноке</a:t>
            </a:r>
            <a:r>
              <a:rPr lang="ru-RU" sz="1800" dirty="0" smtClean="0"/>
              <a:t> дерево (дно </a:t>
            </a:r>
            <a:r>
              <a:rPr lang="ru-RU" sz="1800" dirty="0" err="1" smtClean="0"/>
              <a:t>котловини</a:t>
            </a:r>
            <a:r>
              <a:rPr lang="ru-RU" sz="1800" dirty="0" smtClean="0"/>
              <a:t>) </a:t>
            </a:r>
            <a:r>
              <a:rPr lang="ru-RU" sz="1800" dirty="0" err="1" smtClean="0"/>
              <a:t>має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відмітку</a:t>
            </a:r>
            <a:r>
              <a:rPr lang="ru-RU" sz="1800" dirty="0" smtClean="0"/>
              <a:t> </a:t>
            </a:r>
            <a:r>
              <a:rPr lang="ru-RU" sz="1800" dirty="0" err="1" smtClean="0"/>
              <a:t>абсолютної</a:t>
            </a:r>
            <a:r>
              <a:rPr lang="ru-RU" sz="1800" dirty="0" smtClean="0"/>
              <a:t> </a:t>
            </a:r>
            <a:r>
              <a:rPr lang="ru-RU" sz="1800" dirty="0" err="1" smtClean="0"/>
              <a:t>висоти</a:t>
            </a:r>
            <a:r>
              <a:rPr lang="ru-RU" sz="1800" dirty="0" smtClean="0"/>
              <a:t> 88 м.</a:t>
            </a:r>
          </a:p>
          <a:p>
            <a:pPr marL="76200" indent="0">
              <a:buNone/>
            </a:pPr>
            <a:r>
              <a:rPr lang="ru-RU" sz="1800" i="1" dirty="0" err="1" smtClean="0"/>
              <a:t>Відносна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висота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складає</a:t>
            </a:r>
            <a:r>
              <a:rPr lang="ru-RU" sz="1800" i="1" dirty="0" smtClean="0"/>
              <a:t>: 105 -  88 = 17 м</a:t>
            </a:r>
            <a:endParaRPr lang="ru-RU" sz="1800" i="1"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77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9437" t="18935" r="29871" b="5362"/>
          <a:stretch/>
        </p:blipFill>
        <p:spPr>
          <a:xfrm>
            <a:off x="5181600" y="1214894"/>
            <a:ext cx="3962400" cy="39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5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3600" b="1" cap="none" dirty="0" smtClean="0">
                <a:solidFill>
                  <a:srgbClr val="00B050"/>
                </a:solidFill>
              </a:rPr>
              <a:t>Властивості повітря</a:t>
            </a:r>
            <a:endParaRPr lang="uk-UA" sz="3600" b="1" cap="none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34250"/>
          <a:stretch/>
        </p:blipFill>
        <p:spPr>
          <a:xfrm>
            <a:off x="2367349" y="97156"/>
            <a:ext cx="4434413" cy="228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3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Визначення температури повітря на певній висоті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err="1" smtClean="0"/>
              <a:t>Визначено</a:t>
            </a:r>
            <a:r>
              <a:rPr lang="ru-RU" dirty="0"/>
              <a:t>, 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кожні</a:t>
            </a:r>
            <a:r>
              <a:rPr lang="ru-RU" dirty="0"/>
              <a:t>  100 м </a:t>
            </a:r>
            <a:r>
              <a:rPr lang="ru-RU" dirty="0" err="1"/>
              <a:t>висоти</a:t>
            </a:r>
            <a:r>
              <a:rPr lang="ru-RU" dirty="0"/>
              <a:t> </a:t>
            </a:r>
            <a:r>
              <a:rPr lang="ru-RU" dirty="0" smtClean="0"/>
              <a:t>температура </a:t>
            </a:r>
            <a:r>
              <a:rPr lang="ru-RU" dirty="0" err="1" smtClean="0"/>
              <a:t>повітря</a:t>
            </a:r>
            <a:r>
              <a:rPr lang="ru-RU" dirty="0" smtClean="0"/>
              <a:t>  </a:t>
            </a:r>
            <a:r>
              <a:rPr lang="ru-RU" dirty="0" err="1"/>
              <a:t>знижується</a:t>
            </a:r>
            <a:r>
              <a:rPr lang="ru-RU" dirty="0"/>
              <a:t> в </a:t>
            </a:r>
            <a:r>
              <a:rPr lang="ru-RU" dirty="0" err="1" smtClean="0"/>
              <a:t>середньому</a:t>
            </a:r>
            <a:r>
              <a:rPr lang="ru-RU" dirty="0" smtClean="0"/>
              <a:t> </a:t>
            </a:r>
            <a:r>
              <a:rPr lang="ru-RU" dirty="0"/>
              <a:t>на 0,6 °С</a:t>
            </a:r>
            <a:r>
              <a:rPr lang="ru-RU" dirty="0" smtClean="0"/>
              <a:t>.</a:t>
            </a:r>
          </a:p>
          <a:p>
            <a:r>
              <a:rPr lang="uk-UA" dirty="0" smtClean="0"/>
              <a:t>Для того, щоб визначити, на скільки змінилася температура з висотою необхідно перевищення між двома точками (у метрах) розділити на 100 і помножити на температурний градієнт </a:t>
            </a:r>
            <a:r>
              <a:rPr lang="uk-UA" dirty="0"/>
              <a:t>(</a:t>
            </a:r>
            <a:r>
              <a:rPr lang="uk-UA" dirty="0" smtClean="0"/>
              <a:t>0,6°С).</a:t>
            </a:r>
          </a:p>
          <a:p>
            <a:pPr algn="ctr"/>
            <a:r>
              <a:rPr lang="uk-UA" dirty="0" smtClean="0">
                <a:solidFill>
                  <a:srgbClr val="FF0000"/>
                </a:solidFill>
              </a:rPr>
              <a:t>Слід пам'ятати, що для сухого повітря температурний градієнт складає </a:t>
            </a:r>
            <a:r>
              <a:rPr lang="uk-UA" dirty="0">
                <a:solidFill>
                  <a:srgbClr val="FF0000"/>
                </a:solidFill>
              </a:rPr>
              <a:t>1 °</a:t>
            </a:r>
            <a:r>
              <a:rPr lang="uk-UA" dirty="0" smtClean="0">
                <a:solidFill>
                  <a:srgbClr val="FF0000"/>
                </a:solidFill>
              </a:rPr>
              <a:t>С на 100 м висоти.</a:t>
            </a:r>
            <a:endParaRPr lang="uk-UA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46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Зміст завдань  з географії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/>
              <a:t>Зміст</a:t>
            </a:r>
            <a:r>
              <a:rPr lang="ru-RU" dirty="0"/>
              <a:t> </a:t>
            </a:r>
            <a:r>
              <a:rPr lang="ru-RU" dirty="0" err="1"/>
              <a:t>завдань</a:t>
            </a:r>
            <a:r>
              <a:rPr lang="ru-RU" dirty="0"/>
              <a:t> </a:t>
            </a:r>
            <a:r>
              <a:rPr lang="ru-RU" dirty="0" err="1"/>
              <a:t>орієнтований</a:t>
            </a:r>
            <a:r>
              <a:rPr lang="ru-RU" dirty="0"/>
              <a:t> на </a:t>
            </a:r>
            <a:r>
              <a:rPr lang="ru-RU" dirty="0" err="1"/>
              <a:t>здатність</a:t>
            </a:r>
            <a:r>
              <a:rPr lang="ru-RU" dirty="0"/>
              <a:t> </a:t>
            </a:r>
            <a:r>
              <a:rPr lang="ru-RU" dirty="0" err="1"/>
              <a:t>учня</a:t>
            </a:r>
            <a:r>
              <a:rPr lang="ru-RU" dirty="0"/>
              <a:t> </a:t>
            </a:r>
            <a:r>
              <a:rPr lang="ru-RU" dirty="0" err="1"/>
              <a:t>логічно</a:t>
            </a:r>
            <a:r>
              <a:rPr lang="ru-RU" dirty="0"/>
              <a:t> </a:t>
            </a:r>
            <a:r>
              <a:rPr lang="ru-RU" dirty="0" err="1"/>
              <a:t>мислити</a:t>
            </a:r>
            <a:r>
              <a:rPr lang="ru-RU" dirty="0"/>
              <a:t>, </a:t>
            </a:r>
            <a:r>
              <a:rPr lang="ru-RU" dirty="0" err="1"/>
              <a:t>аналізувати</a:t>
            </a:r>
            <a:r>
              <a:rPr lang="ru-RU" dirty="0"/>
              <a:t> </a:t>
            </a:r>
            <a:r>
              <a:rPr lang="ru-RU" dirty="0" err="1"/>
              <a:t>географічну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</a:t>
            </a:r>
            <a:r>
              <a:rPr lang="ru-RU" dirty="0" err="1"/>
              <a:t>отриману</a:t>
            </a:r>
            <a:r>
              <a:rPr lang="ru-RU" dirty="0"/>
              <a:t> </a:t>
            </a:r>
            <a:r>
              <a:rPr lang="ru-RU" dirty="0" err="1"/>
              <a:t>самостійно</a:t>
            </a:r>
            <a:r>
              <a:rPr lang="ru-RU" dirty="0"/>
              <a:t> з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,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, </a:t>
            </a:r>
            <a:r>
              <a:rPr lang="ru-RU" dirty="0" err="1"/>
              <a:t>краєзнавчий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 smtClean="0"/>
              <a:t>.</a:t>
            </a:r>
          </a:p>
          <a:p>
            <a:r>
              <a:rPr lang="ru-RU" dirty="0" err="1"/>
              <a:t>Завдання</a:t>
            </a:r>
            <a:r>
              <a:rPr lang="ru-RU" dirty="0"/>
              <a:t> на </a:t>
            </a:r>
            <a:r>
              <a:rPr lang="ru-RU" dirty="0" err="1"/>
              <a:t>олімпіаду</a:t>
            </a:r>
            <a:r>
              <a:rPr lang="ru-RU" dirty="0"/>
              <a:t> </a:t>
            </a:r>
            <a:r>
              <a:rPr lang="ru-RU" dirty="0" err="1"/>
              <a:t>розробляються</a:t>
            </a:r>
            <a:r>
              <a:rPr lang="ru-RU" dirty="0"/>
              <a:t> для </a:t>
            </a:r>
            <a:r>
              <a:rPr lang="ru-RU" dirty="0" err="1"/>
              <a:t>кожної</a:t>
            </a:r>
            <a:r>
              <a:rPr lang="ru-RU" dirty="0"/>
              <a:t> </a:t>
            </a:r>
            <a:r>
              <a:rPr lang="ru-RU" dirty="0" err="1"/>
              <a:t>вікової</a:t>
            </a:r>
            <a:r>
              <a:rPr lang="ru-RU" dirty="0"/>
              <a:t> </a:t>
            </a:r>
            <a:r>
              <a:rPr lang="ru-RU" dirty="0" err="1"/>
              <a:t>паралелі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діючої</a:t>
            </a:r>
            <a:r>
              <a:rPr lang="ru-RU" dirty="0"/>
              <a:t> </a:t>
            </a:r>
            <a:r>
              <a:rPr lang="ru-RU" dirty="0" err="1"/>
              <a:t>навчальної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за принципом «</a:t>
            </a:r>
            <a:r>
              <a:rPr lang="ru-RU" dirty="0" err="1"/>
              <a:t>накопичення</a:t>
            </a:r>
            <a:r>
              <a:rPr lang="ru-RU" dirty="0"/>
              <a:t> </a:t>
            </a:r>
            <a:r>
              <a:rPr lang="ru-RU" dirty="0" err="1"/>
              <a:t>підсумку</a:t>
            </a:r>
            <a:r>
              <a:rPr lang="ru-RU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5539875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Визначення середніх показників температури повітря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dirty="0" smtClean="0"/>
              <a:t>Для визначення середньої температури за певний період необхідно знайти суму всіх вимірів температури за зазначений період і розділити на кількість  вимірів. 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 </a:t>
            </a:r>
            <a:r>
              <a:rPr lang="el-GR" dirty="0" smtClean="0"/>
              <a:t>Σ</a:t>
            </a:r>
            <a:r>
              <a:rPr lang="en-US" sz="750" dirty="0"/>
              <a:t>t</a:t>
            </a:r>
            <a:r>
              <a:rPr lang="uk-UA" dirty="0" smtClean="0"/>
              <a:t> = </a:t>
            </a:r>
            <a:r>
              <a:rPr lang="en-US" dirty="0" smtClean="0"/>
              <a:t>78</a:t>
            </a:r>
            <a:r>
              <a:rPr lang="uk-UA" dirty="0" smtClean="0"/>
              <a:t>,6</a:t>
            </a:r>
          </a:p>
          <a:p>
            <a:r>
              <a:rPr lang="uk-UA" dirty="0" smtClean="0"/>
              <a:t>78,6 : 12 = 6,55 </a:t>
            </a:r>
            <a:r>
              <a:rPr lang="uk-UA" dirty="0" smtClean="0">
                <a:latin typeface="Calibri"/>
              </a:rPr>
              <a:t>°С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4" b="33473"/>
          <a:stretch/>
        </p:blipFill>
        <p:spPr bwMode="auto">
          <a:xfrm>
            <a:off x="1143001" y="2653517"/>
            <a:ext cx="6858000" cy="116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6822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66" y="483518"/>
            <a:ext cx="8435280" cy="56921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Визначення зміни атмосферного тиску з висотою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uk-UA" dirty="0" smtClean="0"/>
              <a:t>У  нижніх  шарах  тропосфери  з  під­няттям  угору  на  кожні  10  м  атмосферний  тиск  знижується  в  середньому  на 1  мм  </a:t>
            </a:r>
            <a:r>
              <a:rPr lang="uk-UA" dirty="0" err="1" smtClean="0"/>
              <a:t>рт</a:t>
            </a:r>
            <a:r>
              <a:rPr lang="uk-UA" dirty="0" smtClean="0"/>
              <a:t>.  ст.  </a:t>
            </a:r>
          </a:p>
          <a:p>
            <a:r>
              <a:rPr lang="uk-UA" dirty="0" smtClean="0"/>
              <a:t>Знаючи,  як  змінюється тиск  з висотою,  можна обчислити  абсо­лютну та відносну висоту місцевості.</a:t>
            </a:r>
          </a:p>
          <a:p>
            <a:r>
              <a:rPr lang="uk-UA" dirty="0" smtClean="0"/>
              <a:t>Для того, щоб визначити, на скільки змінився атмосферний тиск з висотою необхідно перевищення між двома точками (у метрах) поділити на 10 і помножити на 1 мм  </a:t>
            </a:r>
            <a:r>
              <a:rPr lang="uk-UA" dirty="0" err="1" smtClean="0"/>
              <a:t>рт</a:t>
            </a:r>
            <a:r>
              <a:rPr lang="uk-UA" dirty="0" smtClean="0"/>
              <a:t>.  ст.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8279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Відносна вологість повітря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uk-UA" dirty="0"/>
              <a:t>Відносна вологість — відношення абсолютної вологості </a:t>
            </a:r>
            <a:r>
              <a:rPr lang="uk-UA" dirty="0" smtClean="0"/>
              <a:t>( у г/м</a:t>
            </a:r>
            <a:r>
              <a:rPr lang="uk-UA" dirty="0" smtClean="0">
                <a:latin typeface="Times New Roman"/>
                <a:cs typeface="Times New Roman"/>
              </a:rPr>
              <a:t>³) </a:t>
            </a:r>
            <a:r>
              <a:rPr lang="uk-UA" dirty="0" smtClean="0"/>
              <a:t>до </a:t>
            </a:r>
            <a:r>
              <a:rPr lang="uk-UA" dirty="0"/>
              <a:t>її максимального </a:t>
            </a:r>
            <a:r>
              <a:rPr lang="uk-UA" dirty="0" err="1" smtClean="0"/>
              <a:t>значенняпри</a:t>
            </a:r>
            <a:r>
              <a:rPr lang="uk-UA" dirty="0" smtClean="0"/>
              <a:t> </a:t>
            </a:r>
            <a:r>
              <a:rPr lang="uk-UA" dirty="0"/>
              <a:t>заданій </a:t>
            </a:r>
            <a:r>
              <a:rPr lang="uk-UA" dirty="0" smtClean="0"/>
              <a:t>температурі </a:t>
            </a:r>
            <a:r>
              <a:rPr lang="uk-UA" dirty="0"/>
              <a:t>(у г/м³) </a:t>
            </a:r>
            <a:r>
              <a:rPr lang="uk-UA" dirty="0" smtClean="0"/>
              <a:t>× </a:t>
            </a:r>
            <a:r>
              <a:rPr lang="uk-UA" dirty="0"/>
              <a:t>100</a:t>
            </a:r>
            <a:r>
              <a:rPr lang="uk-UA" dirty="0" smtClean="0"/>
              <a:t>%. </a:t>
            </a:r>
          </a:p>
          <a:p>
            <a:r>
              <a:rPr lang="uk-UA" dirty="0" smtClean="0"/>
              <a:t>При </a:t>
            </a:r>
            <a:r>
              <a:rPr lang="uk-UA" dirty="0"/>
              <a:t>100% відносній вологості в повітрі може відбутися конденсація водяної пари з утворенням туману, випаданням води.</a:t>
            </a:r>
          </a:p>
        </p:txBody>
      </p:sp>
    </p:spTree>
    <p:extLst>
      <p:ext uri="{BB962C8B-B14F-4D97-AF65-F5344CB8AC3E}">
        <p14:creationId xmlns:p14="http://schemas.microsoft.com/office/powerpoint/2010/main" val="7404775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Сумарна сонячна радіація. Альбедо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Пряма </a:t>
            </a:r>
            <a:r>
              <a:rPr lang="ru-RU" sz="1800" dirty="0" err="1"/>
              <a:t>радіація</a:t>
            </a:r>
            <a:r>
              <a:rPr lang="ru-RU" sz="1800" dirty="0"/>
              <a:t> — </a:t>
            </a:r>
            <a:r>
              <a:rPr lang="ru-RU" sz="1800" dirty="0" err="1"/>
              <a:t>сонячна</a:t>
            </a:r>
            <a:r>
              <a:rPr lang="ru-RU" sz="1800" dirty="0"/>
              <a:t> </a:t>
            </a:r>
            <a:r>
              <a:rPr lang="ru-RU" sz="1800" dirty="0" err="1"/>
              <a:t>радіація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доходить до </a:t>
            </a:r>
            <a:r>
              <a:rPr lang="ru-RU" sz="1800" dirty="0" err="1"/>
              <a:t>земної</a:t>
            </a:r>
            <a:r>
              <a:rPr lang="ru-RU" sz="1800" dirty="0"/>
              <a:t> </a:t>
            </a:r>
            <a:r>
              <a:rPr lang="ru-RU" sz="1800" dirty="0" err="1"/>
              <a:t>поверхні</a:t>
            </a:r>
            <a:r>
              <a:rPr lang="ru-RU" sz="1800" dirty="0"/>
              <a:t> у </a:t>
            </a:r>
            <a:r>
              <a:rPr lang="ru-RU" sz="1800" dirty="0" err="1"/>
              <a:t>вигляді</a:t>
            </a:r>
            <a:r>
              <a:rPr lang="ru-RU" sz="1800" dirty="0"/>
              <a:t> пучка </a:t>
            </a:r>
            <a:r>
              <a:rPr lang="ru-RU" sz="1800" dirty="0" err="1"/>
              <a:t>паралельних</a:t>
            </a:r>
            <a:r>
              <a:rPr lang="ru-RU" sz="1800" dirty="0"/>
              <a:t> </a:t>
            </a:r>
            <a:r>
              <a:rPr lang="ru-RU" sz="1800" dirty="0" err="1"/>
              <a:t>променів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виходять</a:t>
            </a:r>
            <a:r>
              <a:rPr lang="ru-RU" sz="1800" dirty="0"/>
              <a:t> </a:t>
            </a:r>
            <a:r>
              <a:rPr lang="ru-RU" sz="1800" dirty="0" err="1"/>
              <a:t>безпосередньо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сонячного</a:t>
            </a:r>
            <a:r>
              <a:rPr lang="ru-RU" sz="1800" dirty="0"/>
              <a:t> диска. </a:t>
            </a:r>
          </a:p>
          <a:p>
            <a:r>
              <a:rPr lang="ru-RU" sz="1800" dirty="0" err="1"/>
              <a:t>Розсіяна</a:t>
            </a:r>
            <a:r>
              <a:rPr lang="ru-RU" sz="1800" dirty="0"/>
              <a:t> </a:t>
            </a:r>
            <a:r>
              <a:rPr lang="ru-RU" sz="1800" dirty="0" err="1"/>
              <a:t>радіація</a:t>
            </a:r>
            <a:r>
              <a:rPr lang="ru-RU" sz="1800" dirty="0"/>
              <a:t> — </a:t>
            </a:r>
            <a:r>
              <a:rPr lang="ru-RU" sz="1800" dirty="0" err="1"/>
              <a:t>сонячна</a:t>
            </a:r>
            <a:r>
              <a:rPr lang="ru-RU" sz="1800" dirty="0"/>
              <a:t> ра9сума.0діація,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була</a:t>
            </a:r>
            <a:r>
              <a:rPr lang="ru-RU" sz="1800" dirty="0"/>
              <a:t> </a:t>
            </a:r>
            <a:r>
              <a:rPr lang="ru-RU" sz="1800" dirty="0" err="1"/>
              <a:t>розсіяна</a:t>
            </a:r>
            <a:r>
              <a:rPr lang="ru-RU" sz="1800" dirty="0"/>
              <a:t> в </a:t>
            </a:r>
            <a:r>
              <a:rPr lang="ru-RU" sz="1800" dirty="0" err="1"/>
              <a:t>атмосфері</a:t>
            </a:r>
            <a:r>
              <a:rPr lang="ru-RU" sz="1800" dirty="0"/>
              <a:t>, </a:t>
            </a:r>
            <a:r>
              <a:rPr lang="ru-RU" sz="1800" dirty="0" err="1"/>
              <a:t>надходить</a:t>
            </a:r>
            <a:r>
              <a:rPr lang="ru-RU" sz="1800" dirty="0"/>
              <a:t> на </a:t>
            </a:r>
            <a:r>
              <a:rPr lang="ru-RU" sz="1800" dirty="0" err="1"/>
              <a:t>земну</a:t>
            </a:r>
            <a:r>
              <a:rPr lang="ru-RU" sz="1800" dirty="0"/>
              <a:t> </a:t>
            </a:r>
            <a:r>
              <a:rPr lang="ru-RU" sz="1800" dirty="0" err="1"/>
              <a:t>поверхню</a:t>
            </a:r>
            <a:r>
              <a:rPr lang="ru-RU" sz="1800" dirty="0"/>
              <a:t> з </a:t>
            </a:r>
            <a:r>
              <a:rPr lang="ru-RU" sz="1800" dirty="0" err="1"/>
              <a:t>усього</a:t>
            </a:r>
            <a:r>
              <a:rPr lang="ru-RU" sz="1800" dirty="0"/>
              <a:t> </a:t>
            </a:r>
            <a:r>
              <a:rPr lang="ru-RU" sz="1800" dirty="0" err="1"/>
              <a:t>небокраю</a:t>
            </a:r>
            <a:r>
              <a:rPr lang="ru-RU" sz="1800" dirty="0"/>
              <a:t>. </a:t>
            </a:r>
          </a:p>
          <a:p>
            <a:r>
              <a:rPr lang="ru-RU" sz="1800" dirty="0" err="1"/>
              <a:t>Сумарна</a:t>
            </a:r>
            <a:r>
              <a:rPr lang="ru-RU" sz="1800" dirty="0"/>
              <a:t> </a:t>
            </a:r>
            <a:r>
              <a:rPr lang="ru-RU" sz="1800" dirty="0" err="1"/>
              <a:t>радіація</a:t>
            </a:r>
            <a:r>
              <a:rPr lang="ru-RU" sz="1800" dirty="0"/>
              <a:t> — </a:t>
            </a:r>
            <a:r>
              <a:rPr lang="ru-RU" sz="1800" dirty="0" err="1"/>
              <a:t>сукупність</a:t>
            </a:r>
            <a:r>
              <a:rPr lang="ru-RU" sz="1800" dirty="0"/>
              <a:t> (сума) </a:t>
            </a:r>
            <a:r>
              <a:rPr lang="ru-RU" sz="1800" dirty="0" err="1"/>
              <a:t>прямої</a:t>
            </a:r>
            <a:r>
              <a:rPr lang="ru-RU" sz="1800" dirty="0"/>
              <a:t> і </a:t>
            </a:r>
            <a:r>
              <a:rPr lang="ru-RU" sz="1800" dirty="0" err="1"/>
              <a:t>розсіяної</a:t>
            </a:r>
            <a:r>
              <a:rPr lang="ru-RU" sz="1800" dirty="0"/>
              <a:t> </a:t>
            </a:r>
            <a:r>
              <a:rPr lang="ru-RU" sz="1800" dirty="0" err="1"/>
              <a:t>сонячної</a:t>
            </a:r>
            <a:r>
              <a:rPr lang="ru-RU" sz="1800" dirty="0"/>
              <a:t> </a:t>
            </a:r>
            <a:r>
              <a:rPr lang="ru-RU" sz="1800" dirty="0" err="1"/>
              <a:t>радіації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надходить</a:t>
            </a:r>
            <a:r>
              <a:rPr lang="ru-RU" sz="1800" dirty="0"/>
              <a:t> у </a:t>
            </a:r>
            <a:r>
              <a:rPr lang="ru-RU" sz="1800" dirty="0" err="1"/>
              <a:t>природних</a:t>
            </a:r>
            <a:r>
              <a:rPr lang="ru-RU" sz="1800" dirty="0"/>
              <a:t> </a:t>
            </a:r>
            <a:r>
              <a:rPr lang="ru-RU" sz="1800" dirty="0" err="1"/>
              <a:t>умовах</a:t>
            </a:r>
            <a:r>
              <a:rPr lang="ru-RU" sz="1800" dirty="0"/>
              <a:t> на </a:t>
            </a:r>
            <a:r>
              <a:rPr lang="ru-RU" sz="1800" dirty="0" err="1"/>
              <a:t>земну</a:t>
            </a:r>
            <a:r>
              <a:rPr lang="ru-RU" sz="1800" dirty="0"/>
              <a:t> </a:t>
            </a:r>
            <a:r>
              <a:rPr lang="ru-RU" sz="1800" dirty="0" err="1"/>
              <a:t>поверхню</a:t>
            </a:r>
            <a:r>
              <a:rPr lang="ru-RU" sz="1800" dirty="0"/>
              <a:t>.</a:t>
            </a:r>
          </a:p>
          <a:p>
            <a:r>
              <a:rPr lang="ru-RU" sz="1800" dirty="0"/>
              <a:t>Альбедо —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відношення</a:t>
            </a:r>
            <a:r>
              <a:rPr lang="ru-RU" sz="1800" dirty="0"/>
              <a:t> </a:t>
            </a:r>
            <a:r>
              <a:rPr lang="ru-RU" sz="1800" dirty="0" err="1"/>
              <a:t>відбитого</a:t>
            </a:r>
            <a:r>
              <a:rPr lang="ru-RU" sz="1800" dirty="0"/>
              <a:t> </a:t>
            </a:r>
            <a:r>
              <a:rPr lang="ru-RU" sz="1800" dirty="0" err="1"/>
              <a:t>поверхнею</a:t>
            </a:r>
            <a:r>
              <a:rPr lang="ru-RU" sz="1800" dirty="0"/>
              <a:t> </a:t>
            </a:r>
            <a:r>
              <a:rPr lang="ru-RU" sz="1800" dirty="0" err="1"/>
              <a:t>випромінення</a:t>
            </a:r>
            <a:r>
              <a:rPr lang="ru-RU" sz="1800" dirty="0"/>
              <a:t> до потоку </a:t>
            </a:r>
            <a:r>
              <a:rPr lang="ru-RU" sz="1800" dirty="0" err="1"/>
              <a:t>випромінення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надходить</a:t>
            </a:r>
            <a:r>
              <a:rPr lang="ru-RU" sz="1800" dirty="0"/>
              <a:t> (</a:t>
            </a:r>
            <a:r>
              <a:rPr lang="ru-RU" sz="1800" dirty="0" err="1"/>
              <a:t>сумарної</a:t>
            </a:r>
            <a:r>
              <a:rPr lang="ru-RU" sz="1800" dirty="0"/>
              <a:t> </a:t>
            </a:r>
            <a:r>
              <a:rPr lang="ru-RU" sz="1800" dirty="0" err="1"/>
              <a:t>сонячної</a:t>
            </a:r>
            <a:r>
              <a:rPr lang="ru-RU" sz="1800" dirty="0"/>
              <a:t> </a:t>
            </a:r>
            <a:r>
              <a:rPr lang="ru-RU" sz="1800" dirty="0" err="1"/>
              <a:t>радіації</a:t>
            </a:r>
            <a:r>
              <a:rPr lang="ru-RU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71368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Коефіцієнт зволоження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1800" dirty="0" err="1"/>
              <a:t>Коефіцієнт</a:t>
            </a:r>
            <a:r>
              <a:rPr lang="ru-RU" sz="1800" dirty="0"/>
              <a:t> </a:t>
            </a:r>
            <a:r>
              <a:rPr lang="ru-RU" sz="1800" dirty="0" err="1"/>
              <a:t>зволо́ження</a:t>
            </a:r>
            <a:r>
              <a:rPr lang="ru-RU" sz="1800" dirty="0"/>
              <a:t> — </a:t>
            </a:r>
            <a:r>
              <a:rPr lang="ru-RU" sz="1800" dirty="0" err="1"/>
              <a:t>відношення</a:t>
            </a:r>
            <a:r>
              <a:rPr lang="ru-RU" sz="1800" dirty="0"/>
              <a:t> </a:t>
            </a:r>
            <a:r>
              <a:rPr lang="ru-RU" sz="1800" dirty="0" err="1"/>
              <a:t>річної</a:t>
            </a:r>
            <a:r>
              <a:rPr lang="ru-RU" sz="1800" dirty="0"/>
              <a:t> </a:t>
            </a:r>
            <a:r>
              <a:rPr lang="ru-RU" sz="1800" dirty="0" err="1"/>
              <a:t>кількості</a:t>
            </a:r>
            <a:r>
              <a:rPr lang="ru-RU" sz="1800" dirty="0"/>
              <a:t> </a:t>
            </a:r>
            <a:r>
              <a:rPr lang="ru-RU" sz="1800" dirty="0" err="1"/>
              <a:t>опадів</a:t>
            </a:r>
            <a:r>
              <a:rPr lang="ru-RU" sz="1800" dirty="0"/>
              <a:t> до </a:t>
            </a:r>
            <a:r>
              <a:rPr lang="ru-RU" sz="1800" dirty="0" err="1"/>
              <a:t>випаровуваності</a:t>
            </a:r>
            <a:r>
              <a:rPr lang="ru-RU" sz="1800" dirty="0"/>
              <a:t> за той </a:t>
            </a:r>
            <a:r>
              <a:rPr lang="ru-RU" sz="1800" dirty="0" err="1"/>
              <a:t>самий</a:t>
            </a:r>
            <a:r>
              <a:rPr lang="ru-RU" sz="1800" dirty="0"/>
              <a:t> </a:t>
            </a:r>
            <a:r>
              <a:rPr lang="ru-RU" sz="1800" dirty="0" err="1"/>
              <a:t>період</a:t>
            </a:r>
            <a:r>
              <a:rPr lang="ru-RU" sz="1800" dirty="0"/>
              <a:t>. </a:t>
            </a:r>
          </a:p>
          <a:p>
            <a:r>
              <a:rPr lang="ru-RU" sz="1800" dirty="0" err="1"/>
              <a:t>Вказує</a:t>
            </a:r>
            <a:r>
              <a:rPr lang="ru-RU" sz="1800" dirty="0"/>
              <a:t> на </a:t>
            </a:r>
            <a:r>
              <a:rPr lang="ru-RU" sz="1800" dirty="0" err="1"/>
              <a:t>посушливість</a:t>
            </a:r>
            <a:r>
              <a:rPr lang="ru-RU" sz="1800" dirty="0"/>
              <a:t>, </a:t>
            </a:r>
            <a:r>
              <a:rPr lang="ru-RU" sz="1800" dirty="0" err="1"/>
              <a:t>чи</a:t>
            </a:r>
            <a:r>
              <a:rPr lang="ru-RU" sz="1800" dirty="0"/>
              <a:t> </a:t>
            </a:r>
            <a:r>
              <a:rPr lang="ru-RU" sz="1800" dirty="0" err="1"/>
              <a:t>навпаки</a:t>
            </a:r>
            <a:r>
              <a:rPr lang="ru-RU" sz="1800" dirty="0"/>
              <a:t> — </a:t>
            </a:r>
            <a:r>
              <a:rPr lang="ru-RU" sz="1800" dirty="0" err="1"/>
              <a:t>вологість</a:t>
            </a:r>
            <a:r>
              <a:rPr lang="ru-RU" sz="1800" dirty="0"/>
              <a:t> </a:t>
            </a:r>
            <a:r>
              <a:rPr lang="ru-RU" sz="1800" dirty="0" err="1"/>
              <a:t>клімату</a:t>
            </a:r>
            <a:r>
              <a:rPr lang="ru-RU" sz="1800" dirty="0"/>
              <a:t>. </a:t>
            </a:r>
            <a:r>
              <a:rPr lang="ru-RU" sz="1800" dirty="0" err="1"/>
              <a:t>Якщо</a:t>
            </a:r>
            <a:r>
              <a:rPr lang="ru-RU" sz="1800" dirty="0"/>
              <a:t> </a:t>
            </a:r>
            <a:r>
              <a:rPr lang="ru-RU" sz="1800" dirty="0" err="1"/>
              <a:t>коефіцієнт</a:t>
            </a:r>
            <a:r>
              <a:rPr lang="ru-RU" sz="1800" dirty="0"/>
              <a:t> </a:t>
            </a:r>
            <a:r>
              <a:rPr lang="ru-RU" sz="1800" dirty="0" err="1"/>
              <a:t>зволоження</a:t>
            </a:r>
            <a:r>
              <a:rPr lang="ru-RU" sz="1800" dirty="0"/>
              <a:t> </a:t>
            </a:r>
            <a:r>
              <a:rPr lang="ru-RU" sz="1800" dirty="0" err="1"/>
              <a:t>більший</a:t>
            </a:r>
            <a:r>
              <a:rPr lang="ru-RU" sz="1800" dirty="0"/>
              <a:t> 1, то </a:t>
            </a:r>
            <a:r>
              <a:rPr lang="ru-RU" sz="1800" dirty="0" err="1"/>
              <a:t>клімат</a:t>
            </a:r>
            <a:r>
              <a:rPr lang="ru-RU" sz="1800" dirty="0"/>
              <a:t> </a:t>
            </a:r>
            <a:r>
              <a:rPr lang="ru-RU" sz="1800" dirty="0" err="1"/>
              <a:t>вологий</a:t>
            </a:r>
            <a:r>
              <a:rPr lang="ru-RU" sz="1800" dirty="0"/>
              <a:t>, а </a:t>
            </a:r>
            <a:r>
              <a:rPr lang="ru-RU" sz="1800" dirty="0" err="1"/>
              <a:t>якщо</a:t>
            </a:r>
            <a:r>
              <a:rPr lang="ru-RU" sz="1800" dirty="0"/>
              <a:t> </a:t>
            </a:r>
            <a:r>
              <a:rPr lang="ru-RU" sz="1800" dirty="0" err="1"/>
              <a:t>менший</a:t>
            </a:r>
            <a:r>
              <a:rPr lang="ru-RU" sz="1800" dirty="0"/>
              <a:t> 1— то </a:t>
            </a:r>
            <a:r>
              <a:rPr lang="ru-RU" sz="1800" dirty="0" err="1"/>
              <a:t>посушливий</a:t>
            </a:r>
            <a:r>
              <a:rPr lang="ru-RU" sz="1800" dirty="0"/>
              <a:t>.</a:t>
            </a:r>
          </a:p>
          <a:p>
            <a:r>
              <a:rPr lang="ru-RU" sz="1800" dirty="0" err="1"/>
              <a:t>Слід</a:t>
            </a:r>
            <a:r>
              <a:rPr lang="ru-RU" sz="1800" dirty="0"/>
              <a:t> </a:t>
            </a:r>
            <a:r>
              <a:rPr lang="ru-RU" sz="1800" dirty="0" err="1"/>
              <a:t>враховувати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при </a:t>
            </a:r>
            <a:r>
              <a:rPr lang="ru-RU" sz="1800" dirty="0" err="1"/>
              <a:t>розрахунках</a:t>
            </a:r>
            <a:r>
              <a:rPr lang="ru-RU" sz="1800" dirty="0"/>
              <a:t> </a:t>
            </a:r>
            <a:r>
              <a:rPr lang="ru-RU" sz="1800" dirty="0" err="1"/>
              <a:t>береться</a:t>
            </a:r>
            <a:r>
              <a:rPr lang="ru-RU" sz="1800" dirty="0"/>
              <a:t> </a:t>
            </a:r>
            <a:r>
              <a:rPr lang="ru-RU" sz="1800" dirty="0" err="1"/>
              <a:t>потенційна</a:t>
            </a:r>
            <a:r>
              <a:rPr lang="ru-RU" sz="1800" dirty="0"/>
              <a:t> </a:t>
            </a:r>
            <a:r>
              <a:rPr lang="ru-RU" sz="1800" dirty="0" err="1"/>
              <a:t>випаровуваність</a:t>
            </a:r>
            <a:r>
              <a:rPr lang="ru-RU" sz="1800" dirty="0"/>
              <a:t>, а не реальна.</a:t>
            </a:r>
          </a:p>
          <a:p>
            <a:endParaRPr lang="uk-UA" sz="1800" dirty="0"/>
          </a:p>
          <a:p>
            <a:pPr algn="ctr"/>
            <a:r>
              <a:rPr lang="ru-RU" sz="1800" dirty="0" err="1">
                <a:solidFill>
                  <a:srgbClr val="FF0000"/>
                </a:solidFill>
              </a:rPr>
              <a:t>К</a:t>
            </a:r>
            <a:r>
              <a:rPr lang="ru-RU" sz="1425" dirty="0" err="1">
                <a:solidFill>
                  <a:srgbClr val="FF0000"/>
                </a:solidFill>
              </a:rPr>
              <a:t>зв</a:t>
            </a:r>
            <a:r>
              <a:rPr lang="ru-RU" sz="1800" dirty="0">
                <a:solidFill>
                  <a:srgbClr val="FF0000"/>
                </a:solidFill>
              </a:rPr>
              <a:t>= P/f,</a:t>
            </a:r>
          </a:p>
          <a:p>
            <a:pPr algn="ctr"/>
            <a:endParaRPr lang="ru-RU" sz="1800" dirty="0">
              <a:solidFill>
                <a:srgbClr val="FF0000"/>
              </a:solidFill>
            </a:endParaRPr>
          </a:p>
          <a:p>
            <a:r>
              <a:rPr lang="ru-RU" sz="1800" dirty="0">
                <a:solidFill>
                  <a:srgbClr val="FF0000"/>
                </a:solidFill>
              </a:rPr>
              <a:t>P — </a:t>
            </a:r>
            <a:r>
              <a:rPr lang="ru-RU" sz="1800" dirty="0" err="1">
                <a:solidFill>
                  <a:srgbClr val="FF0000"/>
                </a:solidFill>
              </a:rPr>
              <a:t>кількість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>
                <a:solidFill>
                  <a:srgbClr val="FF0000"/>
                </a:solidFill>
              </a:rPr>
              <a:t>опадів</a:t>
            </a:r>
            <a:r>
              <a:rPr lang="ru-RU" sz="1800" dirty="0">
                <a:solidFill>
                  <a:srgbClr val="FF0000"/>
                </a:solidFill>
              </a:rPr>
              <a:t> (мм) </a:t>
            </a:r>
          </a:p>
          <a:p>
            <a:r>
              <a:rPr lang="ru-RU" sz="1800" dirty="0">
                <a:solidFill>
                  <a:srgbClr val="FF0000"/>
                </a:solidFill>
              </a:rPr>
              <a:t>f — </a:t>
            </a:r>
            <a:r>
              <a:rPr lang="ru-RU" sz="1800" dirty="0" err="1">
                <a:solidFill>
                  <a:srgbClr val="FF0000"/>
                </a:solidFill>
              </a:rPr>
              <a:t>випаровуваність</a:t>
            </a:r>
            <a:r>
              <a:rPr lang="ru-RU" sz="1800" dirty="0">
                <a:solidFill>
                  <a:srgbClr val="FF0000"/>
                </a:solidFill>
              </a:rPr>
              <a:t> за </a:t>
            </a:r>
            <a:r>
              <a:rPr lang="ru-RU" sz="1800" dirty="0" err="1">
                <a:solidFill>
                  <a:srgbClr val="FF0000"/>
                </a:solidFill>
              </a:rPr>
              <a:t>цей</a:t>
            </a:r>
            <a:r>
              <a:rPr lang="ru-RU" sz="1800" dirty="0">
                <a:solidFill>
                  <a:srgbClr val="FF0000"/>
                </a:solidFill>
              </a:rPr>
              <a:t> же </a:t>
            </a:r>
            <a:r>
              <a:rPr lang="ru-RU" sz="1800" dirty="0" err="1">
                <a:solidFill>
                  <a:srgbClr val="FF0000"/>
                </a:solidFill>
              </a:rPr>
              <a:t>період</a:t>
            </a:r>
            <a:r>
              <a:rPr lang="ru-RU" sz="1800" dirty="0">
                <a:solidFill>
                  <a:srgbClr val="FF0000"/>
                </a:solidFill>
              </a:rPr>
              <a:t> (мм), максимально </a:t>
            </a:r>
            <a:r>
              <a:rPr lang="ru-RU" sz="1800" dirty="0" err="1">
                <a:solidFill>
                  <a:srgbClr val="FF0000"/>
                </a:solidFill>
              </a:rPr>
              <a:t>можливе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>
                <a:solidFill>
                  <a:srgbClr val="FF0000"/>
                </a:solidFill>
              </a:rPr>
              <a:t>випаровування</a:t>
            </a:r>
            <a:r>
              <a:rPr lang="ru-RU" sz="1800" dirty="0">
                <a:solidFill>
                  <a:srgbClr val="FF0000"/>
                </a:solidFill>
              </a:rPr>
              <a:t> за </a:t>
            </a:r>
            <a:r>
              <a:rPr lang="ru-RU" sz="1800" dirty="0" err="1">
                <a:solidFill>
                  <a:srgbClr val="FF0000"/>
                </a:solidFill>
              </a:rPr>
              <a:t>даних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>
                <a:solidFill>
                  <a:srgbClr val="FF0000"/>
                </a:solidFill>
              </a:rPr>
              <a:t>температурних</a:t>
            </a:r>
            <a:r>
              <a:rPr lang="ru-RU" sz="1800" dirty="0">
                <a:solidFill>
                  <a:srgbClr val="FF0000"/>
                </a:solidFill>
              </a:rPr>
              <a:t> умов, не </a:t>
            </a:r>
            <a:r>
              <a:rPr lang="ru-RU" sz="1800" dirty="0" err="1">
                <a:solidFill>
                  <a:srgbClr val="FF0000"/>
                </a:solidFill>
              </a:rPr>
              <a:t>обмежене</a:t>
            </a:r>
            <a:r>
              <a:rPr lang="ru-RU" sz="1800" dirty="0">
                <a:solidFill>
                  <a:srgbClr val="FF0000"/>
                </a:solidFill>
              </a:rPr>
              <a:t> запасами </a:t>
            </a:r>
            <a:r>
              <a:rPr lang="ru-RU" sz="1800" dirty="0" err="1">
                <a:solidFill>
                  <a:srgbClr val="FF0000"/>
                </a:solidFill>
              </a:rPr>
              <a:t>вологи</a:t>
            </a:r>
            <a:r>
              <a:rPr lang="ru-RU" sz="1800" dirty="0">
                <a:solidFill>
                  <a:srgbClr val="FF0000"/>
                </a:solidFill>
              </a:rPr>
              <a:t> (</a:t>
            </a:r>
            <a:r>
              <a:rPr lang="ru-RU" sz="1800" dirty="0" err="1">
                <a:solidFill>
                  <a:srgbClr val="FF0000"/>
                </a:solidFill>
              </a:rPr>
              <a:t>зазвичай</a:t>
            </a:r>
            <a:r>
              <a:rPr lang="ru-RU" sz="1800" dirty="0">
                <a:solidFill>
                  <a:srgbClr val="FF0000"/>
                </a:solidFill>
              </a:rPr>
              <a:t> з </a:t>
            </a:r>
            <a:r>
              <a:rPr lang="ru-RU" sz="1800" dirty="0" err="1">
                <a:solidFill>
                  <a:srgbClr val="FF0000"/>
                </a:solidFill>
              </a:rPr>
              <a:t>поверхні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>
                <a:solidFill>
                  <a:srgbClr val="FF0000"/>
                </a:solidFill>
              </a:rPr>
              <a:t>водойм</a:t>
            </a:r>
            <a:r>
              <a:rPr lang="ru-RU" sz="18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87307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3600" b="1" cap="none" dirty="0" smtClean="0">
                <a:solidFill>
                  <a:srgbClr val="00B050"/>
                </a:solidFill>
              </a:rPr>
              <a:t>Демографічні розрахунки</a:t>
            </a:r>
            <a:endParaRPr lang="uk-UA" sz="3600" b="1" cap="none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66227"/>
            <a:ext cx="3964786" cy="22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9576" y="411510"/>
            <a:ext cx="8260672" cy="77957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Формула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ля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обчислення  густоти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населення: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0648" y="1707654"/>
            <a:ext cx="8229600" cy="3280172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uk-UA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 = Ч / П,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де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 - густота населення (</a:t>
            </a:r>
            <a:r>
              <a:rPr lang="uk-UA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чол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./км</a:t>
            </a:r>
            <a:r>
              <a:rPr lang="uk-UA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); </a:t>
            </a:r>
            <a:endParaRPr lang="uk-UA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Ч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чисельність населення (</a:t>
            </a:r>
            <a:r>
              <a:rPr lang="uk-UA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чол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.); </a:t>
            </a:r>
            <a:endParaRPr lang="uk-UA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площа (км</a:t>
            </a:r>
            <a:r>
              <a:rPr lang="uk-UA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або га).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819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uk-UA" altLang="ru-RU" smtClean="0">
                <a:ln>
                  <a:noFill/>
                </a:ln>
              </a:rPr>
              <a:t>Приклад задачі</a:t>
            </a:r>
            <a:endParaRPr lang="ru-RU" altLang="ru-RU" smtClean="0">
              <a:ln>
                <a:noFill/>
              </a:ln>
            </a:endParaRPr>
          </a:p>
        </p:txBody>
      </p:sp>
      <p:sp>
        <p:nvSpPr>
          <p:cNvPr id="22531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uk-UA" altLang="ru-RU" dirty="0" smtClean="0"/>
              <a:t>Проаналізуйте наведену в таблиці інформацію щодо площі країн та чисельності їх населення й розрахуйте найбільший показник густоти населення  (осіб/км</a:t>
            </a:r>
            <a:r>
              <a:rPr lang="uk-UA" altLang="ru-RU" baseline="30000" dirty="0" smtClean="0"/>
              <a:t>2</a:t>
            </a:r>
            <a:r>
              <a:rPr lang="uk-UA" altLang="ru-RU" dirty="0" smtClean="0"/>
              <a:t>).</a:t>
            </a:r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  <p:graphicFrame>
        <p:nvGraphicFramePr>
          <p:cNvPr id="25630" name="Group 30"/>
          <p:cNvGraphicFramePr>
            <a:graphicFrameLocks noGrp="1"/>
          </p:cNvGraphicFramePr>
          <p:nvPr/>
        </p:nvGraphicFramePr>
        <p:xfrm>
          <a:off x="2015728" y="2888456"/>
          <a:ext cx="4385073" cy="1694263"/>
        </p:xfrm>
        <a:graphic>
          <a:graphicData uri="http://schemas.openxmlformats.org/drawingml/2006/table">
            <a:tbl>
              <a:tblPr/>
              <a:tblGrid>
                <a:gridCol w="1356122"/>
                <a:gridCol w="1376363"/>
                <a:gridCol w="1652588"/>
              </a:tblGrid>
              <a:tr h="339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Країна 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Площа, тис. км</a:t>
                      </a:r>
                      <a:r>
                        <a:rPr kumimoji="0" lang="uk-UA" altLang="ru-RU" sz="9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2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Населення, млн осіб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8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Велика Британія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242,5 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E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65,6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ECD"/>
                    </a:solidFill>
                  </a:tcPr>
                </a:tc>
              </a:tr>
              <a:tr h="339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Франція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551,6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66,8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E8"/>
                    </a:solidFill>
                  </a:tcPr>
                </a:tc>
              </a:tr>
              <a:tr h="338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Німеччина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357,2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E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82,8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ECD"/>
                    </a:solidFill>
                  </a:tcPr>
                </a:tc>
              </a:tr>
              <a:tr h="339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Італія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301,3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61,3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0761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uk-UA" altLang="ru-RU" smtClean="0">
                <a:ln>
                  <a:noFill/>
                </a:ln>
              </a:rPr>
              <a:t>Розв'язання </a:t>
            </a:r>
            <a:endParaRPr lang="ru-RU" altLang="ru-RU" smtClean="0">
              <a:ln>
                <a:noFill/>
              </a:ln>
            </a:endParaRPr>
          </a:p>
        </p:txBody>
      </p:sp>
      <p:sp>
        <p:nvSpPr>
          <p:cNvPr id="3" name="Объект 2"/>
          <p:cNvSpPr>
            <a:spLocks noGrp="1" noRot="1" noChangeAspect="1" noMove="1" noResize="1" noEditPoints="1" noAdjustHandles="1" noChangeArrowheads="1" noChangeShapeType="1" noTextEdit="1"/>
          </p:cNvSpPr>
          <p:nvPr>
            <p:ph idx="4294967295"/>
          </p:nvPr>
        </p:nvSpPr>
        <p:spPr>
          <a:xfrm>
            <a:off x="971563" y="1917699"/>
            <a:ext cx="7202075" cy="2489202"/>
          </a:xfrm>
          <a:blipFill rotWithShape="1">
            <a:blip r:embed="rId2"/>
            <a:stretch>
              <a:fillRect l="-1144" t="-1468" r="-889" b="-17982"/>
            </a:stretch>
          </a:blipFill>
          <a:extLst/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ru-RU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56014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85888" y="585788"/>
            <a:ext cx="6400800" cy="56911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Народжуваність, смертність, природний приріст населення</a:t>
            </a:r>
            <a:endParaRPr lang="uk-UA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71488" y="1635646"/>
            <a:ext cx="8229600" cy="3280172"/>
          </a:xfrm>
        </p:spPr>
        <p:txBody>
          <a:bodyPr rtlCol="0"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Народжуваність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—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це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кількісний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показник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що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відображає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загальне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число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новонароджених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протягом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певного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періоду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конкретно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визначеній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території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>
              <a:buNone/>
              <a:defRPr/>
            </a:pP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Смертність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це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кількісний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показник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що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відображає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загальне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число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померлих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протягом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певного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періоду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конкретно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визначеній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території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Народжуваність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взаємодіє із смертністю, що утворює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відтворення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населення (природний приріст або убування).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Різниця між кількістю народжених у даному регіоні (пункті) і кількістю померлих становить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природний приріст населення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>
                <a:solidFill>
                  <a:srgbClr val="FF0000"/>
                </a:solidFill>
              </a:rPr>
              <a:t>(Пн = Н - </a:t>
            </a:r>
            <a:r>
              <a:rPr lang="uk-UA" dirty="0" smtClean="0">
                <a:solidFill>
                  <a:srgbClr val="FF0000"/>
                </a:solidFill>
              </a:rPr>
              <a:t>С), де Н – народжуваність, а С - смертність</a:t>
            </a:r>
            <a:endParaRPr lang="ru-RU" dirty="0">
              <a:solidFill>
                <a:srgbClr val="FF0000"/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uk-UA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37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5540828" cy="54411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Задачі з географії</a:t>
            </a:r>
            <a:endParaRPr lang="ru-RU" alt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35646"/>
            <a:ext cx="8371115" cy="3041391"/>
          </a:xfrm>
        </p:spPr>
        <p:txBody>
          <a:bodyPr>
            <a:normAutofit/>
          </a:bodyPr>
          <a:lstStyle/>
          <a:p>
            <a:pPr marL="82296" indent="0">
              <a:buClr>
                <a:schemeClr val="accent3"/>
              </a:buClr>
              <a:buNone/>
              <a:defRPr/>
            </a:pPr>
            <a:r>
              <a:rPr lang="uk-UA" dirty="0" smtClean="0"/>
              <a:t>Розв’язування </a:t>
            </a:r>
            <a:r>
              <a:rPr lang="uk-UA" dirty="0"/>
              <a:t>різноманітних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 і  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 smtClean="0"/>
              <a:t>сприяє формуванню  практичних </a:t>
            </a:r>
            <a:r>
              <a:rPr lang="uk-UA" dirty="0"/>
              <a:t>вмінь і </a:t>
            </a:r>
            <a:r>
              <a:rPr lang="uk-UA" dirty="0" smtClean="0"/>
              <a:t>навичок,  розвиває 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логічне  мислення,  загальну  ерудицію,  просторову  уяву,  здатність 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аналізувати 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будь-який  об’єкт  чи  сучасну  проблему,  що  містить географічні 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аспекти</a:t>
            </a:r>
            <a:r>
              <a:rPr lang="ru-RU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552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uk-UA" altLang="ru-RU" sz="2400" b="1" dirty="0"/>
              <a:t>Коефіцієнти народжуваності, смертності та природного </a:t>
            </a:r>
            <a:r>
              <a:rPr lang="uk-UA" altLang="ru-RU" sz="2400" b="1" dirty="0" smtClean="0"/>
              <a:t>приросту</a:t>
            </a:r>
            <a:endParaRPr lang="ru-RU" alt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Коефіцієнти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розраховуються на кожну тисячу жителів (</a:t>
            </a:r>
            <a:r>
              <a:rPr lang="uk-UA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чол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на 1000 жит.,  або проміле -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‰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).</a:t>
            </a:r>
          </a:p>
          <a:p>
            <a:pPr marL="0" indent="0">
              <a:buNone/>
              <a:defRPr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Коефіцієнти народжуваності (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n)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обчислюється за формулою: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n=N</a:t>
            </a:r>
            <a:r>
              <a:rPr lang="uk-UA" dirty="0">
                <a:solidFill>
                  <a:srgbClr val="FF0000"/>
                </a:solidFill>
              </a:rPr>
              <a:t>/</a:t>
            </a:r>
            <a:r>
              <a:rPr lang="de-DE" dirty="0">
                <a:solidFill>
                  <a:srgbClr val="FF0000"/>
                </a:solidFill>
              </a:rPr>
              <a:t>P×1000</a:t>
            </a:r>
            <a:r>
              <a:rPr lang="uk-UA" dirty="0">
                <a:solidFill>
                  <a:srgbClr val="FF0000"/>
                </a:solidFill>
              </a:rPr>
              <a:t>, де</a:t>
            </a:r>
            <a:endParaRPr lang="de-DE" dirty="0">
              <a:solidFill>
                <a:srgbClr val="FF0000"/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de-DE" dirty="0">
                <a:solidFill>
                  <a:srgbClr val="FF0000"/>
                </a:solidFill>
              </a:rPr>
              <a:t> N — </a:t>
            </a:r>
            <a:r>
              <a:rPr lang="uk-UA" dirty="0">
                <a:solidFill>
                  <a:srgbClr val="FF0000"/>
                </a:solidFill>
              </a:rPr>
              <a:t>число народжень за даний рік;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P — </a:t>
            </a:r>
            <a:r>
              <a:rPr lang="uk-UA" dirty="0">
                <a:solidFill>
                  <a:srgbClr val="FF0000"/>
                </a:solidFill>
              </a:rPr>
              <a:t>середня чисельність населення за рік.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41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14" y="411510"/>
            <a:ext cx="8260672" cy="77957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Імміграція, еміграція і механічний приріст населення (сальдо міграцій).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11050" y="1707654"/>
            <a:ext cx="8229600" cy="3280172"/>
          </a:xfrm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Міграція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або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механічний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рух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це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переміщення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населення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зі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зміною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місця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проживання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Еміграція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виїзд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громадян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із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своєї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країни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іншу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Імміграція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в’їзд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іноземців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у будь-яку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країну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постійне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або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тимчасове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проживання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>
              <a:buNone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889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uk-UA" altLang="ru-RU" b="1" smtClean="0">
                <a:ln>
                  <a:noFill/>
                </a:ln>
              </a:rPr>
              <a:t>Сальдо міграції</a:t>
            </a:r>
            <a:endParaRPr lang="ru-RU" altLang="ru-RU" b="1" smtClean="0">
              <a:ln>
                <a:noFill/>
              </a:ln>
            </a:endParaRPr>
          </a:p>
        </p:txBody>
      </p:sp>
      <p:sp>
        <p:nvSpPr>
          <p:cNvPr id="27651" name="Объект 2"/>
          <p:cNvSpPr>
            <a:spLocks noGrp="1"/>
          </p:cNvSpPr>
          <p:nvPr>
            <p:ph idx="4294967295"/>
          </p:nvPr>
        </p:nvSpPr>
        <p:spPr>
          <a:xfrm>
            <a:off x="457200" y="1131590"/>
            <a:ext cx="8229600" cy="401191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Char char="-"/>
            </a:pPr>
            <a:r>
              <a:rPr lang="uk-UA" altLang="ru-RU" sz="2700" dirty="0"/>
              <a:t>це різниця між кількістю населення, що прибула в даний регіон (пункт), та тією кількістю, що вибула з нього.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uk-UA" altLang="ru-RU" sz="2700" dirty="0"/>
              <a:t>Буває додатнім, коли кількість прибулих більша за кількість вибулих, і від’ємним, коли навпаки</a:t>
            </a:r>
            <a:r>
              <a:rPr lang="uk-UA" altLang="ru-RU" sz="2700" dirty="0" smtClean="0"/>
              <a:t>.</a:t>
            </a:r>
          </a:p>
          <a:p>
            <a:pPr>
              <a:buNone/>
            </a:pPr>
            <a:r>
              <a:rPr lang="ru-RU" altLang="ru-RU" sz="2700" dirty="0"/>
              <a:t>За 2013 </a:t>
            </a:r>
            <a:r>
              <a:rPr lang="ru-RU" altLang="ru-RU" sz="2700" dirty="0" err="1"/>
              <a:t>рік</a:t>
            </a:r>
            <a:r>
              <a:rPr lang="ru-RU" altLang="ru-RU" sz="2700" dirty="0"/>
              <a:t> – </a:t>
            </a:r>
            <a:r>
              <a:rPr lang="ru-RU" altLang="ru-RU" sz="2700" dirty="0" err="1"/>
              <a:t>кількість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прибулих</a:t>
            </a:r>
            <a:r>
              <a:rPr lang="ru-RU" altLang="ru-RU" sz="2700" dirty="0"/>
              <a:t> людей в </a:t>
            </a:r>
            <a:r>
              <a:rPr lang="ru-RU" altLang="ru-RU" sz="2700" dirty="0" err="1"/>
              <a:t>Україну</a:t>
            </a:r>
            <a:r>
              <a:rPr lang="ru-RU" altLang="ru-RU" sz="2700" dirty="0"/>
              <a:t> становила 542 506 </a:t>
            </a:r>
            <a:r>
              <a:rPr lang="ru-RU" altLang="ru-RU" sz="2700" dirty="0" err="1"/>
              <a:t>осіб</a:t>
            </a:r>
            <a:r>
              <a:rPr lang="ru-RU" altLang="ru-RU" sz="2700" dirty="0"/>
              <a:t>, </a:t>
            </a:r>
            <a:r>
              <a:rPr lang="ru-RU" altLang="ru-RU" sz="2700" dirty="0" err="1"/>
              <a:t>кількість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вибулих</a:t>
            </a:r>
            <a:r>
              <a:rPr lang="ru-RU" altLang="ru-RU" sz="2700" dirty="0"/>
              <a:t> – 519 914 </a:t>
            </a:r>
            <a:r>
              <a:rPr lang="ru-RU" altLang="ru-RU" sz="2700" dirty="0" err="1"/>
              <a:t>осіб</a:t>
            </a:r>
            <a:r>
              <a:rPr lang="ru-RU" altLang="ru-RU" sz="2700" dirty="0"/>
              <a:t>. </a:t>
            </a:r>
            <a:r>
              <a:rPr lang="ru-RU" altLang="ru-RU" sz="2700" dirty="0" err="1"/>
              <a:t>Населення</a:t>
            </a:r>
            <a:r>
              <a:rPr lang="ru-RU" altLang="ru-RU" sz="2700" dirty="0"/>
              <a:t> </a:t>
            </a:r>
            <a:r>
              <a:rPr lang="ru-RU" altLang="ru-RU" sz="2700" dirty="0" err="1"/>
              <a:t>складало</a:t>
            </a:r>
            <a:r>
              <a:rPr lang="ru-RU" altLang="ru-RU" sz="2700" dirty="0"/>
              <a:t> – 42 831 000 </a:t>
            </a:r>
            <a:r>
              <a:rPr lang="ru-RU" altLang="ru-RU" sz="2700" dirty="0" err="1"/>
              <a:t>осіб</a:t>
            </a:r>
            <a:r>
              <a:rPr lang="ru-RU" altLang="ru-RU" sz="2700" dirty="0"/>
              <a:t>.</a:t>
            </a:r>
          </a:p>
          <a:p>
            <a:pPr>
              <a:buNone/>
            </a:pPr>
            <a:r>
              <a:rPr lang="ru-RU" altLang="ru-RU" sz="2700" dirty="0" err="1"/>
              <a:t>Обчисліть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коефіцієнт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міграційного</a:t>
            </a:r>
            <a:r>
              <a:rPr lang="ru-RU" altLang="ru-RU" sz="2700" dirty="0"/>
              <a:t> приросту</a:t>
            </a:r>
            <a:r>
              <a:rPr lang="ru-RU" altLang="ru-RU" sz="2700" dirty="0" smtClean="0"/>
              <a:t>.</a:t>
            </a:r>
          </a:p>
          <a:p>
            <a:pPr>
              <a:buNone/>
            </a:pPr>
            <a:r>
              <a:rPr lang="ru-RU" altLang="ru-RU" sz="2700" dirty="0"/>
              <a:t>1. </a:t>
            </a:r>
            <a:r>
              <a:rPr lang="ru-RU" altLang="ru-RU" sz="2700" dirty="0" err="1"/>
              <a:t>Міграційний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приріст</a:t>
            </a:r>
            <a:r>
              <a:rPr lang="ru-RU" altLang="ru-RU" sz="2700" dirty="0"/>
              <a:t> = </a:t>
            </a:r>
            <a:r>
              <a:rPr lang="ru-RU" altLang="ru-RU" sz="2700" dirty="0" err="1"/>
              <a:t>прибулі</a:t>
            </a:r>
            <a:r>
              <a:rPr lang="ru-RU" altLang="ru-RU" sz="2700" dirty="0"/>
              <a:t> – </a:t>
            </a:r>
            <a:r>
              <a:rPr lang="ru-RU" altLang="ru-RU" sz="2700" dirty="0" err="1"/>
              <a:t>вибулі</a:t>
            </a:r>
            <a:r>
              <a:rPr lang="ru-RU" altLang="ru-RU" sz="2700" dirty="0"/>
              <a:t> </a:t>
            </a:r>
          </a:p>
          <a:p>
            <a:pPr>
              <a:buNone/>
            </a:pPr>
            <a:r>
              <a:rPr lang="ru-RU" altLang="ru-RU" sz="2700" dirty="0"/>
              <a:t> 542 506 – 519 914 = 22 592 </a:t>
            </a:r>
            <a:r>
              <a:rPr lang="ru-RU" altLang="ru-RU" sz="2700" dirty="0" err="1"/>
              <a:t>чол</a:t>
            </a:r>
            <a:r>
              <a:rPr lang="ru-RU" altLang="ru-RU" sz="2700" dirty="0"/>
              <a:t>.</a:t>
            </a:r>
          </a:p>
          <a:p>
            <a:pPr>
              <a:buNone/>
            </a:pPr>
            <a:r>
              <a:rPr lang="ru-RU" altLang="ru-RU" sz="2700" dirty="0"/>
              <a:t>2. </a:t>
            </a:r>
            <a:r>
              <a:rPr lang="ru-RU" altLang="ru-RU" sz="2700" dirty="0" err="1"/>
              <a:t>Обчислюємо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коефіцієнт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міграційного</a:t>
            </a:r>
            <a:r>
              <a:rPr lang="ru-RU" altLang="ru-RU" sz="2700" dirty="0"/>
              <a:t> приросту</a:t>
            </a:r>
          </a:p>
          <a:p>
            <a:pPr>
              <a:buNone/>
            </a:pPr>
            <a:r>
              <a:rPr lang="ru-RU" altLang="ru-RU" sz="2700" dirty="0"/>
              <a:t>42 831 000 – 1000 ‰</a:t>
            </a:r>
          </a:p>
          <a:p>
            <a:pPr>
              <a:buNone/>
            </a:pPr>
            <a:r>
              <a:rPr lang="ru-RU" altLang="ru-RU" sz="2700" dirty="0"/>
              <a:t>         22 592 – Х </a:t>
            </a:r>
          </a:p>
          <a:p>
            <a:pPr>
              <a:buNone/>
            </a:pPr>
            <a:r>
              <a:rPr lang="ru-RU" altLang="ru-RU" sz="2700" dirty="0"/>
              <a:t>Х = 22 592 * 1000 / 42 831 000 =  0,53 ‰</a:t>
            </a:r>
          </a:p>
          <a:p>
            <a:pPr>
              <a:buNone/>
            </a:pPr>
            <a:endParaRPr lang="ru-RU" altLang="ru-RU" sz="2700" dirty="0"/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2700" dirty="0"/>
          </a:p>
          <a:p>
            <a:pPr eaLnBrk="1" hangingPunct="1"/>
            <a:endParaRPr lang="ru-RU" altLang="ru-RU" sz="2700" dirty="0"/>
          </a:p>
        </p:txBody>
      </p:sp>
    </p:spTree>
    <p:extLst>
      <p:ext uri="{BB962C8B-B14F-4D97-AF65-F5344CB8AC3E}">
        <p14:creationId xmlns:p14="http://schemas.microsoft.com/office/powerpoint/2010/main" val="13978070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uk-UA" altLang="ru-RU" smtClean="0">
                <a:ln>
                  <a:noFill/>
                </a:ln>
              </a:rPr>
              <a:t>Рівень і темпи урбанізації</a:t>
            </a:r>
            <a:endParaRPr lang="ru-RU" altLang="ru-RU" smtClean="0">
              <a:ln>
                <a:noFill/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Char char="•"/>
              <a:defRPr/>
            </a:pPr>
            <a:r>
              <a:rPr lang="ru-RU" altLang="ru-RU" sz="1500" b="1">
                <a:solidFill>
                  <a:schemeClr val="tx1"/>
                </a:solidFill>
              </a:rPr>
              <a:t>Урбанізацією</a:t>
            </a:r>
            <a:r>
              <a:rPr lang="ru-RU" altLang="ru-RU" sz="1500">
                <a:solidFill>
                  <a:schemeClr val="tx1"/>
                </a:solidFill>
              </a:rPr>
              <a:t> називається зростання значення міст в розвитку суспільства, яке супроводжується ростом і розвитком міських поселень, зростанням питомої ваги міського населення, поширенням міського способу життя в певній області, країні, світі.</a:t>
            </a:r>
          </a:p>
          <a:p>
            <a:pPr marL="0" indent="0">
              <a:buNone/>
              <a:defRPr/>
            </a:pPr>
            <a:r>
              <a:rPr lang="ru-RU" altLang="ru-RU" sz="1650" b="1"/>
              <a:t>Умовні рівні урбанізації:</a:t>
            </a:r>
            <a:endParaRPr lang="ru-RU" altLang="ru-RU" sz="1650"/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sz="1650"/>
              <a:t>Низький </a:t>
            </a:r>
            <a:r>
              <a:rPr lang="ru-RU" altLang="ru-RU" sz="1650" b="1"/>
              <a:t>рівень урбанізації</a:t>
            </a:r>
            <a:r>
              <a:rPr lang="ru-RU" altLang="ru-RU" sz="1650"/>
              <a:t> - менш 20% ;</a:t>
            </a:r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sz="1650"/>
              <a:t>Середній </a:t>
            </a:r>
            <a:r>
              <a:rPr lang="ru-RU" altLang="ru-RU" sz="1650" b="1"/>
              <a:t>рівень урбанізації</a:t>
            </a:r>
            <a:r>
              <a:rPr lang="ru-RU" altLang="ru-RU" sz="1650"/>
              <a:t> - від 20% до 50%;</a:t>
            </a:r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sz="1650"/>
              <a:t>Високий </a:t>
            </a:r>
            <a:r>
              <a:rPr lang="ru-RU" altLang="ru-RU" sz="1650" b="1"/>
              <a:t>рівень урбанізації</a:t>
            </a:r>
            <a:r>
              <a:rPr lang="ru-RU" altLang="ru-RU" sz="1650"/>
              <a:t> - від 50% до 72%;</a:t>
            </a:r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sz="1650"/>
              <a:t>Дуже високий </a:t>
            </a:r>
            <a:r>
              <a:rPr lang="ru-RU" altLang="ru-RU" sz="1650" b="1"/>
              <a:t>рівень урбанізації</a:t>
            </a:r>
            <a:r>
              <a:rPr lang="ru-RU" altLang="ru-RU" sz="1650"/>
              <a:t> - понад 72%.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ru-RU" altLang="ru-RU" sz="1650"/>
          </a:p>
        </p:txBody>
      </p:sp>
    </p:spTree>
    <p:extLst>
      <p:ext uri="{BB962C8B-B14F-4D97-AF65-F5344CB8AC3E}">
        <p14:creationId xmlns:p14="http://schemas.microsoft.com/office/powerpoint/2010/main" val="8405803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306280"/>
            <a:ext cx="8712968" cy="77957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даними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таблиці</a:t>
            </a:r>
            <a:r>
              <a:rPr lang="ru-RU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визначте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алгоритм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обчислення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показника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рівня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урбанізації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(%)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 noRot="1" noChangeAspect="1" noMove="1" noResize="1" noEditPoints="1" noAdjustHandles="1" noChangeArrowheads="1" noChangeShapeType="1" noTextEdit="1"/>
          </p:cNvSpPr>
          <p:nvPr>
            <p:ph idx="4294967295"/>
          </p:nvPr>
        </p:nvSpPr>
        <p:spPr>
          <a:xfrm>
            <a:off x="971563" y="1917699"/>
            <a:ext cx="7202075" cy="2489202"/>
          </a:xfrm>
          <a:blipFill rotWithShape="1">
            <a:blip r:embed="rId2"/>
            <a:stretch>
              <a:fillRect l="-1144" t="-2752"/>
            </a:stretch>
          </a:blipFill>
          <a:extLst/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ru-RU" dirty="0">
                <a:noFill/>
              </a:rPr>
              <a:t> 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877616"/>
            <a:ext cx="3130154" cy="175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7941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2264" y="411510"/>
            <a:ext cx="8260672" cy="77957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Формули для розрахунку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кількості та рівня економічно активного населення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 noRot="1" noChangeAspect="1" noMove="1" noResize="1" noEditPoints="1" noAdjustHandles="1" noChangeArrowheads="1" noChangeShapeType="1" noTextEdit="1"/>
          </p:cNvSpPr>
          <p:nvPr>
            <p:ph idx="4294967295"/>
          </p:nvPr>
        </p:nvSpPr>
        <p:spPr>
          <a:xfrm>
            <a:off x="971563" y="1917699"/>
            <a:ext cx="7202075" cy="2489202"/>
          </a:xfrm>
          <a:blipFill>
            <a:blip r:embed="rId2"/>
            <a:stretch>
              <a:fillRect l="-953" t="-2752" r="-762"/>
            </a:stretch>
          </a:blipFill>
          <a:extLst/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ru-RU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664400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uk-UA" altLang="ru-RU" smtClean="0">
                <a:ln>
                  <a:noFill/>
                </a:ln>
              </a:rPr>
              <a:t>Рівень безробіття </a:t>
            </a:r>
            <a:endParaRPr lang="ru-RU" altLang="ru-RU" smtClean="0">
              <a:ln>
                <a:noFill/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uk-UA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Рівень безробіття </a:t>
            </a: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можна вирахувати за формулою:</a:t>
            </a:r>
          </a:p>
          <a:p>
            <a:pPr marL="0" indent="0">
              <a:buNone/>
              <a:defRPr/>
            </a:pPr>
            <a:r>
              <a:rPr lang="uk-UA" sz="2100" dirty="0">
                <a:solidFill>
                  <a:srgbClr val="FF0000"/>
                </a:solidFill>
              </a:rPr>
              <a:t>Рівень безробіття = кількість безробітних / трудові ресурси * 100%.</a:t>
            </a:r>
          </a:p>
          <a:p>
            <a:pPr>
              <a:buFont typeface="Arial"/>
              <a:buChar char="•"/>
              <a:defRPr/>
            </a:pP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Обчисліть рівень безробіття в країні, якщо кількість трудових ресурсів становить 18 млн. осіб, а кількість офіційно зареєстрованих беробітних-5.5 млн осіб.</a:t>
            </a:r>
          </a:p>
          <a:p>
            <a:pPr>
              <a:buFont typeface="Arial"/>
              <a:buChar char="•"/>
              <a:defRPr/>
            </a:pP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Використовуємо формулу:</a:t>
            </a:r>
          </a:p>
          <a:p>
            <a:pPr>
              <a:buFont typeface="Arial"/>
              <a:buChar char="•"/>
              <a:defRPr/>
            </a:pP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Рівень безробіття = кількість безробітних / трудові ресурси * 100%</a:t>
            </a:r>
          </a:p>
          <a:p>
            <a:pPr>
              <a:buFont typeface="Arial"/>
              <a:buChar char="•"/>
              <a:defRPr/>
            </a:pP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Рівень безробіття = 5,5/ 18 * 100% = 31 </a:t>
            </a:r>
            <a:r>
              <a:rPr lang="uk-UA" sz="2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%</a:t>
            </a:r>
            <a:endParaRPr lang="uk-UA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uk-UA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uk-UA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740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3600" b="1" cap="none" dirty="0" smtClean="0">
                <a:solidFill>
                  <a:srgbClr val="00B050"/>
                </a:solidFill>
              </a:rPr>
              <a:t>Економічний розвиток</a:t>
            </a:r>
            <a:endParaRPr lang="uk-UA" sz="3600" b="1" cap="none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4560"/>
            <a:ext cx="4259347" cy="22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"/>
              <a:t>Ресурсозабезпеченість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0150" y="1314451"/>
            <a:ext cx="6743700" cy="330874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None/>
            </a:pPr>
            <a:endParaRPr lang="ru-RU" altLang=""/>
          </a:p>
          <a:p>
            <a:r>
              <a:rPr lang="ru-RU" altLang=""/>
              <a:t>Ресурсозабезпеченість = запаси / видобуток</a:t>
            </a:r>
          </a:p>
          <a:p>
            <a:endParaRPr lang="ru-RU" altLang=""/>
          </a:p>
          <a:p>
            <a:r>
              <a:rPr lang="ru-RU" altLang=""/>
              <a:t>Ресурсозабезпеченість = запаси / кількість населення</a:t>
            </a:r>
          </a:p>
          <a:p>
            <a:endParaRPr lang="ru-RU" altLang=""/>
          </a:p>
          <a:p>
            <a:pPr>
              <a:buFont typeface="Wingdings" panose="05000000000000000000" pitchFamily="2" charset="2"/>
              <a:buNone/>
            </a:pPr>
            <a:r>
              <a:rPr lang="ru-RU" altLang="" sz="1500"/>
              <a:t>Ресурсозабезпеченість = 30 000 млн т / 402 млн т = 74,63 років.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" sz="1500"/>
              <a:t>Ресурсозабезпеченість = 30 000 млн т / 54 млн осіб = 555,56 млн т/особу</a:t>
            </a:r>
          </a:p>
        </p:txBody>
      </p:sp>
    </p:spTree>
    <p:extLst>
      <p:ext uri="{BB962C8B-B14F-4D97-AF65-F5344CB8AC3E}">
        <p14:creationId xmlns:p14="http://schemas.microsoft.com/office/powerpoint/2010/main" val="6861187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"/>
              <a:t>Задача</a:t>
            </a:r>
            <a:endParaRPr lang="ru-RU" altLang="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50" y="1289447"/>
            <a:ext cx="6515100" cy="3308747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ru-RU" altLang=""/>
              <a:t>При  загальногеологічних  запасах  нафти  у  400  млрд.  т  та  щорічному видобутку –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"/>
              <a:t>   3100 млн. т, забезпеченість нафтою становить приблизно: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"/>
              <a:t>а) 10 років;    б) 80 років;  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"/>
              <a:t>в) 130 років;  г) 200 років.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"/>
              <a:t>Відповідь: в) 400 000 млн. т : 3 100 млн. т = 129 років.</a:t>
            </a:r>
          </a:p>
        </p:txBody>
      </p:sp>
    </p:spTree>
    <p:extLst>
      <p:ext uri="{BB962C8B-B14F-4D97-AF65-F5344CB8AC3E}">
        <p14:creationId xmlns:p14="http://schemas.microsoft.com/office/powerpoint/2010/main" val="34098674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on template">
  <a:themeElements>
    <a:clrScheme name="Custom 347">
      <a:dk1>
        <a:srgbClr val="434343"/>
      </a:dk1>
      <a:lt1>
        <a:srgbClr val="FFFFFF"/>
      </a:lt1>
      <a:dk2>
        <a:srgbClr val="8A9BA6"/>
      </a:dk2>
      <a:lt2>
        <a:srgbClr val="D8DEE2"/>
      </a:lt2>
      <a:accent1>
        <a:srgbClr val="99BAB6"/>
      </a:accent1>
      <a:accent2>
        <a:srgbClr val="6B93A0"/>
      </a:accent2>
      <a:accent3>
        <a:srgbClr val="C0C99A"/>
      </a:accent3>
      <a:accent4>
        <a:srgbClr val="96B079"/>
      </a:accent4>
      <a:accent5>
        <a:srgbClr val="F3EDD7"/>
      </a:accent5>
      <a:accent6>
        <a:srgbClr val="C3B3A3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ion template">
  <a:themeElements>
    <a:clrScheme name="Custom 347">
      <a:dk1>
        <a:srgbClr val="434343"/>
      </a:dk1>
      <a:lt1>
        <a:srgbClr val="FFFFFF"/>
      </a:lt1>
      <a:dk2>
        <a:srgbClr val="8A9BA6"/>
      </a:dk2>
      <a:lt2>
        <a:srgbClr val="D8DEE2"/>
      </a:lt2>
      <a:accent1>
        <a:srgbClr val="99BAB6"/>
      </a:accent1>
      <a:accent2>
        <a:srgbClr val="6B93A0"/>
      </a:accent2>
      <a:accent3>
        <a:srgbClr val="C0C99A"/>
      </a:accent3>
      <a:accent4>
        <a:srgbClr val="96B079"/>
      </a:accent4>
      <a:accent5>
        <a:srgbClr val="F3EDD7"/>
      </a:accent5>
      <a:accent6>
        <a:srgbClr val="C3B3A3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ion template">
  <a:themeElements>
    <a:clrScheme name="Custom 347">
      <a:dk1>
        <a:srgbClr val="434343"/>
      </a:dk1>
      <a:lt1>
        <a:srgbClr val="FFFFFF"/>
      </a:lt1>
      <a:dk2>
        <a:srgbClr val="8A9BA6"/>
      </a:dk2>
      <a:lt2>
        <a:srgbClr val="D8DEE2"/>
      </a:lt2>
      <a:accent1>
        <a:srgbClr val="99BAB6"/>
      </a:accent1>
      <a:accent2>
        <a:srgbClr val="6B93A0"/>
      </a:accent2>
      <a:accent3>
        <a:srgbClr val="C0C99A"/>
      </a:accent3>
      <a:accent4>
        <a:srgbClr val="96B079"/>
      </a:accent4>
      <a:accent5>
        <a:srgbClr val="F3EDD7"/>
      </a:accent5>
      <a:accent6>
        <a:srgbClr val="C3B3A3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1588</TotalTime>
  <Words>8234</Words>
  <Application>Microsoft Office PowerPoint</Application>
  <PresentationFormat>Экран (16:9)</PresentationFormat>
  <Paragraphs>701</Paragraphs>
  <Slides>102</Slides>
  <Notes>45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102</vt:i4>
      </vt:variant>
    </vt:vector>
  </HeadingPairs>
  <TitlesOfParts>
    <vt:vector size="118" baseType="lpstr">
      <vt:lpstr>Arial</vt:lpstr>
      <vt:lpstr>Book Antiqua</vt:lpstr>
      <vt:lpstr>Calibri</vt:lpstr>
      <vt:lpstr>Calibri Light</vt:lpstr>
      <vt:lpstr>Century Gothic</vt:lpstr>
      <vt:lpstr>Frank Ruhl Libre</vt:lpstr>
      <vt:lpstr>Frank Ruhl Libre Medium</vt:lpstr>
      <vt:lpstr>Garamond</vt:lpstr>
      <vt:lpstr>Nimbus Roman No9 L</vt:lpstr>
      <vt:lpstr>Times New Roman</vt:lpstr>
      <vt:lpstr>Verdana</vt:lpstr>
      <vt:lpstr>Wingdings</vt:lpstr>
      <vt:lpstr>Аптека</vt:lpstr>
      <vt:lpstr>Dion template</vt:lpstr>
      <vt:lpstr>1_Dion template</vt:lpstr>
      <vt:lpstr>2_Dion template</vt:lpstr>
      <vt:lpstr>дистанційний тренінг з підготовки учнів до ІІ та ІІІ етапів Всеукраїнської учнівської олімпіади </vt:lpstr>
      <vt:lpstr>Презентация PowerPoint</vt:lpstr>
      <vt:lpstr>«В природі існує багато такого, що не може бути ні достатньо глибоко зрозумілим, ні достатньо переконливо доведеним, ні достатньо вміло й надійно використаним на практиці без допомоги і втручання математики».</vt:lpstr>
      <vt:lpstr>На цьому навчальному занятті ми …</vt:lpstr>
      <vt:lpstr>географічні задачі як складова завдань учнівських олімпіад з географії </vt:lpstr>
      <vt:lpstr>креативність і розвиток</vt:lpstr>
      <vt:lpstr>Олімпіади з географії</vt:lpstr>
      <vt:lpstr>Зміст завдань  з географії</vt:lpstr>
      <vt:lpstr>Задачі з географії</vt:lpstr>
      <vt:lpstr>основні типи географчних задач. Приклади </vt:lpstr>
      <vt:lpstr>Презентация PowerPoint</vt:lpstr>
      <vt:lpstr>Супер задача</vt:lpstr>
      <vt:lpstr>Полярний і екваторіальний радіуси Землі. Відстань до центру Землі. </vt:lpstr>
      <vt:lpstr>Полярний і екваторіальний радіуси Землі. Відстань до центру Землі. </vt:lpstr>
      <vt:lpstr>ЕКВАТОР</vt:lpstr>
      <vt:lpstr>ЕКВАТОР</vt:lpstr>
      <vt:lpstr>ЕКВАТОР</vt:lpstr>
      <vt:lpstr>ТРОПІКИ І ПОЛЯРНІ КОЛА</vt:lpstr>
      <vt:lpstr>ТРОПІКИ І ПОЛЯРНІ КОЛА</vt:lpstr>
      <vt:lpstr>ТРОПІКИ І ПОЛЯРНІ КОЛА</vt:lpstr>
      <vt:lpstr>РІВЕНЬ МОРЯ </vt:lpstr>
      <vt:lpstr>ШКАЛА ВИСОТ І ГЛИБИН</vt:lpstr>
      <vt:lpstr>АБСОЛЮТНА І ВІДНОСНА ВИСОТИ. ПЕРЕВИЩЕННЯ. </vt:lpstr>
      <vt:lpstr>АБСОЛЮТНА І ВІДНОСНА ВИСОТИ. ПЕРЕВИЩЕННЯ. </vt:lpstr>
      <vt:lpstr>Радіус видимого горизонту</vt:lpstr>
      <vt:lpstr>відстань до горизонту при спостереженні з різних висот</vt:lpstr>
      <vt:lpstr>Градусна сітка. Меридіани і паралелі</vt:lpstr>
      <vt:lpstr>Градусна сітка.  Меридіани і паралелі</vt:lpstr>
      <vt:lpstr>Довжина градуса меридіана для різних широт і довжина дуги 1° по паралелі</vt:lpstr>
      <vt:lpstr>Задача на визначення протяжності материка у градусах і кілометрах</vt:lpstr>
      <vt:lpstr>Географічні координати.  Географічна широта. Географічна довгота</vt:lpstr>
      <vt:lpstr>Географічні координати.  Географічна широта. Географічна довгота</vt:lpstr>
      <vt:lpstr>Як визначити географічні координати за  географічною картою</vt:lpstr>
      <vt:lpstr>Висота Сонця  над горизонтом</vt:lpstr>
      <vt:lpstr>ВИЗНАЧЕННЯ ГЕОГРАФІЧНОЇ ШИРОТИ ЗА ВИСОТОЮ ПОЛЯРНОЇ ЗОРІ ТА ПОЛУДЕННОГО СОНЦЯ</vt:lpstr>
      <vt:lpstr>Презентация PowerPoint</vt:lpstr>
      <vt:lpstr>Земля обертається навколо осі</vt:lpstr>
      <vt:lpstr>Місцевий час</vt:lpstr>
      <vt:lpstr>МІСЦЕВИЙ ЧАС</vt:lpstr>
      <vt:lpstr>ПОЯСНИЙ ЧАС</vt:lpstr>
      <vt:lpstr>ПОЯСНИЙ  ЧАС</vt:lpstr>
      <vt:lpstr>ГОДИННИК  СВІТОВОГО ЧАСУ</vt:lpstr>
      <vt:lpstr>ПОЯСНИЙ ЧАС</vt:lpstr>
      <vt:lpstr>ЛІНІЯ ЗМІНИ ДАТ</vt:lpstr>
      <vt:lpstr>ВИЗНАЧЕННЯ ЧАСУ СХОДУ ТА ЗАХОДУ СОНЦЯ ТА ТРИВАЛОСТІ ДНЯ</vt:lpstr>
      <vt:lpstr>Презентация PowerPoint</vt:lpstr>
      <vt:lpstr>Масштаб карти: числовий, іменований, лінійний</vt:lpstr>
      <vt:lpstr>Масштаб карти: числовий, іменований, лінійний</vt:lpstr>
      <vt:lpstr>Іменований масштаб</vt:lpstr>
      <vt:lpstr>Визначення іменованого масштабу за співвідношенням площі фігури на карті та в дійсності</vt:lpstr>
      <vt:lpstr>Лінійний масштаб</vt:lpstr>
      <vt:lpstr>Лінійний масштаб</vt:lpstr>
      <vt:lpstr>Алгоритм визначення масштабу за допомогою циркуля-вимірника та лінійного масштабу</vt:lpstr>
      <vt:lpstr>Кути  орієнтування</vt:lpstr>
      <vt:lpstr>Азимут істинний, магнітний, дирекційний кут</vt:lpstr>
      <vt:lpstr>Магнітне схилення, зближення меридіанів</vt:lpstr>
      <vt:lpstr>Залежність між азимутами та дирекційними кутами </vt:lpstr>
      <vt:lpstr>Румби</vt:lpstr>
      <vt:lpstr>Топографічні карти</vt:lpstr>
      <vt:lpstr>Розграфка і номенклатура карти</vt:lpstr>
      <vt:lpstr>Розграфка і  номенклатура карти</vt:lpstr>
      <vt:lpstr>Прямокутні  координати</vt:lpstr>
      <vt:lpstr>Презентация PowerPoint</vt:lpstr>
      <vt:lpstr>Прямокутні координати</vt:lpstr>
      <vt:lpstr>Прямокутні координати</vt:lpstr>
      <vt:lpstr>Презентация PowerPoint</vt:lpstr>
      <vt:lpstr>У якому квадраті росте поодиноке дерево західніше від фруктового саду?</vt:lpstr>
      <vt:lpstr>Географічні координати на топографічній карті</vt:lpstr>
      <vt:lpstr>Визначення географічних координат за топографічною картою </vt:lpstr>
      <vt:lpstr>Визначення географічних координат за топографічною картою </vt:lpstr>
      <vt:lpstr>Рельєф</vt:lpstr>
      <vt:lpstr>Рельєф</vt:lpstr>
      <vt:lpstr>Рельєф</vt:lpstr>
      <vt:lpstr>Горизонталі</vt:lpstr>
      <vt:lpstr>Горизонталі</vt:lpstr>
      <vt:lpstr>Графік (шкала) закладень</vt:lpstr>
      <vt:lpstr>Визначте максимальну абсолютну висоту точки на топографічній карті. Визначте відносну висоту (у метрах) вершини кургану Високого щодо місцевості, де росте поодиноке дерево.</vt:lpstr>
      <vt:lpstr>Презентация PowerPoint</vt:lpstr>
      <vt:lpstr>Визначення температури повітря на певній висоті</vt:lpstr>
      <vt:lpstr>Визначення середніх показників температури повітря</vt:lpstr>
      <vt:lpstr>Визначення зміни атмосферного тиску з висотою</vt:lpstr>
      <vt:lpstr>Відносна вологість повітря</vt:lpstr>
      <vt:lpstr>Сумарна сонячна радіація. Альбедо</vt:lpstr>
      <vt:lpstr>Коефіцієнт зволоження</vt:lpstr>
      <vt:lpstr>Презентация PowerPoint</vt:lpstr>
      <vt:lpstr>Формула для обчислення  густоти населення:</vt:lpstr>
      <vt:lpstr>Приклад задачі</vt:lpstr>
      <vt:lpstr>Розв'язання </vt:lpstr>
      <vt:lpstr>Народжуваність, смертність, природний приріст населення</vt:lpstr>
      <vt:lpstr>Коефіцієнти народжуваності, смертності та природного приросту</vt:lpstr>
      <vt:lpstr>Імміграція, еміграція і механічний приріст населення (сальдо міграцій). </vt:lpstr>
      <vt:lpstr>Сальдо міграції</vt:lpstr>
      <vt:lpstr>Рівень і темпи урбанізації</vt:lpstr>
      <vt:lpstr>За даними таблиці визначте алгоритм обчислення показника рівня урбанізації (%)</vt:lpstr>
      <vt:lpstr>Формули для розрахунку кількості та рівня економічно активного населення:</vt:lpstr>
      <vt:lpstr>Рівень безробіття </vt:lpstr>
      <vt:lpstr>Презентация PowerPoint</vt:lpstr>
      <vt:lpstr>Ресурсозабезпеченість</vt:lpstr>
      <vt:lpstr>Задача</vt:lpstr>
      <vt:lpstr>Основні показники роботи транспорту </vt:lpstr>
      <vt:lpstr>Вантажообіг визначається заформулою :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Гринченко</dc:creator>
  <cp:lastModifiedBy>Admin2020</cp:lastModifiedBy>
  <cp:revision>98</cp:revision>
  <dcterms:created xsi:type="dcterms:W3CDTF">2020-09-29T11:08:30Z</dcterms:created>
  <dcterms:modified xsi:type="dcterms:W3CDTF">2021-11-25T12:06:09Z</dcterms:modified>
</cp:coreProperties>
</file>