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713" r:id="rId2"/>
    <p:sldMasterId id="2147483826" r:id="rId3"/>
  </p:sldMasterIdLst>
  <p:notesMasterIdLst>
    <p:notesMasterId r:id="rId77"/>
  </p:notesMasterIdLst>
  <p:sldIdLst>
    <p:sldId id="312" r:id="rId4"/>
    <p:sldId id="417" r:id="rId5"/>
    <p:sldId id="392" r:id="rId6"/>
    <p:sldId id="393" r:id="rId7"/>
    <p:sldId id="394" r:id="rId8"/>
    <p:sldId id="411" r:id="rId9"/>
    <p:sldId id="412" r:id="rId10"/>
    <p:sldId id="413" r:id="rId11"/>
    <p:sldId id="414" r:id="rId12"/>
    <p:sldId id="415" r:id="rId13"/>
    <p:sldId id="416" r:id="rId14"/>
    <p:sldId id="446" r:id="rId15"/>
    <p:sldId id="447" r:id="rId16"/>
    <p:sldId id="458" r:id="rId17"/>
    <p:sldId id="448" r:id="rId18"/>
    <p:sldId id="459" r:id="rId19"/>
    <p:sldId id="449" r:id="rId20"/>
    <p:sldId id="450" r:id="rId21"/>
    <p:sldId id="451" r:id="rId22"/>
    <p:sldId id="460" r:id="rId23"/>
    <p:sldId id="452" r:id="rId24"/>
    <p:sldId id="461" r:id="rId25"/>
    <p:sldId id="453" r:id="rId26"/>
    <p:sldId id="457" r:id="rId27"/>
    <p:sldId id="454" r:id="rId28"/>
    <p:sldId id="455" r:id="rId29"/>
    <p:sldId id="462" r:id="rId30"/>
    <p:sldId id="463" r:id="rId31"/>
    <p:sldId id="464" r:id="rId32"/>
    <p:sldId id="465" r:id="rId33"/>
    <p:sldId id="466" r:id="rId34"/>
    <p:sldId id="467" r:id="rId35"/>
    <p:sldId id="396" r:id="rId36"/>
    <p:sldId id="397" r:id="rId37"/>
    <p:sldId id="419" r:id="rId38"/>
    <p:sldId id="400" r:id="rId39"/>
    <p:sldId id="424" r:id="rId40"/>
    <p:sldId id="402" r:id="rId41"/>
    <p:sldId id="425" r:id="rId42"/>
    <p:sldId id="401" r:id="rId43"/>
    <p:sldId id="426" r:id="rId44"/>
    <p:sldId id="403" r:id="rId45"/>
    <p:sldId id="427" r:id="rId46"/>
    <p:sldId id="404" r:id="rId47"/>
    <p:sldId id="428" r:id="rId48"/>
    <p:sldId id="405" r:id="rId49"/>
    <p:sldId id="406" r:id="rId50"/>
    <p:sldId id="429" r:id="rId51"/>
    <p:sldId id="407" r:id="rId52"/>
    <p:sldId id="408" r:id="rId53"/>
    <p:sldId id="420" r:id="rId54"/>
    <p:sldId id="409" r:id="rId55"/>
    <p:sldId id="421" r:id="rId56"/>
    <p:sldId id="418" r:id="rId57"/>
    <p:sldId id="422" r:id="rId58"/>
    <p:sldId id="410" r:id="rId59"/>
    <p:sldId id="423" r:id="rId60"/>
    <p:sldId id="430" r:id="rId61"/>
    <p:sldId id="440" r:id="rId62"/>
    <p:sldId id="433" r:id="rId63"/>
    <p:sldId id="438" r:id="rId64"/>
    <p:sldId id="434" r:id="rId65"/>
    <p:sldId id="439" r:id="rId66"/>
    <p:sldId id="435" r:id="rId67"/>
    <p:sldId id="436" r:id="rId68"/>
    <p:sldId id="437" r:id="rId69"/>
    <p:sldId id="431" r:id="rId70"/>
    <p:sldId id="432" r:id="rId71"/>
    <p:sldId id="441" r:id="rId72"/>
    <p:sldId id="442" r:id="rId73"/>
    <p:sldId id="443" r:id="rId74"/>
    <p:sldId id="444" r:id="rId75"/>
    <p:sldId id="389" r:id="rId76"/>
  </p:sldIdLst>
  <p:sldSz cx="12192000" cy="6858000"/>
  <p:notesSz cx="6858000" cy="9144000"/>
  <p:defaultTextStyle>
    <a:defPPr>
      <a:defRPr lang="ru-RU"/>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00"/>
    <a:srgbClr val="004200"/>
    <a:srgbClr val="B00000"/>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636" y="108"/>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ru-RU" altLang="ru-RU"/>
          </a:p>
        </p:txBody>
      </p:sp>
      <p:sp>
        <p:nvSpPr>
          <p:cNvPr id="2355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ru-RU" altLang="ru-RU"/>
          </a:p>
        </p:txBody>
      </p:sp>
      <p:sp>
        <p:nvSpPr>
          <p:cNvPr id="2355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355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2355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ru-RU" altLang="ru-RU"/>
          </a:p>
        </p:txBody>
      </p:sp>
      <p:sp>
        <p:nvSpPr>
          <p:cNvPr id="2355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153F9A0C-95BF-44DD-A0F0-9BD6E12A3DA2}" type="slidenum">
              <a:rPr lang="ru-RU" altLang="ru-RU"/>
              <a:pPr/>
              <a:t>‹#›</a:t>
            </a:fld>
            <a:endParaRPr lang="ru-RU" altLang="ru-RU"/>
          </a:p>
        </p:txBody>
      </p:sp>
    </p:spTree>
    <p:extLst>
      <p:ext uri="{BB962C8B-B14F-4D97-AF65-F5344CB8AC3E}">
        <p14:creationId xmlns:p14="http://schemas.microsoft.com/office/powerpoint/2010/main" val="280276346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Times New Roman" pitchFamily="18" charset="0"/>
      </a:defRPr>
    </a:lvl1pPr>
    <a:lvl2pPr marL="457200" algn="l" rtl="0" fontAlgn="base">
      <a:spcBef>
        <a:spcPct val="30000"/>
      </a:spcBef>
      <a:spcAft>
        <a:spcPct val="0"/>
      </a:spcAft>
      <a:defRPr sz="1200" kern="1200">
        <a:solidFill>
          <a:schemeClr val="tx1"/>
        </a:solidFill>
        <a:latin typeface="Times New Roman" pitchFamily="18" charset="0"/>
        <a:ea typeface="+mn-ea"/>
        <a:cs typeface="Times New Roman" pitchFamily="18" charset="0"/>
      </a:defRPr>
    </a:lvl2pPr>
    <a:lvl3pPr marL="914400" algn="l" rtl="0" fontAlgn="base">
      <a:spcBef>
        <a:spcPct val="30000"/>
      </a:spcBef>
      <a:spcAft>
        <a:spcPct val="0"/>
      </a:spcAft>
      <a:defRPr sz="1200" kern="1200">
        <a:solidFill>
          <a:schemeClr val="tx1"/>
        </a:solidFill>
        <a:latin typeface="Times New Roman" pitchFamily="18" charset="0"/>
        <a:ea typeface="+mn-ea"/>
        <a:cs typeface="Times New Roman" pitchFamily="18" charset="0"/>
      </a:defRPr>
    </a:lvl3pPr>
    <a:lvl4pPr marL="1371600" algn="l" rtl="0" fontAlgn="base">
      <a:spcBef>
        <a:spcPct val="30000"/>
      </a:spcBef>
      <a:spcAft>
        <a:spcPct val="0"/>
      </a:spcAft>
      <a:defRPr sz="1200" kern="1200">
        <a:solidFill>
          <a:schemeClr val="tx1"/>
        </a:solidFill>
        <a:latin typeface="Times New Roman" pitchFamily="18" charset="0"/>
        <a:ea typeface="+mn-ea"/>
        <a:cs typeface="Times New Roman" pitchFamily="18" charset="0"/>
      </a:defRPr>
    </a:lvl4pPr>
    <a:lvl5pPr marL="1828800" algn="l" rtl="0" fontAlgn="base">
      <a:spcBef>
        <a:spcPct val="30000"/>
      </a:spcBef>
      <a:spcAft>
        <a:spcPct val="0"/>
      </a:spcAft>
      <a:defRPr sz="12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1026" name="Picture 2" descr="K:\ProPowerPoint\География 2\Geografiya-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ctrTitle" hasCustomPrompt="1"/>
          </p:nvPr>
        </p:nvSpPr>
        <p:spPr>
          <a:xfrm>
            <a:off x="1967542" y="1484785"/>
            <a:ext cx="8544949" cy="1470025"/>
          </a:xfrm>
          <a:solidFill>
            <a:schemeClr val="lt1"/>
          </a:solidFill>
          <a:ln w="38100"/>
        </p:spPr>
        <p:style>
          <a:lnRef idx="2">
            <a:schemeClr val="accent1"/>
          </a:lnRef>
          <a:fillRef idx="1">
            <a:schemeClr val="lt1"/>
          </a:fillRef>
          <a:effectRef idx="0">
            <a:schemeClr val="accent1"/>
          </a:effectRef>
          <a:fontRef idx="none"/>
        </p:style>
        <p:txBody>
          <a:bodyPr>
            <a:normAutofit/>
          </a:bodyPr>
          <a:lstStyle>
            <a:lvl1pPr>
              <a:defRPr sz="4800" b="1" baseline="0">
                <a:solidFill>
                  <a:schemeClr val="tx2">
                    <a:lumMod val="75000"/>
                  </a:schemeClr>
                </a:solidFill>
              </a:defRPr>
            </a:lvl1pPr>
          </a:lstStyle>
          <a:p>
            <a:r>
              <a:rPr lang="ru-RU" dirty="0" smtClean="0"/>
              <a:t>Название презентации</a:t>
            </a:r>
            <a:endParaRPr lang="ru-RU" dirty="0"/>
          </a:p>
        </p:txBody>
      </p:sp>
      <p:sp>
        <p:nvSpPr>
          <p:cNvPr id="3" name="Подзаголовок 2"/>
          <p:cNvSpPr>
            <a:spLocks noGrp="1"/>
          </p:cNvSpPr>
          <p:nvPr>
            <p:ph type="subTitle" idx="1"/>
          </p:nvPr>
        </p:nvSpPr>
        <p:spPr>
          <a:xfrm>
            <a:off x="239350" y="5661248"/>
            <a:ext cx="7413033" cy="864096"/>
          </a:xfrm>
        </p:spPr>
        <p:txBody>
          <a:bodyPr/>
          <a:lstStyle>
            <a:lvl1pPr marL="0" indent="0" algn="ctr">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dirty="0"/>
          </a:p>
        </p:txBody>
      </p:sp>
    </p:spTree>
    <p:extLst>
      <p:ext uri="{BB962C8B-B14F-4D97-AF65-F5344CB8AC3E}">
        <p14:creationId xmlns:p14="http://schemas.microsoft.com/office/powerpoint/2010/main" val="371737042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Main Title+ SubTitle+Numb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2965" y="356630"/>
            <a:ext cx="7518400" cy="471365"/>
          </a:xfrm>
          <a:prstGeom prst="rect">
            <a:avLst/>
          </a:prstGeom>
        </p:spPr>
        <p:txBody>
          <a:bodyPr wrap="none" lIns="0" tIns="0" rIns="0" bIns="0" anchor="ctr">
            <a:noAutofit/>
          </a:bodyPr>
          <a:lstStyle>
            <a:lvl1pPr algn="l">
              <a:defRPr sz="2400" b="1" baseline="0">
                <a:solidFill>
                  <a:schemeClr val="tx1">
                    <a:lumMod val="85000"/>
                    <a:lumOff val="15000"/>
                  </a:schemeClr>
                </a:solidFill>
              </a:defRPr>
            </a:lvl1pPr>
          </a:lstStyle>
          <a:p>
            <a:r>
              <a:rPr lang="en-US" dirty="0" smtClean="0"/>
              <a:t>Click To Edit Master Title Style</a:t>
            </a:r>
            <a:endParaRPr lang="en-US" dirty="0"/>
          </a:p>
        </p:txBody>
      </p:sp>
      <p:sp>
        <p:nvSpPr>
          <p:cNvPr id="15" name="Text Placeholder 3"/>
          <p:cNvSpPr>
            <a:spLocks noGrp="1"/>
          </p:cNvSpPr>
          <p:nvPr>
            <p:ph type="body" sz="half" idx="2" hasCustomPrompt="1"/>
          </p:nvPr>
        </p:nvSpPr>
        <p:spPr>
          <a:xfrm>
            <a:off x="872965" y="825952"/>
            <a:ext cx="5486400" cy="267661"/>
          </a:xfrm>
          <a:prstGeom prst="rect">
            <a:avLst/>
          </a:prstGeom>
        </p:spPr>
        <p:txBody>
          <a:bodyPr wrap="none" lIns="0" tIns="0" rIns="0" bIns="0" anchor="ctr">
            <a:noAutofit/>
          </a:bodyPr>
          <a:lstStyle>
            <a:lvl1pPr marL="0" indent="0" algn="l">
              <a:buNone/>
              <a:defRPr sz="1400" b="1" baseline="0">
                <a:solidFill>
                  <a:schemeClr val="bg1">
                    <a:lumMod val="75000"/>
                  </a:schemeClr>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dirty="0" smtClean="0"/>
              <a:t>SUBTEXT GOES HERE</a:t>
            </a:r>
          </a:p>
        </p:txBody>
      </p:sp>
      <p:grpSp>
        <p:nvGrpSpPr>
          <p:cNvPr id="3" name="Group 7"/>
          <p:cNvGrpSpPr/>
          <p:nvPr userDrawn="1"/>
        </p:nvGrpSpPr>
        <p:grpSpPr>
          <a:xfrm>
            <a:off x="0" y="6731804"/>
            <a:ext cx="12192000" cy="126199"/>
            <a:chOff x="0" y="2573904"/>
            <a:chExt cx="8767278" cy="44695"/>
          </a:xfrm>
        </p:grpSpPr>
        <p:grpSp>
          <p:nvGrpSpPr>
            <p:cNvPr id="4" name="Group 43"/>
            <p:cNvGrpSpPr/>
            <p:nvPr/>
          </p:nvGrpSpPr>
          <p:grpSpPr>
            <a:xfrm>
              <a:off x="0" y="2573904"/>
              <a:ext cx="3752335" cy="44695"/>
              <a:chOff x="0" y="2573904"/>
              <a:chExt cx="3752335" cy="44695"/>
            </a:xfrm>
          </p:grpSpPr>
          <p:sp>
            <p:nvSpPr>
              <p:cNvPr id="18" name="Rectangle 17"/>
              <p:cNvSpPr/>
              <p:nvPr/>
            </p:nvSpPr>
            <p:spPr>
              <a:xfrm>
                <a:off x="0"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Rectangle 18"/>
              <p:cNvSpPr/>
              <p:nvPr/>
            </p:nvSpPr>
            <p:spPr>
              <a:xfrm>
                <a:off x="1262608" y="2573904"/>
                <a:ext cx="1262608"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Rectangle 19"/>
              <p:cNvSpPr/>
              <p:nvPr/>
            </p:nvSpPr>
            <p:spPr>
              <a:xfrm>
                <a:off x="2489727" y="2573904"/>
                <a:ext cx="1262608"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nvGrpSpPr>
            <p:cNvPr id="5" name="Group 44"/>
            <p:cNvGrpSpPr/>
            <p:nvPr/>
          </p:nvGrpSpPr>
          <p:grpSpPr>
            <a:xfrm>
              <a:off x="3752335" y="2573904"/>
              <a:ext cx="5014943" cy="44695"/>
              <a:chOff x="0" y="2573904"/>
              <a:chExt cx="5014943" cy="44695"/>
            </a:xfrm>
          </p:grpSpPr>
          <p:sp>
            <p:nvSpPr>
              <p:cNvPr id="12" name="Rectangle 11"/>
              <p:cNvSpPr/>
              <p:nvPr/>
            </p:nvSpPr>
            <p:spPr>
              <a:xfrm>
                <a:off x="0" y="2573904"/>
                <a:ext cx="1262608"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ectangle 12"/>
              <p:cNvSpPr/>
              <p:nvPr/>
            </p:nvSpPr>
            <p:spPr>
              <a:xfrm>
                <a:off x="1262608" y="2573904"/>
                <a:ext cx="1262608" cy="4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Rectangle 13"/>
              <p:cNvSpPr/>
              <p:nvPr/>
            </p:nvSpPr>
            <p:spPr>
              <a:xfrm>
                <a:off x="2489727" y="2573904"/>
                <a:ext cx="1262608" cy="44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p:cNvSpPr/>
              <p:nvPr/>
            </p:nvSpPr>
            <p:spPr>
              <a:xfrm>
                <a:off x="3752335"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sp>
        <p:nvSpPr>
          <p:cNvPr id="22" name="Flowchart: Off-page Connector 21"/>
          <p:cNvSpPr/>
          <p:nvPr userDrawn="1"/>
        </p:nvSpPr>
        <p:spPr>
          <a:xfrm rot="5400000">
            <a:off x="11731146" y="126202"/>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Slide Number Placeholder 4"/>
          <p:cNvSpPr>
            <a:spLocks noGrp="1"/>
          </p:cNvSpPr>
          <p:nvPr>
            <p:ph type="sldNum" sz="quarter" idx="12"/>
          </p:nvPr>
        </p:nvSpPr>
        <p:spPr>
          <a:xfrm>
            <a:off x="11703084" y="203011"/>
            <a:ext cx="508001" cy="366183"/>
          </a:xfrm>
          <a:prstGeom prst="rect">
            <a:avLst/>
          </a:prstGeom>
        </p:spPr>
        <p:txBody>
          <a:bodyPr anchor="ctr"/>
          <a:lstStyle>
            <a:lvl1pPr algn="ctr">
              <a:defRPr sz="900" b="1">
                <a:solidFill>
                  <a:schemeClr val="bg1"/>
                </a:solidFill>
              </a:defRPr>
            </a:lvl1pPr>
          </a:lstStyle>
          <a:p>
            <a:fld id="{C136B7D2-B98C-44FD-8D04-7EC62A564975}" type="slidenum">
              <a:rPr lang="en-US" smtClean="0"/>
              <a:pPr/>
              <a:t>‹#›</a:t>
            </a:fld>
            <a:endParaRPr lang="en-US" dirty="0"/>
          </a:p>
        </p:txBody>
      </p:sp>
    </p:spTree>
    <p:extLst>
      <p:ext uri="{BB962C8B-B14F-4D97-AF65-F5344CB8AC3E}">
        <p14:creationId xmlns:p14="http://schemas.microsoft.com/office/powerpoint/2010/main" val="274285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oter">
    <p:spTree>
      <p:nvGrpSpPr>
        <p:cNvPr id="1" name=""/>
        <p:cNvGrpSpPr/>
        <p:nvPr/>
      </p:nvGrpSpPr>
      <p:grpSpPr>
        <a:xfrm>
          <a:off x="0" y="0"/>
          <a:ext cx="0" cy="0"/>
          <a:chOff x="0" y="0"/>
          <a:chExt cx="0" cy="0"/>
        </a:xfrm>
      </p:grpSpPr>
      <p:grpSp>
        <p:nvGrpSpPr>
          <p:cNvPr id="3" name="Group 7"/>
          <p:cNvGrpSpPr/>
          <p:nvPr userDrawn="1"/>
        </p:nvGrpSpPr>
        <p:grpSpPr>
          <a:xfrm>
            <a:off x="0" y="6731804"/>
            <a:ext cx="12192000" cy="126199"/>
            <a:chOff x="0" y="2573904"/>
            <a:chExt cx="8767278" cy="44695"/>
          </a:xfrm>
        </p:grpSpPr>
        <p:grpSp>
          <p:nvGrpSpPr>
            <p:cNvPr id="4" name="Group 43"/>
            <p:cNvGrpSpPr/>
            <p:nvPr/>
          </p:nvGrpSpPr>
          <p:grpSpPr>
            <a:xfrm>
              <a:off x="0" y="2573904"/>
              <a:ext cx="3752335" cy="44695"/>
              <a:chOff x="0" y="2573904"/>
              <a:chExt cx="3752335" cy="44695"/>
            </a:xfrm>
          </p:grpSpPr>
          <p:sp>
            <p:nvSpPr>
              <p:cNvPr id="18" name="Rectangle 17"/>
              <p:cNvSpPr/>
              <p:nvPr/>
            </p:nvSpPr>
            <p:spPr>
              <a:xfrm>
                <a:off x="0"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Rectangle 18"/>
              <p:cNvSpPr/>
              <p:nvPr/>
            </p:nvSpPr>
            <p:spPr>
              <a:xfrm>
                <a:off x="1262608" y="2573904"/>
                <a:ext cx="1262608"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Rectangle 19"/>
              <p:cNvSpPr/>
              <p:nvPr/>
            </p:nvSpPr>
            <p:spPr>
              <a:xfrm>
                <a:off x="2489727" y="2573904"/>
                <a:ext cx="1262608"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nvGrpSpPr>
            <p:cNvPr id="5" name="Group 44"/>
            <p:cNvGrpSpPr/>
            <p:nvPr/>
          </p:nvGrpSpPr>
          <p:grpSpPr>
            <a:xfrm>
              <a:off x="3752335" y="2573904"/>
              <a:ext cx="5014943" cy="44695"/>
              <a:chOff x="0" y="2573904"/>
              <a:chExt cx="5014943" cy="44695"/>
            </a:xfrm>
          </p:grpSpPr>
          <p:sp>
            <p:nvSpPr>
              <p:cNvPr id="12" name="Rectangle 11"/>
              <p:cNvSpPr/>
              <p:nvPr/>
            </p:nvSpPr>
            <p:spPr>
              <a:xfrm>
                <a:off x="0" y="2573904"/>
                <a:ext cx="1262608"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ectangle 12"/>
              <p:cNvSpPr/>
              <p:nvPr/>
            </p:nvSpPr>
            <p:spPr>
              <a:xfrm>
                <a:off x="1262608" y="2573904"/>
                <a:ext cx="1262608" cy="4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Rectangle 13"/>
              <p:cNvSpPr/>
              <p:nvPr/>
            </p:nvSpPr>
            <p:spPr>
              <a:xfrm>
                <a:off x="2489727" y="2573904"/>
                <a:ext cx="1262608" cy="44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p:cNvSpPr/>
              <p:nvPr/>
            </p:nvSpPr>
            <p:spPr>
              <a:xfrm>
                <a:off x="3752335"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spTree>
    <p:extLst>
      <p:ext uri="{BB962C8B-B14F-4D97-AF65-F5344CB8AC3E}">
        <p14:creationId xmlns:p14="http://schemas.microsoft.com/office/powerpoint/2010/main" val="353205568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ree 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303259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F1E7815E-F7B8-4E93-9F6C-89F6C3C8DBB8}" type="datetimeFigureOut">
              <a:rPr lang="en-US" smtClean="0"/>
              <a:t>12/10/2020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837FF7-5919-41BF-8DD0-96FAEA1BD99B}" type="slidenum">
              <a:rPr lang="en-US" smtClean="0"/>
              <a:t>‹#›</a:t>
            </a:fld>
            <a:endParaRPr lang="en-US"/>
          </a:p>
        </p:txBody>
      </p:sp>
    </p:spTree>
    <p:extLst>
      <p:ext uri="{BB962C8B-B14F-4D97-AF65-F5344CB8AC3E}">
        <p14:creationId xmlns:p14="http://schemas.microsoft.com/office/powerpoint/2010/main" val="85643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1E7815E-F7B8-4E93-9F6C-89F6C3C8DBB8}" type="datetimeFigureOut">
              <a:rPr lang="en-US" smtClean="0"/>
              <a:t>12/10/2020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837FF7-5919-41BF-8DD0-96FAEA1BD99B}" type="slidenum">
              <a:rPr lang="en-US" smtClean="0"/>
              <a:t>‹#›</a:t>
            </a:fld>
            <a:endParaRPr lang="en-US"/>
          </a:p>
        </p:txBody>
      </p:sp>
    </p:spTree>
    <p:extLst>
      <p:ext uri="{BB962C8B-B14F-4D97-AF65-F5344CB8AC3E}">
        <p14:creationId xmlns:p14="http://schemas.microsoft.com/office/powerpoint/2010/main" val="409902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F1E7815E-F7B8-4E93-9F6C-89F6C3C8DBB8}" type="datetimeFigureOut">
              <a:rPr lang="en-US" smtClean="0"/>
              <a:t>12/10/2020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837FF7-5919-41BF-8DD0-96FAEA1BD99B}" type="slidenum">
              <a:rPr lang="en-US" smtClean="0"/>
              <a:t>‹#›</a:t>
            </a:fld>
            <a:endParaRPr lang="en-US"/>
          </a:p>
        </p:txBody>
      </p:sp>
    </p:spTree>
    <p:extLst>
      <p:ext uri="{BB962C8B-B14F-4D97-AF65-F5344CB8AC3E}">
        <p14:creationId xmlns:p14="http://schemas.microsoft.com/office/powerpoint/2010/main" val="335105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F1E7815E-F7B8-4E93-9F6C-89F6C3C8DBB8}" type="datetimeFigureOut">
              <a:rPr lang="en-US" smtClean="0"/>
              <a:t>12/10/2020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837FF7-5919-41BF-8DD0-96FAEA1BD99B}" type="slidenum">
              <a:rPr lang="en-US" smtClean="0"/>
              <a:t>‹#›</a:t>
            </a:fld>
            <a:endParaRPr lang="en-US"/>
          </a:p>
        </p:txBody>
      </p:sp>
    </p:spTree>
    <p:extLst>
      <p:ext uri="{BB962C8B-B14F-4D97-AF65-F5344CB8AC3E}">
        <p14:creationId xmlns:p14="http://schemas.microsoft.com/office/powerpoint/2010/main" val="29471748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F1E7815E-F7B8-4E93-9F6C-89F6C3C8DBB8}" type="datetimeFigureOut">
              <a:rPr lang="en-US" smtClean="0"/>
              <a:t>12/10/2020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837FF7-5919-41BF-8DD0-96FAEA1BD99B}" type="slidenum">
              <a:rPr lang="en-US" smtClean="0"/>
              <a:t>‹#›</a:t>
            </a:fld>
            <a:endParaRPr lang="en-US"/>
          </a:p>
        </p:txBody>
      </p:sp>
    </p:spTree>
    <p:extLst>
      <p:ext uri="{BB962C8B-B14F-4D97-AF65-F5344CB8AC3E}">
        <p14:creationId xmlns:p14="http://schemas.microsoft.com/office/powerpoint/2010/main" val="40982145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F1E7815E-F7B8-4E93-9F6C-89F6C3C8DBB8}" type="datetimeFigureOut">
              <a:rPr lang="en-US" smtClean="0"/>
              <a:t>12/10/2020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837FF7-5919-41BF-8DD0-96FAEA1BD99B}" type="slidenum">
              <a:rPr lang="en-US" smtClean="0"/>
              <a:t>‹#›</a:t>
            </a:fld>
            <a:endParaRPr lang="en-US"/>
          </a:p>
        </p:txBody>
      </p:sp>
    </p:spTree>
    <p:extLst>
      <p:ext uri="{BB962C8B-B14F-4D97-AF65-F5344CB8AC3E}">
        <p14:creationId xmlns:p14="http://schemas.microsoft.com/office/powerpoint/2010/main" val="30317578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E7815E-F7B8-4E93-9F6C-89F6C3C8DBB8}" type="datetimeFigureOut">
              <a:rPr lang="en-US" smtClean="0"/>
              <a:t>12/10/2020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837FF7-5919-41BF-8DD0-96FAEA1BD99B}" type="slidenum">
              <a:rPr lang="en-US" smtClean="0"/>
              <a:t>‹#›</a:t>
            </a:fld>
            <a:endParaRPr lang="en-US"/>
          </a:p>
        </p:txBody>
      </p:sp>
    </p:spTree>
    <p:extLst>
      <p:ext uri="{BB962C8B-B14F-4D97-AF65-F5344CB8AC3E}">
        <p14:creationId xmlns:p14="http://schemas.microsoft.com/office/powerpoint/2010/main" val="1298589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a:xfrm>
            <a:off x="609600" y="1600200"/>
            <a:ext cx="10972800" cy="485313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Tree>
    <p:extLst>
      <p:ext uri="{BB962C8B-B14F-4D97-AF65-F5344CB8AC3E}">
        <p14:creationId xmlns:p14="http://schemas.microsoft.com/office/powerpoint/2010/main" val="379012633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F1E7815E-F7B8-4E93-9F6C-89F6C3C8DBB8}" type="datetimeFigureOut">
              <a:rPr lang="en-US" smtClean="0"/>
              <a:t>12/10/2020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837FF7-5919-41BF-8DD0-96FAEA1BD99B}" type="slidenum">
              <a:rPr lang="en-US" smtClean="0"/>
              <a:t>‹#›</a:t>
            </a:fld>
            <a:endParaRPr lang="en-US"/>
          </a:p>
        </p:txBody>
      </p:sp>
    </p:spTree>
    <p:extLst>
      <p:ext uri="{BB962C8B-B14F-4D97-AF65-F5344CB8AC3E}">
        <p14:creationId xmlns:p14="http://schemas.microsoft.com/office/powerpoint/2010/main" val="39916063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F1E7815E-F7B8-4E93-9F6C-89F6C3C8DBB8}" type="datetimeFigureOut">
              <a:rPr lang="en-US" smtClean="0"/>
              <a:t>12/10/2020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837FF7-5919-41BF-8DD0-96FAEA1BD99B}" type="slidenum">
              <a:rPr lang="en-US" smtClean="0"/>
              <a:t>‹#›</a:t>
            </a:fld>
            <a:endParaRPr lang="en-US"/>
          </a:p>
        </p:txBody>
      </p:sp>
    </p:spTree>
    <p:extLst>
      <p:ext uri="{BB962C8B-B14F-4D97-AF65-F5344CB8AC3E}">
        <p14:creationId xmlns:p14="http://schemas.microsoft.com/office/powerpoint/2010/main" val="17031499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1E7815E-F7B8-4E93-9F6C-89F6C3C8DBB8}" type="datetimeFigureOut">
              <a:rPr lang="en-US" smtClean="0"/>
              <a:t>12/10/2020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837FF7-5919-41BF-8DD0-96FAEA1BD99B}" type="slidenum">
              <a:rPr lang="en-US" smtClean="0"/>
              <a:t>‹#›</a:t>
            </a:fld>
            <a:endParaRPr lang="en-US"/>
          </a:p>
        </p:txBody>
      </p:sp>
    </p:spTree>
    <p:extLst>
      <p:ext uri="{BB962C8B-B14F-4D97-AF65-F5344CB8AC3E}">
        <p14:creationId xmlns:p14="http://schemas.microsoft.com/office/powerpoint/2010/main" val="8214836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1E7815E-F7B8-4E93-9F6C-89F6C3C8DBB8}" type="datetimeFigureOut">
              <a:rPr lang="en-US" smtClean="0"/>
              <a:t>12/10/2020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837FF7-5919-41BF-8DD0-96FAEA1BD99B}" type="slidenum">
              <a:rPr lang="en-US" smtClean="0"/>
              <a:t>‹#›</a:t>
            </a:fld>
            <a:endParaRPr lang="en-US"/>
          </a:p>
        </p:txBody>
      </p:sp>
    </p:spTree>
    <p:extLst>
      <p:ext uri="{BB962C8B-B14F-4D97-AF65-F5344CB8AC3E}">
        <p14:creationId xmlns:p14="http://schemas.microsoft.com/office/powerpoint/2010/main" val="457231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Free Blank With Footer">
    <p:spTree>
      <p:nvGrpSpPr>
        <p:cNvPr id="1" name=""/>
        <p:cNvGrpSpPr/>
        <p:nvPr/>
      </p:nvGrpSpPr>
      <p:grpSpPr>
        <a:xfrm>
          <a:off x="0" y="0"/>
          <a:ext cx="0" cy="0"/>
          <a:chOff x="0" y="0"/>
          <a:chExt cx="0" cy="0"/>
        </a:xfrm>
      </p:grpSpPr>
      <p:sp>
        <p:nvSpPr>
          <p:cNvPr id="10" name="Flowchart: Off-page Connector 9"/>
          <p:cNvSpPr/>
          <p:nvPr userDrawn="1"/>
        </p:nvSpPr>
        <p:spPr>
          <a:xfrm rot="5400000">
            <a:off x="11731146" y="126202"/>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Slide Number Placeholder 4"/>
          <p:cNvSpPr>
            <a:spLocks noGrp="1"/>
          </p:cNvSpPr>
          <p:nvPr>
            <p:ph type="sldNum" sz="quarter" idx="12"/>
          </p:nvPr>
        </p:nvSpPr>
        <p:spPr>
          <a:xfrm>
            <a:off x="11703084" y="203011"/>
            <a:ext cx="508001" cy="366183"/>
          </a:xfrm>
          <a:prstGeom prst="rect">
            <a:avLst/>
          </a:prstGeom>
        </p:spPr>
        <p:txBody>
          <a:bodyPr anchor="ctr"/>
          <a:lstStyle>
            <a:lvl1pPr algn="ctr">
              <a:defRPr sz="900" b="1">
                <a:solidFill>
                  <a:schemeClr val="bg1"/>
                </a:solidFill>
              </a:defRPr>
            </a:lvl1pPr>
          </a:lstStyle>
          <a:p>
            <a:fld id="{C136B7D2-B98C-44FD-8D04-7EC62A564975}" type="slidenum">
              <a:rPr lang="en-US" smtClean="0"/>
              <a:pPr/>
              <a:t>‹#›</a:t>
            </a:fld>
            <a:endParaRPr lang="en-US" dirty="0"/>
          </a:p>
        </p:txBody>
      </p:sp>
    </p:spTree>
    <p:extLst>
      <p:ext uri="{BB962C8B-B14F-4D97-AF65-F5344CB8AC3E}">
        <p14:creationId xmlns:p14="http://schemas.microsoft.com/office/powerpoint/2010/main" val="86966211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Free Blank With Footer">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3791720" y="541358"/>
            <a:ext cx="7518400" cy="471365"/>
          </a:xfrm>
          <a:prstGeom prst="rect">
            <a:avLst/>
          </a:prstGeom>
        </p:spPr>
        <p:txBody>
          <a:bodyPr wrap="none" lIns="0" tIns="0" rIns="0" bIns="0" anchor="ctr">
            <a:noAutofit/>
          </a:bodyPr>
          <a:lstStyle>
            <a:lvl1pPr algn="r">
              <a:defRPr sz="2000" b="1" baseline="0">
                <a:solidFill>
                  <a:schemeClr val="tx1">
                    <a:lumMod val="90000"/>
                    <a:lumOff val="10000"/>
                  </a:schemeClr>
                </a:solidFill>
              </a:defRPr>
            </a:lvl1pPr>
          </a:lstStyle>
          <a:p>
            <a:r>
              <a:rPr lang="en-US" dirty="0" smtClean="0"/>
              <a:t>Click To Edit Master Title Style</a:t>
            </a:r>
            <a:endParaRPr lang="en-US" dirty="0"/>
          </a:p>
        </p:txBody>
      </p:sp>
      <p:sp>
        <p:nvSpPr>
          <p:cNvPr id="6" name="Text Placeholder 3"/>
          <p:cNvSpPr>
            <a:spLocks noGrp="1"/>
          </p:cNvSpPr>
          <p:nvPr>
            <p:ph type="body" sz="half" idx="2" hasCustomPrompt="1"/>
          </p:nvPr>
        </p:nvSpPr>
        <p:spPr>
          <a:xfrm>
            <a:off x="5823720" y="1010680"/>
            <a:ext cx="5486400" cy="267661"/>
          </a:xfrm>
          <a:prstGeom prst="rect">
            <a:avLst/>
          </a:prstGeom>
        </p:spPr>
        <p:txBody>
          <a:bodyPr wrap="square" lIns="0" tIns="0" rIns="0" bIns="0" anchor="ctr">
            <a:noAutofit/>
          </a:bodyPr>
          <a:lstStyle>
            <a:lvl1pPr marL="0" indent="0" algn="r">
              <a:buNone/>
              <a:defRPr sz="1050" b="1" i="0" baseline="0">
                <a:solidFill>
                  <a:schemeClr val="bg1">
                    <a:lumMod val="75000"/>
                  </a:schemeClr>
                </a:solidFill>
                <a:latin typeface="+mn-lt"/>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dirty="0" smtClean="0"/>
              <a:t>Subtext Goes Here</a:t>
            </a:r>
          </a:p>
        </p:txBody>
      </p:sp>
      <p:sp>
        <p:nvSpPr>
          <p:cNvPr id="10" name="Flowchart: Off-page Connector 9"/>
          <p:cNvSpPr/>
          <p:nvPr userDrawn="1"/>
        </p:nvSpPr>
        <p:spPr>
          <a:xfrm rot="5400000">
            <a:off x="11731146" y="126202"/>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Slide Number Placeholder 4"/>
          <p:cNvSpPr>
            <a:spLocks noGrp="1"/>
          </p:cNvSpPr>
          <p:nvPr>
            <p:ph type="sldNum" sz="quarter" idx="12"/>
          </p:nvPr>
        </p:nvSpPr>
        <p:spPr>
          <a:xfrm>
            <a:off x="11703084" y="203011"/>
            <a:ext cx="508001" cy="366183"/>
          </a:xfrm>
          <a:prstGeom prst="rect">
            <a:avLst/>
          </a:prstGeom>
        </p:spPr>
        <p:txBody>
          <a:bodyPr anchor="ctr"/>
          <a:lstStyle>
            <a:lvl1pPr algn="ctr">
              <a:defRPr sz="900" b="1">
                <a:solidFill>
                  <a:schemeClr val="bg1"/>
                </a:solidFill>
              </a:defRPr>
            </a:lvl1pPr>
          </a:lstStyle>
          <a:p>
            <a:fld id="{C136B7D2-B98C-44FD-8D04-7EC62A564975}" type="slidenum">
              <a:rPr lang="en-US" smtClean="0"/>
              <a:pPr/>
              <a:t>‹#›</a:t>
            </a:fld>
            <a:endParaRPr lang="en-US" dirty="0"/>
          </a:p>
        </p:txBody>
      </p:sp>
    </p:spTree>
    <p:extLst>
      <p:ext uri="{BB962C8B-B14F-4D97-AF65-F5344CB8AC3E}">
        <p14:creationId xmlns:p14="http://schemas.microsoft.com/office/powerpoint/2010/main" val="228072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Free Blank With Footer">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872965" y="356630"/>
            <a:ext cx="7518400" cy="471365"/>
          </a:xfrm>
          <a:prstGeom prst="rect">
            <a:avLst/>
          </a:prstGeom>
        </p:spPr>
        <p:txBody>
          <a:bodyPr wrap="none" lIns="0" tIns="0" rIns="0" bIns="0" anchor="ctr">
            <a:noAutofit/>
          </a:bodyPr>
          <a:lstStyle>
            <a:lvl1pPr algn="l">
              <a:defRPr sz="2400" b="1" baseline="0">
                <a:solidFill>
                  <a:schemeClr val="tx1">
                    <a:lumMod val="85000"/>
                    <a:lumOff val="15000"/>
                  </a:schemeClr>
                </a:solidFill>
              </a:defRPr>
            </a:lvl1pPr>
          </a:lstStyle>
          <a:p>
            <a:r>
              <a:rPr lang="en-US" dirty="0" smtClean="0"/>
              <a:t>Click To Edit Master Title Style</a:t>
            </a:r>
            <a:endParaRPr lang="en-US" dirty="0"/>
          </a:p>
        </p:txBody>
      </p:sp>
      <p:sp>
        <p:nvSpPr>
          <p:cNvPr id="7" name="Text Placeholder 3"/>
          <p:cNvSpPr>
            <a:spLocks noGrp="1"/>
          </p:cNvSpPr>
          <p:nvPr>
            <p:ph type="body" sz="half" idx="2" hasCustomPrompt="1"/>
          </p:nvPr>
        </p:nvSpPr>
        <p:spPr>
          <a:xfrm>
            <a:off x="872965" y="825952"/>
            <a:ext cx="5486400" cy="267661"/>
          </a:xfrm>
          <a:prstGeom prst="rect">
            <a:avLst/>
          </a:prstGeom>
        </p:spPr>
        <p:txBody>
          <a:bodyPr wrap="none" lIns="0" tIns="0" rIns="0" bIns="0" anchor="ctr">
            <a:noAutofit/>
          </a:bodyPr>
          <a:lstStyle>
            <a:lvl1pPr marL="0" indent="0" algn="l">
              <a:buNone/>
              <a:defRPr sz="1400" b="1" baseline="0">
                <a:solidFill>
                  <a:schemeClr val="bg1">
                    <a:lumMod val="75000"/>
                  </a:schemeClr>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dirty="0" smtClean="0"/>
              <a:t>SUBTEXT GOES HERE</a:t>
            </a:r>
          </a:p>
        </p:txBody>
      </p:sp>
      <p:sp>
        <p:nvSpPr>
          <p:cNvPr id="8" name="Flowchart: Off-page Connector 7"/>
          <p:cNvSpPr/>
          <p:nvPr userDrawn="1"/>
        </p:nvSpPr>
        <p:spPr>
          <a:xfrm rot="5400000">
            <a:off x="11731146" y="126202"/>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Slide Number Placeholder 4"/>
          <p:cNvSpPr>
            <a:spLocks noGrp="1"/>
          </p:cNvSpPr>
          <p:nvPr>
            <p:ph type="sldNum" sz="quarter" idx="12"/>
          </p:nvPr>
        </p:nvSpPr>
        <p:spPr>
          <a:xfrm>
            <a:off x="11703084" y="203011"/>
            <a:ext cx="508001" cy="366183"/>
          </a:xfrm>
          <a:prstGeom prst="rect">
            <a:avLst/>
          </a:prstGeom>
        </p:spPr>
        <p:txBody>
          <a:bodyPr anchor="ctr"/>
          <a:lstStyle>
            <a:lvl1pPr algn="ctr">
              <a:defRPr sz="900" b="1">
                <a:solidFill>
                  <a:schemeClr val="bg1"/>
                </a:solidFill>
              </a:defRPr>
            </a:lvl1pPr>
          </a:lstStyle>
          <a:p>
            <a:fld id="{C136B7D2-B98C-44FD-8D04-7EC62A564975}" type="slidenum">
              <a:rPr lang="en-US" smtClean="0"/>
              <a:pPr/>
              <a:t>‹#›</a:t>
            </a:fld>
            <a:endParaRPr lang="en-US" dirty="0"/>
          </a:p>
        </p:txBody>
      </p:sp>
    </p:spTree>
    <p:extLst>
      <p:ext uri="{BB962C8B-B14F-4D97-AF65-F5344CB8AC3E}">
        <p14:creationId xmlns:p14="http://schemas.microsoft.com/office/powerpoint/2010/main" val="61187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re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9468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Footer">
    <p:spTree>
      <p:nvGrpSpPr>
        <p:cNvPr id="1" name=""/>
        <p:cNvGrpSpPr/>
        <p:nvPr/>
      </p:nvGrpSpPr>
      <p:grpSpPr>
        <a:xfrm>
          <a:off x="0" y="0"/>
          <a:ext cx="0" cy="0"/>
          <a:chOff x="0" y="0"/>
          <a:chExt cx="0" cy="0"/>
        </a:xfrm>
      </p:grpSpPr>
      <p:grpSp>
        <p:nvGrpSpPr>
          <p:cNvPr id="8" name="Group 7"/>
          <p:cNvGrpSpPr/>
          <p:nvPr userDrawn="1"/>
        </p:nvGrpSpPr>
        <p:grpSpPr>
          <a:xfrm>
            <a:off x="0" y="6731804"/>
            <a:ext cx="12192000" cy="126199"/>
            <a:chOff x="0" y="2573904"/>
            <a:chExt cx="8767278" cy="44695"/>
          </a:xfrm>
        </p:grpSpPr>
        <p:grpSp>
          <p:nvGrpSpPr>
            <p:cNvPr id="9" name="Group 43"/>
            <p:cNvGrpSpPr/>
            <p:nvPr/>
          </p:nvGrpSpPr>
          <p:grpSpPr>
            <a:xfrm>
              <a:off x="0" y="2573904"/>
              <a:ext cx="3752335" cy="44695"/>
              <a:chOff x="0" y="2573904"/>
              <a:chExt cx="3752335" cy="44695"/>
            </a:xfrm>
          </p:grpSpPr>
          <p:sp>
            <p:nvSpPr>
              <p:cNvPr id="15" name="Rectangle 14"/>
              <p:cNvSpPr/>
              <p:nvPr/>
            </p:nvSpPr>
            <p:spPr>
              <a:xfrm>
                <a:off x="0"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p:cNvSpPr/>
              <p:nvPr/>
            </p:nvSpPr>
            <p:spPr>
              <a:xfrm>
                <a:off x="1262608" y="2573904"/>
                <a:ext cx="1262608"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ectangle 16"/>
              <p:cNvSpPr/>
              <p:nvPr/>
            </p:nvSpPr>
            <p:spPr>
              <a:xfrm>
                <a:off x="2489727" y="2573904"/>
                <a:ext cx="1262608"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nvGrpSpPr>
            <p:cNvPr id="10" name="Group 44"/>
            <p:cNvGrpSpPr/>
            <p:nvPr/>
          </p:nvGrpSpPr>
          <p:grpSpPr>
            <a:xfrm>
              <a:off x="3752335" y="2573904"/>
              <a:ext cx="5014943" cy="44695"/>
              <a:chOff x="0" y="2573904"/>
              <a:chExt cx="5014943" cy="44695"/>
            </a:xfrm>
          </p:grpSpPr>
          <p:sp>
            <p:nvSpPr>
              <p:cNvPr id="11" name="Rectangle 10"/>
              <p:cNvSpPr/>
              <p:nvPr/>
            </p:nvSpPr>
            <p:spPr>
              <a:xfrm>
                <a:off x="0" y="2573904"/>
                <a:ext cx="1262608"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Rectangle 11"/>
              <p:cNvSpPr/>
              <p:nvPr/>
            </p:nvSpPr>
            <p:spPr>
              <a:xfrm>
                <a:off x="1262608" y="2573904"/>
                <a:ext cx="1262608" cy="4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ectangle 12"/>
              <p:cNvSpPr/>
              <p:nvPr/>
            </p:nvSpPr>
            <p:spPr>
              <a:xfrm>
                <a:off x="2489727" y="2573904"/>
                <a:ext cx="1262608" cy="44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Rectangle 13"/>
              <p:cNvSpPr/>
              <p:nvPr/>
            </p:nvSpPr>
            <p:spPr>
              <a:xfrm>
                <a:off x="3752335"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sp>
        <p:nvSpPr>
          <p:cNvPr id="18" name="Title 1"/>
          <p:cNvSpPr>
            <a:spLocks noGrp="1"/>
          </p:cNvSpPr>
          <p:nvPr>
            <p:ph type="title" hasCustomPrompt="1"/>
          </p:nvPr>
        </p:nvSpPr>
        <p:spPr>
          <a:xfrm>
            <a:off x="872965" y="356630"/>
            <a:ext cx="7518400" cy="471365"/>
          </a:xfrm>
          <a:prstGeom prst="rect">
            <a:avLst/>
          </a:prstGeom>
        </p:spPr>
        <p:txBody>
          <a:bodyPr wrap="none" lIns="0" tIns="0" rIns="0" bIns="0" anchor="ctr">
            <a:noAutofit/>
          </a:bodyPr>
          <a:lstStyle>
            <a:lvl1pPr algn="l">
              <a:defRPr sz="2400" b="1" baseline="0">
                <a:solidFill>
                  <a:schemeClr val="tx1">
                    <a:lumMod val="85000"/>
                    <a:lumOff val="15000"/>
                  </a:schemeClr>
                </a:solidFill>
              </a:defRPr>
            </a:lvl1pPr>
          </a:lstStyle>
          <a:p>
            <a:r>
              <a:rPr lang="en-US" dirty="0" smtClean="0"/>
              <a:t>Click To Edit Master Title Style</a:t>
            </a:r>
            <a:endParaRPr lang="en-US" dirty="0"/>
          </a:p>
        </p:txBody>
      </p:sp>
      <p:sp>
        <p:nvSpPr>
          <p:cNvPr id="19" name="Text Placeholder 3"/>
          <p:cNvSpPr>
            <a:spLocks noGrp="1"/>
          </p:cNvSpPr>
          <p:nvPr>
            <p:ph type="body" sz="half" idx="2" hasCustomPrompt="1"/>
          </p:nvPr>
        </p:nvSpPr>
        <p:spPr>
          <a:xfrm>
            <a:off x="872965" y="825952"/>
            <a:ext cx="5486400" cy="267661"/>
          </a:xfrm>
          <a:prstGeom prst="rect">
            <a:avLst/>
          </a:prstGeom>
        </p:spPr>
        <p:txBody>
          <a:bodyPr wrap="none" lIns="0" tIns="0" rIns="0" bIns="0" anchor="ctr">
            <a:noAutofit/>
          </a:bodyPr>
          <a:lstStyle>
            <a:lvl1pPr marL="0" indent="0" algn="l">
              <a:buNone/>
              <a:defRPr sz="1400" b="1" baseline="0">
                <a:solidFill>
                  <a:schemeClr val="bg1">
                    <a:lumMod val="75000"/>
                  </a:schemeClr>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dirty="0" smtClean="0"/>
              <a:t>SUBTEXT GOES HERE</a:t>
            </a:r>
          </a:p>
        </p:txBody>
      </p:sp>
    </p:spTree>
    <p:extLst>
      <p:ext uri="{BB962C8B-B14F-4D97-AF65-F5344CB8AC3E}">
        <p14:creationId xmlns:p14="http://schemas.microsoft.com/office/powerpoint/2010/main" val="306539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oter+Number">
    <p:spTree>
      <p:nvGrpSpPr>
        <p:cNvPr id="1" name=""/>
        <p:cNvGrpSpPr/>
        <p:nvPr/>
      </p:nvGrpSpPr>
      <p:grpSpPr>
        <a:xfrm>
          <a:off x="0" y="0"/>
          <a:ext cx="0" cy="0"/>
          <a:chOff x="0" y="0"/>
          <a:chExt cx="0" cy="0"/>
        </a:xfrm>
      </p:grpSpPr>
      <p:grpSp>
        <p:nvGrpSpPr>
          <p:cNvPr id="8" name="Group 7"/>
          <p:cNvGrpSpPr/>
          <p:nvPr userDrawn="1"/>
        </p:nvGrpSpPr>
        <p:grpSpPr>
          <a:xfrm>
            <a:off x="0" y="6731804"/>
            <a:ext cx="12192000" cy="126199"/>
            <a:chOff x="0" y="2573904"/>
            <a:chExt cx="8767278" cy="44695"/>
          </a:xfrm>
        </p:grpSpPr>
        <p:grpSp>
          <p:nvGrpSpPr>
            <p:cNvPr id="9" name="Group 43"/>
            <p:cNvGrpSpPr/>
            <p:nvPr/>
          </p:nvGrpSpPr>
          <p:grpSpPr>
            <a:xfrm>
              <a:off x="0" y="2573904"/>
              <a:ext cx="3752335" cy="44695"/>
              <a:chOff x="0" y="2573904"/>
              <a:chExt cx="3752335" cy="44695"/>
            </a:xfrm>
          </p:grpSpPr>
          <p:sp>
            <p:nvSpPr>
              <p:cNvPr id="15" name="Rectangle 14"/>
              <p:cNvSpPr/>
              <p:nvPr/>
            </p:nvSpPr>
            <p:spPr>
              <a:xfrm>
                <a:off x="0"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p:cNvSpPr/>
              <p:nvPr/>
            </p:nvSpPr>
            <p:spPr>
              <a:xfrm>
                <a:off x="1262608" y="2573904"/>
                <a:ext cx="1262608"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ectangle 16"/>
              <p:cNvSpPr/>
              <p:nvPr/>
            </p:nvSpPr>
            <p:spPr>
              <a:xfrm>
                <a:off x="2489727" y="2573904"/>
                <a:ext cx="1262608"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nvGrpSpPr>
            <p:cNvPr id="10" name="Group 44"/>
            <p:cNvGrpSpPr/>
            <p:nvPr/>
          </p:nvGrpSpPr>
          <p:grpSpPr>
            <a:xfrm>
              <a:off x="3752335" y="2573904"/>
              <a:ext cx="5014943" cy="44695"/>
              <a:chOff x="0" y="2573904"/>
              <a:chExt cx="5014943" cy="44695"/>
            </a:xfrm>
          </p:grpSpPr>
          <p:sp>
            <p:nvSpPr>
              <p:cNvPr id="11" name="Rectangle 10"/>
              <p:cNvSpPr/>
              <p:nvPr/>
            </p:nvSpPr>
            <p:spPr>
              <a:xfrm>
                <a:off x="0" y="2573904"/>
                <a:ext cx="1262608"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Rectangle 11"/>
              <p:cNvSpPr/>
              <p:nvPr/>
            </p:nvSpPr>
            <p:spPr>
              <a:xfrm>
                <a:off x="1262608" y="2573904"/>
                <a:ext cx="1262608" cy="4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ectangle 12"/>
              <p:cNvSpPr/>
              <p:nvPr/>
            </p:nvSpPr>
            <p:spPr>
              <a:xfrm>
                <a:off x="2489727" y="2573904"/>
                <a:ext cx="1262608" cy="44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Rectangle 13"/>
              <p:cNvSpPr/>
              <p:nvPr/>
            </p:nvSpPr>
            <p:spPr>
              <a:xfrm>
                <a:off x="3752335"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sp>
        <p:nvSpPr>
          <p:cNvPr id="18" name="Flowchart: Off-page Connector 17"/>
          <p:cNvSpPr/>
          <p:nvPr userDrawn="1"/>
        </p:nvSpPr>
        <p:spPr>
          <a:xfrm rot="5400000">
            <a:off x="11731146" y="126202"/>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Slide Number Placeholder 4"/>
          <p:cNvSpPr>
            <a:spLocks noGrp="1"/>
          </p:cNvSpPr>
          <p:nvPr>
            <p:ph type="sldNum" sz="quarter" idx="12"/>
          </p:nvPr>
        </p:nvSpPr>
        <p:spPr>
          <a:xfrm>
            <a:off x="11703084" y="203011"/>
            <a:ext cx="508001" cy="366183"/>
          </a:xfrm>
          <a:prstGeom prst="rect">
            <a:avLst/>
          </a:prstGeom>
        </p:spPr>
        <p:txBody>
          <a:bodyPr anchor="ctr"/>
          <a:lstStyle>
            <a:lvl1pPr algn="ctr">
              <a:defRPr sz="900" b="1">
                <a:solidFill>
                  <a:schemeClr val="bg1"/>
                </a:solidFill>
              </a:defRPr>
            </a:lvl1pPr>
          </a:lstStyle>
          <a:p>
            <a:fld id="{C136B7D2-B98C-44FD-8D04-7EC62A564975}" type="slidenum">
              <a:rPr lang="en-US" smtClean="0"/>
              <a:pPr/>
              <a:t>‹#›</a:t>
            </a:fld>
            <a:endParaRPr lang="en-US" dirty="0"/>
          </a:p>
        </p:txBody>
      </p:sp>
    </p:spTree>
    <p:extLst>
      <p:ext uri="{BB962C8B-B14F-4D97-AF65-F5344CB8AC3E}">
        <p14:creationId xmlns:p14="http://schemas.microsoft.com/office/powerpoint/2010/main" val="323403729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872965" y="356630"/>
            <a:ext cx="7518400" cy="471365"/>
          </a:xfrm>
          <a:prstGeom prst="rect">
            <a:avLst/>
          </a:prstGeom>
        </p:spPr>
        <p:txBody>
          <a:bodyPr wrap="none" lIns="0" tIns="0" rIns="0" bIns="0" anchor="ctr">
            <a:noAutofit/>
          </a:bodyPr>
          <a:lstStyle>
            <a:lvl1pPr algn="l">
              <a:defRPr sz="2400" b="1" baseline="0">
                <a:solidFill>
                  <a:schemeClr val="tx1">
                    <a:lumMod val="85000"/>
                    <a:lumOff val="15000"/>
                  </a:schemeClr>
                </a:solidFill>
              </a:defRPr>
            </a:lvl1pPr>
          </a:lstStyle>
          <a:p>
            <a:r>
              <a:rPr lang="en-US" dirty="0" smtClean="0"/>
              <a:t>Click To Edit Master Title Style</a:t>
            </a:r>
            <a:endParaRPr lang="en-US" dirty="0"/>
          </a:p>
        </p:txBody>
      </p:sp>
      <p:sp>
        <p:nvSpPr>
          <p:cNvPr id="7" name="Text Placeholder 3"/>
          <p:cNvSpPr>
            <a:spLocks noGrp="1"/>
          </p:cNvSpPr>
          <p:nvPr>
            <p:ph type="body" sz="half" idx="2" hasCustomPrompt="1"/>
          </p:nvPr>
        </p:nvSpPr>
        <p:spPr>
          <a:xfrm>
            <a:off x="872965" y="825952"/>
            <a:ext cx="5486400" cy="267661"/>
          </a:xfrm>
          <a:prstGeom prst="rect">
            <a:avLst/>
          </a:prstGeom>
        </p:spPr>
        <p:txBody>
          <a:bodyPr wrap="none" lIns="0" tIns="0" rIns="0" bIns="0" anchor="ctr">
            <a:noAutofit/>
          </a:bodyPr>
          <a:lstStyle>
            <a:lvl1pPr marL="0" indent="0" algn="l">
              <a:buNone/>
              <a:defRPr sz="1400" b="1" baseline="0">
                <a:solidFill>
                  <a:schemeClr val="bg1">
                    <a:lumMod val="75000"/>
                  </a:schemeClr>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dirty="0" smtClean="0"/>
              <a:t>SUBTEXT GOES HERE</a:t>
            </a:r>
          </a:p>
        </p:txBody>
      </p:sp>
    </p:spTree>
    <p:extLst>
      <p:ext uri="{BB962C8B-B14F-4D97-AF65-F5344CB8AC3E}">
        <p14:creationId xmlns:p14="http://schemas.microsoft.com/office/powerpoint/2010/main" val="52039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microsoft.com/office/2007/relationships/hdphoto" Target="../media/hdphoto2.wdp"/><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2.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K:\ProPowerPoint\География 2\Geografiya-2-Slide.jpg"/>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2063552" y="116632"/>
            <a:ext cx="9601067" cy="792088"/>
          </a:xfrm>
          <a:prstGeom prst="rect">
            <a:avLst/>
          </a:prstGeom>
          <a:solidFill>
            <a:schemeClr val="accent1"/>
          </a:solidFill>
          <a:ln w="19050"/>
        </p:spPr>
        <p:style>
          <a:lnRef idx="3">
            <a:schemeClr val="lt1"/>
          </a:lnRef>
          <a:fillRef idx="1">
            <a:schemeClr val="accent1"/>
          </a:fillRef>
          <a:effectRef idx="1">
            <a:schemeClr val="accent1"/>
          </a:effectRef>
          <a:fontRef idx="none"/>
        </p:style>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609600" y="1600200"/>
            <a:ext cx="10972800" cy="4781128"/>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Tree>
    <p:extLst>
      <p:ext uri="{BB962C8B-B14F-4D97-AF65-F5344CB8AC3E}">
        <p14:creationId xmlns:p14="http://schemas.microsoft.com/office/powerpoint/2010/main" val="56138521"/>
      </p:ext>
    </p:extLst>
  </p:cSld>
  <p:clrMap bg1="lt1" tx1="dk1" bg2="lt2" tx2="dk2" accent1="accent1" accent2="accent2" accent3="accent3" accent4="accent4" accent5="accent5" accent6="accent6" hlink="hlink" folHlink="folHlink"/>
  <p:sldLayoutIdLst>
    <p:sldLayoutId id="2147483662" r:id="rId1"/>
    <p:sldLayoutId id="2147483663" r:id="rId2"/>
  </p:sldLayoutIdLst>
  <p:timing>
    <p:tnLst>
      <p:par>
        <p:cTn id="1" dur="indefinite" restart="never" nodeType="tmRoot"/>
      </p:par>
    </p:tnLst>
  </p:timing>
  <p:txStyles>
    <p:titleStyle>
      <a:lvl1pPr algn="ctr" defTabSz="914400" rtl="0" eaLnBrk="1" latinLnBrk="0" hangingPunct="1">
        <a:spcBef>
          <a:spcPct val="0"/>
        </a:spcBef>
        <a:buNone/>
        <a:defRPr sz="44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alphaModFix amt="45000"/>
            <a:lum/>
            <a:extLst>
              <a:ext uri="{BEBA8EAE-BF5A-486C-A8C5-ECC9F3942E4B}">
                <a14:imgProps xmlns:a14="http://schemas.microsoft.com/office/drawing/2010/main">
                  <a14:imgLayer r:embed="rId13">
                    <a14:imgEffect>
                      <a14:saturation sat="60000"/>
                    </a14:imgEffect>
                  </a14:imgLayer>
                </a14:imgProps>
              </a:ext>
            </a:extLst>
          </a:blip>
          <a:srcRect/>
          <a:stretch>
            <a:fillRect t="-12000" b="-1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377061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Lst>
  <p:timing>
    <p:tnLst>
      <p:par>
        <p:cTn id="1" dur="indefinite" restart="never" nodeType="tmRoot"/>
      </p:par>
    </p:tnLst>
  </p:timing>
  <p:hf hdr="0" ftr="0" dt="0"/>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12/10/2020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425173067"/>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3.emf"/><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0.jp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1.jp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Заголовок 1"/>
          <p:cNvSpPr txBox="1">
            <a:spLocks/>
          </p:cNvSpPr>
          <p:nvPr/>
        </p:nvSpPr>
        <p:spPr>
          <a:xfrm>
            <a:off x="2063552" y="692696"/>
            <a:ext cx="7776864" cy="2304256"/>
          </a:xfrm>
          <a:prstGeom prst="rect">
            <a:avLst/>
          </a:prstGeom>
        </p:spPr>
        <p:txBody>
          <a:bodyPr vert="horz" lIns="91440" tIns="45720" rIns="91440" bIns="45720" rtlCol="0" anchor="ctr">
            <a:noAutofit/>
          </a:bodyPr>
          <a:lstStyle/>
          <a:p>
            <a:pPr algn="ctr" fontAlgn="auto">
              <a:spcAft>
                <a:spcPts val="0"/>
              </a:spcAft>
              <a:defRPr/>
            </a:pPr>
            <a:r>
              <a:rPr lang="uk-UA" sz="32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cs typeface="+mn-cs"/>
              </a:rPr>
              <a:t>«</a:t>
            </a:r>
            <a:r>
              <a:rPr lang="uk-UA" sz="3200" b="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cs typeface="+mn-cs"/>
              </a:rPr>
              <a:t>Розбір </a:t>
            </a:r>
            <a:r>
              <a:rPr lang="uk-UA" sz="3200" b="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cs typeface="+mn-cs"/>
              </a:rPr>
              <a:t>завдань ІІІ </a:t>
            </a:r>
            <a:r>
              <a:rPr lang="uk-UA" sz="32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cs typeface="+mn-cs"/>
              </a:rPr>
              <a:t>етапу Всеукраїнської учнівської олімпіади з географії за попередні роки»</a:t>
            </a:r>
          </a:p>
        </p:txBody>
      </p:sp>
      <p:sp>
        <p:nvSpPr>
          <p:cNvPr id="6" name="Rectangle 3"/>
          <p:cNvSpPr>
            <a:spLocks noGrp="1" noChangeArrowheads="1"/>
          </p:cNvSpPr>
          <p:nvPr>
            <p:ph type="subTitle" idx="1"/>
          </p:nvPr>
        </p:nvSpPr>
        <p:spPr>
          <a:xfrm>
            <a:off x="1919536" y="4438711"/>
            <a:ext cx="8532948" cy="648072"/>
          </a:xfrm>
        </p:spPr>
        <p:txBody>
          <a:bodyPr>
            <a:normAutofit fontScale="25000" lnSpcReduction="20000"/>
          </a:bodyPr>
          <a:lstStyle/>
          <a:p>
            <a:pPr algn="l">
              <a:lnSpc>
                <a:spcPct val="170000"/>
              </a:lnSpc>
              <a:spcBef>
                <a:spcPts val="0"/>
              </a:spcBef>
            </a:pPr>
            <a:r>
              <a:rPr lang="uk-UA" altLang="ru-RU" sz="7200" b="1" dirty="0"/>
              <a:t>Саввіч О.М., методист з географії Центру методичної та аналітичної роботи</a:t>
            </a:r>
            <a:r>
              <a:rPr lang="ru-RU" altLang="ru-RU" sz="7200" b="1" dirty="0"/>
              <a:t> </a:t>
            </a:r>
            <a:r>
              <a:rPr lang="uk-UA" altLang="ru-RU" sz="7200" b="1" dirty="0"/>
              <a:t>освіти </a:t>
            </a:r>
          </a:p>
          <a:p>
            <a:pPr algn="l">
              <a:lnSpc>
                <a:spcPct val="170000"/>
              </a:lnSpc>
              <a:spcBef>
                <a:spcPts val="0"/>
              </a:spcBef>
            </a:pPr>
            <a:r>
              <a:rPr lang="uk-UA" altLang="ru-RU" sz="7200" b="1" dirty="0"/>
              <a:t>КВНЗ «Харківська академія неперервної освіти»</a:t>
            </a:r>
            <a:r>
              <a:rPr lang="ru-RU" altLang="ru-RU" sz="7200" b="1" dirty="0"/>
              <a:t> </a:t>
            </a:r>
          </a:p>
          <a:p>
            <a:pPr>
              <a:lnSpc>
                <a:spcPct val="80000"/>
              </a:lnSpc>
            </a:pPr>
            <a:endParaRPr lang="ru-RU" altLang="ru-RU" sz="2000" dirty="0"/>
          </a:p>
        </p:txBody>
      </p:sp>
      <p:sp>
        <p:nvSpPr>
          <p:cNvPr id="5" name="Подзаголовок 2"/>
          <p:cNvSpPr>
            <a:spLocks noGrp="1"/>
          </p:cNvSpPr>
          <p:nvPr>
            <p:ph type="subTitle" idx="4294967295"/>
          </p:nvPr>
        </p:nvSpPr>
        <p:spPr>
          <a:xfrm>
            <a:off x="6648450" y="2760663"/>
            <a:ext cx="5543550" cy="868362"/>
          </a:xfrm>
          <a:prstGeom prst="roundRect">
            <a:avLst>
              <a:gd name="adj" fmla="val 1782"/>
            </a:avLst>
          </a:prstGeom>
          <a:noFill/>
        </p:spPr>
        <p:txBody>
          <a:bodyPr>
            <a:noAutofit/>
          </a:bodyPr>
          <a:lstStyle/>
          <a:p>
            <a:pPr marL="0" indent="0">
              <a:buNone/>
            </a:pPr>
            <a:r>
              <a:rPr lang="uk-UA" sz="1800" b="1" dirty="0"/>
              <a:t>Онлайн-тренінг з підготовки учнів Харківської області до ІІ та IІІ етапів Всеукраїнської учнівської олімпіади з географії у 2020/2021 навчальному році</a:t>
            </a:r>
            <a:endParaRPr lang="ru-RU" sz="1800" dirty="0"/>
          </a:p>
          <a:p>
            <a:pPr marL="0" indent="0" algn="ctr" fontAlgn="base">
              <a:lnSpc>
                <a:spcPct val="80000"/>
              </a:lnSpc>
              <a:spcAft>
                <a:spcPct val="0"/>
              </a:spcAft>
              <a:buNone/>
            </a:pPr>
            <a:endParaRPr lang="uk-UA" altLang="ru-RU" sz="1600" b="1" kern="0" dirty="0">
              <a:solidFill>
                <a:srgbClr val="000000"/>
              </a:solidFill>
              <a:cs typeface="Times New Roman"/>
            </a:endParaRPr>
          </a:p>
          <a:p>
            <a:pPr marL="0" indent="0" algn="ctr" fontAlgn="base">
              <a:lnSpc>
                <a:spcPct val="80000"/>
              </a:lnSpc>
              <a:spcAft>
                <a:spcPct val="0"/>
              </a:spcAft>
              <a:buNone/>
            </a:pPr>
            <a:r>
              <a:rPr lang="uk-UA" altLang="ru-RU" b="1" kern="0" dirty="0" smtClean="0">
                <a:cs typeface="Times New Roman"/>
              </a:rPr>
              <a:t>10</a:t>
            </a:r>
            <a:r>
              <a:rPr lang="en-GB" altLang="ru-RU" b="1" kern="0" dirty="0" smtClean="0">
                <a:cs typeface="Times New Roman"/>
              </a:rPr>
              <a:t> </a:t>
            </a:r>
            <a:r>
              <a:rPr lang="uk-UA" altLang="ru-RU" b="1" kern="0" dirty="0" smtClean="0">
                <a:cs typeface="Times New Roman"/>
              </a:rPr>
              <a:t>грудня 2020 </a:t>
            </a:r>
            <a:r>
              <a:rPr lang="uk-UA" altLang="ru-RU" b="1" kern="0" dirty="0">
                <a:cs typeface="Times New Roman"/>
              </a:rPr>
              <a:t>року</a:t>
            </a:r>
            <a:r>
              <a:rPr lang="ru-RU" altLang="ru-RU" kern="0" dirty="0">
                <a:cs typeface="Times New Roman"/>
              </a:rPr>
              <a:t> </a:t>
            </a:r>
            <a:endParaRPr lang="en-US" altLang="ru-RU" kern="0" dirty="0">
              <a:cs typeface="Times New Roman"/>
            </a:endParaRPr>
          </a:p>
          <a:p>
            <a:pPr marL="0" indent="0">
              <a:spcBef>
                <a:spcPts val="0"/>
              </a:spcBef>
              <a:buNone/>
            </a:pPr>
            <a:endParaRPr lang="ru-RU" sz="2400" i="1" dirty="0">
              <a:latin typeface="Times New Roman" pitchFamily="18" charset="0"/>
              <a:cs typeface="Times New Roman" pitchFamily="18" charset="0"/>
            </a:endParaRPr>
          </a:p>
        </p:txBody>
      </p:sp>
      <p:graphicFrame>
        <p:nvGraphicFramePr>
          <p:cNvPr id="2" name="Объект 1"/>
          <p:cNvGraphicFramePr>
            <a:graphicFrameLocks noChangeAspect="1"/>
          </p:cNvGraphicFramePr>
          <p:nvPr>
            <p:extLst>
              <p:ext uri="{D42A27DB-BD31-4B8C-83A1-F6EECF244321}">
                <p14:modId xmlns:p14="http://schemas.microsoft.com/office/powerpoint/2010/main" val="522173919"/>
              </p:ext>
            </p:extLst>
          </p:nvPr>
        </p:nvGraphicFramePr>
        <p:xfrm>
          <a:off x="299864" y="60623"/>
          <a:ext cx="1763688" cy="1280554"/>
        </p:xfrm>
        <a:graphic>
          <a:graphicData uri="http://schemas.openxmlformats.org/presentationml/2006/ole">
            <mc:AlternateContent xmlns:mc="http://schemas.openxmlformats.org/markup-compatibility/2006">
              <mc:Choice xmlns:v="urn:schemas-microsoft-com:vml" Requires="v">
                <p:oleObj spid="_x0000_s87127" name="Acrobat Document" r:id="rId3" imgW="2438400" imgH="2438196" progId="AcroExch.Document.DC">
                  <p:embed/>
                </p:oleObj>
              </mc:Choice>
              <mc:Fallback>
                <p:oleObj name="Acrobat Document" r:id="rId3" imgW="2438400" imgH="2438196" progId="AcroExch.Document.DC">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864" y="60623"/>
                        <a:ext cx="1763688" cy="1280554"/>
                      </a:xfrm>
                      <a:prstGeom prst="rect">
                        <a:avLst/>
                      </a:prstGeom>
                      <a:noFill/>
                      <a:ln>
                        <a:noFill/>
                      </a:ln>
                      <a:effectLst/>
                    </p:spPr>
                  </p:pic>
                </p:oleObj>
              </mc:Fallback>
            </mc:AlternateContent>
          </a:graphicData>
        </a:graphic>
      </p:graphicFrame>
      <p:pic>
        <p:nvPicPr>
          <p:cNvPr id="3" name="Рисунок 2"/>
          <p:cNvPicPr>
            <a:picLocks noChangeAspect="1"/>
          </p:cNvPicPr>
          <p:nvPr/>
        </p:nvPicPr>
        <p:blipFill>
          <a:blip r:embed="rId5"/>
          <a:stretch>
            <a:fillRect/>
          </a:stretch>
        </p:blipFill>
        <p:spPr>
          <a:xfrm>
            <a:off x="1524001" y="5301208"/>
            <a:ext cx="9125450" cy="1440162"/>
          </a:xfrm>
          <a:prstGeom prst="rect">
            <a:avLst/>
          </a:prstGeom>
        </p:spPr>
      </p:pic>
    </p:spTree>
    <p:extLst>
      <p:ext uri="{BB962C8B-B14F-4D97-AF65-F5344CB8AC3E}">
        <p14:creationId xmlns:p14="http://schemas.microsoft.com/office/powerpoint/2010/main" val="23678902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fontScale="70000" lnSpcReduction="20000"/>
          </a:bodyPr>
          <a:lstStyle/>
          <a:p>
            <a:pPr algn="just"/>
            <a:r>
              <a:rPr lang="uk-UA" dirty="0">
                <a:latin typeface="Times New Roman" panose="02020603050405020304" pitchFamily="18" charset="0"/>
                <a:cs typeface="Times New Roman" panose="02020603050405020304" pitchFamily="18" charset="0"/>
              </a:rPr>
              <a:t>Основні вимоги до оформлення </a:t>
            </a:r>
            <a:r>
              <a:rPr lang="uk-UA" dirty="0" err="1">
                <a:latin typeface="Times New Roman" panose="02020603050405020304" pitchFamily="18" charset="0"/>
                <a:cs typeface="Times New Roman" panose="02020603050405020304" pitchFamily="18" charset="0"/>
              </a:rPr>
              <a:t>олімпіадних</a:t>
            </a:r>
            <a:r>
              <a:rPr lang="uk-UA" dirty="0">
                <a:latin typeface="Times New Roman" panose="02020603050405020304" pitchFamily="18" charset="0"/>
                <a:cs typeface="Times New Roman" panose="02020603050405020304" pitchFamily="18" charset="0"/>
              </a:rPr>
              <a:t> робіт:</a:t>
            </a:r>
            <a:endParaRPr lang="ru-RU" dirty="0">
              <a:latin typeface="Times New Roman" panose="02020603050405020304" pitchFamily="18" charset="0"/>
              <a:cs typeface="Times New Roman" panose="02020603050405020304" pitchFamily="18" charset="0"/>
            </a:endParaRPr>
          </a:p>
          <a:p>
            <a:pPr algn="just"/>
            <a:r>
              <a:rPr lang="uk-UA" dirty="0">
                <a:latin typeface="Times New Roman" panose="02020603050405020304" pitchFamily="18" charset="0"/>
                <a:cs typeface="Times New Roman" panose="02020603050405020304" pitchFamily="18" charset="0"/>
              </a:rPr>
              <a:t>1.    У роботі не допускається:</a:t>
            </a:r>
            <a:endParaRPr lang="ru-RU" dirty="0">
              <a:latin typeface="Times New Roman" panose="02020603050405020304" pitchFamily="18" charset="0"/>
              <a:cs typeface="Times New Roman" panose="02020603050405020304" pitchFamily="18" charset="0"/>
            </a:endParaRPr>
          </a:p>
          <a:p>
            <a:pPr algn="just"/>
            <a:r>
              <a:rPr lang="uk-UA" dirty="0">
                <a:latin typeface="Times New Roman" panose="02020603050405020304" pitchFamily="18" charset="0"/>
                <a:cs typeface="Times New Roman" panose="02020603050405020304" pitchFamily="18" charset="0"/>
              </a:rPr>
              <a:t>-    будь-які виділення тексту відповіді іншим кольором;</a:t>
            </a:r>
            <a:endParaRPr lang="ru-RU" dirty="0">
              <a:latin typeface="Times New Roman" panose="02020603050405020304" pitchFamily="18" charset="0"/>
              <a:cs typeface="Times New Roman" panose="02020603050405020304" pitchFamily="18" charset="0"/>
            </a:endParaRPr>
          </a:p>
          <a:p>
            <a:pPr algn="just"/>
            <a:r>
              <a:rPr lang="uk-UA" dirty="0">
                <a:latin typeface="Times New Roman" panose="02020603050405020304" pitchFamily="18" charset="0"/>
                <a:cs typeface="Times New Roman" panose="02020603050405020304" pitchFamily="18" charset="0"/>
              </a:rPr>
              <a:t>-    підкреслювання;</a:t>
            </a:r>
            <a:endParaRPr lang="ru-RU" dirty="0">
              <a:latin typeface="Times New Roman" panose="02020603050405020304" pitchFamily="18" charset="0"/>
              <a:cs typeface="Times New Roman" panose="02020603050405020304" pitchFamily="18" charset="0"/>
            </a:endParaRPr>
          </a:p>
          <a:p>
            <a:pPr algn="just"/>
            <a:r>
              <a:rPr lang="uk-UA" dirty="0">
                <a:latin typeface="Times New Roman" panose="02020603050405020304" pitchFamily="18" charset="0"/>
                <a:cs typeface="Times New Roman" panose="02020603050405020304" pitchFamily="18" charset="0"/>
              </a:rPr>
              <a:t>-    будь-які стороні позначки;</a:t>
            </a:r>
            <a:endParaRPr lang="ru-RU" dirty="0">
              <a:latin typeface="Times New Roman" panose="02020603050405020304" pitchFamily="18" charset="0"/>
              <a:cs typeface="Times New Roman" panose="02020603050405020304" pitchFamily="18" charset="0"/>
            </a:endParaRPr>
          </a:p>
          <a:p>
            <a:pPr algn="just"/>
            <a:r>
              <a:rPr lang="uk-UA" dirty="0">
                <a:latin typeface="Times New Roman" panose="02020603050405020304" pitchFamily="18" charset="0"/>
                <a:cs typeface="Times New Roman" panose="02020603050405020304" pitchFamily="18" charset="0"/>
              </a:rPr>
              <a:t>-    виправлення.</a:t>
            </a:r>
            <a:endParaRPr lang="ru-RU" dirty="0">
              <a:latin typeface="Times New Roman" panose="02020603050405020304" pitchFamily="18" charset="0"/>
              <a:cs typeface="Times New Roman" panose="02020603050405020304" pitchFamily="18" charset="0"/>
            </a:endParaRPr>
          </a:p>
          <a:p>
            <a:pPr algn="just"/>
            <a:r>
              <a:rPr lang="uk-UA" dirty="0">
                <a:latin typeface="Times New Roman" panose="02020603050405020304" pitchFamily="18" charset="0"/>
                <a:cs typeface="Times New Roman" panose="02020603050405020304" pitchFamily="18" charset="0"/>
              </a:rPr>
              <a:t>2.    На питання слід відповідати чітко по його суті, конкретно, але якомога більш точно й повно.</a:t>
            </a:r>
            <a:endParaRPr lang="ru-RU" dirty="0">
              <a:latin typeface="Times New Roman" panose="02020603050405020304" pitchFamily="18" charset="0"/>
              <a:cs typeface="Times New Roman" panose="02020603050405020304" pitchFamily="18" charset="0"/>
            </a:endParaRPr>
          </a:p>
          <a:p>
            <a:pPr algn="just"/>
            <a:r>
              <a:rPr lang="uk-UA" dirty="0">
                <a:latin typeface="Times New Roman" panose="02020603050405020304" pitchFamily="18" charset="0"/>
                <a:cs typeface="Times New Roman" panose="02020603050405020304" pitchFamily="18" charset="0"/>
              </a:rPr>
              <a:t>3.    Під час виконання роботи на контурній карті у верхній лівій частині аркуша підписати назву роботи, а в нижній частині оформити її легенду. Усі надписи повинні бути чіткими.</a:t>
            </a:r>
            <a:endParaRPr lang="ru-RU" dirty="0">
              <a:latin typeface="Times New Roman" panose="02020603050405020304" pitchFamily="18" charset="0"/>
              <a:cs typeface="Times New Roman" panose="02020603050405020304" pitchFamily="18" charset="0"/>
            </a:endParaRPr>
          </a:p>
          <a:p>
            <a:pPr algn="just"/>
            <a:r>
              <a:rPr lang="uk-UA" dirty="0">
                <a:latin typeface="Times New Roman" panose="02020603050405020304" pitchFamily="18" charset="0"/>
                <a:cs typeface="Times New Roman" panose="02020603050405020304" pitchFamily="18" charset="0"/>
              </a:rPr>
              <a:t>4.    Не забувати за потреби використовувати загальноприйняті умовні знаки, символи, скорочення.</a:t>
            </a:r>
            <a:endParaRPr lang="ru-RU" dirty="0">
              <a:latin typeface="Times New Roman" panose="02020603050405020304" pitchFamily="18" charset="0"/>
              <a:cs typeface="Times New Roman" panose="02020603050405020304" pitchFamily="18" charset="0"/>
            </a:endParaRPr>
          </a:p>
          <a:p>
            <a:pPr algn="just"/>
            <a:r>
              <a:rPr lang="uk-UA" dirty="0">
                <a:latin typeface="Times New Roman" panose="02020603050405020304" pitchFamily="18" charset="0"/>
                <a:cs typeface="Times New Roman" panose="02020603050405020304" pitchFamily="18" charset="0"/>
              </a:rPr>
              <a:t>5.    Графічні роботи виконувати акуратно й чітко.</a:t>
            </a:r>
            <a:endParaRPr lang="ru-RU" dirty="0">
              <a:latin typeface="Times New Roman" panose="02020603050405020304" pitchFamily="18" charset="0"/>
              <a:cs typeface="Times New Roman" panose="02020603050405020304" pitchFamily="18" charset="0"/>
            </a:endParaRPr>
          </a:p>
          <a:p>
            <a:endParaRPr lang="ru-RU" dirty="0"/>
          </a:p>
        </p:txBody>
      </p:sp>
      <p:pic>
        <p:nvPicPr>
          <p:cNvPr id="4" name="Рисунок 3"/>
          <p:cNvPicPr>
            <a:picLocks noChangeAspect="1"/>
          </p:cNvPicPr>
          <p:nvPr/>
        </p:nvPicPr>
        <p:blipFill>
          <a:blip r:embed="rId2"/>
          <a:stretch>
            <a:fillRect/>
          </a:stretch>
        </p:blipFill>
        <p:spPr>
          <a:xfrm>
            <a:off x="8054604" y="0"/>
            <a:ext cx="4121403" cy="821003"/>
          </a:xfrm>
          <a:prstGeom prst="rect">
            <a:avLst/>
          </a:prstGeom>
        </p:spPr>
      </p:pic>
    </p:spTree>
    <p:extLst>
      <p:ext uri="{BB962C8B-B14F-4D97-AF65-F5344CB8AC3E}">
        <p14:creationId xmlns:p14="http://schemas.microsoft.com/office/powerpoint/2010/main" val="1199256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a:bodyPr>
          <a:lstStyle/>
          <a:p>
            <a:pPr algn="just"/>
            <a:r>
              <a:rPr lang="uk-UA" dirty="0">
                <a:latin typeface="Times New Roman" panose="02020603050405020304" pitchFamily="18" charset="0"/>
                <a:cs typeface="Times New Roman" panose="02020603050405020304" pitchFamily="18" charset="0"/>
              </a:rPr>
              <a:t>При підготовці до олімпіади  слід </a:t>
            </a:r>
            <a:r>
              <a:rPr lang="uk-UA" dirty="0" smtClean="0">
                <a:latin typeface="Times New Roman" panose="02020603050405020304" pitchFamily="18" charset="0"/>
                <a:cs typeface="Times New Roman" panose="02020603050405020304" pitchFamily="18" charset="0"/>
              </a:rPr>
              <a:t>розвивати:</a:t>
            </a:r>
          </a:p>
          <a:p>
            <a:pPr algn="just"/>
            <a:r>
              <a:rPr lang="uk-UA" dirty="0" smtClean="0">
                <a:latin typeface="Times New Roman" panose="02020603050405020304" pitchFamily="18" charset="0"/>
                <a:cs typeface="Times New Roman" panose="02020603050405020304" pitchFamily="18" charset="0"/>
              </a:rPr>
              <a:t> навички </a:t>
            </a:r>
            <a:r>
              <a:rPr lang="uk-UA" dirty="0">
                <a:latin typeface="Times New Roman" panose="02020603050405020304" pitchFamily="18" charset="0"/>
                <a:cs typeface="Times New Roman" panose="02020603050405020304" pitchFamily="18" charset="0"/>
              </a:rPr>
              <a:t>аналізу умов </a:t>
            </a:r>
            <a:r>
              <a:rPr lang="uk-UA" dirty="0" smtClean="0">
                <a:latin typeface="Times New Roman" panose="02020603050405020304" pitchFamily="18" charset="0"/>
                <a:cs typeface="Times New Roman" panose="02020603050405020304" pitchFamily="18" charset="0"/>
              </a:rPr>
              <a:t>завдання</a:t>
            </a:r>
          </a:p>
          <a:p>
            <a:pPr algn="just"/>
            <a:r>
              <a:rPr lang="uk-UA" dirty="0" smtClean="0">
                <a:latin typeface="Times New Roman" panose="02020603050405020304" pitchFamily="18" charset="0"/>
                <a:cs typeface="Times New Roman" panose="02020603050405020304" pitchFamily="18" charset="0"/>
              </a:rPr>
              <a:t>уміння </a:t>
            </a:r>
            <a:r>
              <a:rPr lang="uk-UA" dirty="0">
                <a:latin typeface="Times New Roman" panose="02020603050405020304" pitchFamily="18" charset="0"/>
                <a:cs typeface="Times New Roman" panose="02020603050405020304" pitchFamily="18" charset="0"/>
              </a:rPr>
              <a:t>висловлювати свою думку у певній логічній </a:t>
            </a:r>
            <a:r>
              <a:rPr lang="uk-UA" dirty="0" smtClean="0">
                <a:latin typeface="Times New Roman" panose="02020603050405020304" pitchFamily="18" charset="0"/>
                <a:cs typeface="Times New Roman" panose="02020603050405020304" pitchFamily="18" charset="0"/>
              </a:rPr>
              <a:t>послідовності</a:t>
            </a:r>
          </a:p>
          <a:p>
            <a:pPr algn="just"/>
            <a:r>
              <a:rPr lang="uk-UA" dirty="0" smtClean="0">
                <a:latin typeface="Times New Roman" panose="02020603050405020304" pitchFamily="18" charset="0"/>
                <a:cs typeface="Times New Roman" panose="02020603050405020304" pitchFamily="18" charset="0"/>
              </a:rPr>
              <a:t>виявляти </a:t>
            </a:r>
            <a:r>
              <a:rPr lang="uk-UA" dirty="0">
                <a:latin typeface="Times New Roman" panose="02020603050405020304" pitchFamily="18" charset="0"/>
                <a:cs typeface="Times New Roman" panose="02020603050405020304" pitchFamily="18" charset="0"/>
              </a:rPr>
              <a:t>причинно-наслідкові </a:t>
            </a:r>
            <a:r>
              <a:rPr lang="uk-UA" dirty="0" smtClean="0">
                <a:latin typeface="Times New Roman" panose="02020603050405020304" pitchFamily="18" charset="0"/>
                <a:cs typeface="Times New Roman" panose="02020603050405020304" pitchFamily="18" charset="0"/>
              </a:rPr>
              <a:t>зв’язки</a:t>
            </a:r>
          </a:p>
          <a:p>
            <a:pPr algn="just"/>
            <a:r>
              <a:rPr lang="uk-UA" dirty="0" smtClean="0">
                <a:latin typeface="Times New Roman" panose="02020603050405020304" pitchFamily="18" charset="0"/>
                <a:cs typeface="Times New Roman" panose="02020603050405020304" pitchFamily="18" charset="0"/>
              </a:rPr>
              <a:t>дотримуватися </a:t>
            </a:r>
            <a:r>
              <a:rPr lang="uk-UA" dirty="0">
                <a:latin typeface="Times New Roman" panose="02020603050405020304" pitchFamily="18" charset="0"/>
                <a:cs typeface="Times New Roman" panose="02020603050405020304" pitchFamily="18" charset="0"/>
              </a:rPr>
              <a:t>певних правил при оформленні контурних карт, розв’язанні задач і представленні  розрахунків.</a:t>
            </a:r>
            <a:endParaRPr lang="ru-RU" dirty="0">
              <a:latin typeface="Times New Roman" panose="02020603050405020304" pitchFamily="18" charset="0"/>
              <a:cs typeface="Times New Roman" panose="02020603050405020304" pitchFamily="18" charset="0"/>
            </a:endParaRPr>
          </a:p>
          <a:p>
            <a:endParaRPr lang="ru-RU" dirty="0"/>
          </a:p>
        </p:txBody>
      </p:sp>
      <p:pic>
        <p:nvPicPr>
          <p:cNvPr id="4" name="Рисунок 3"/>
          <p:cNvPicPr>
            <a:picLocks noChangeAspect="1"/>
          </p:cNvPicPr>
          <p:nvPr/>
        </p:nvPicPr>
        <p:blipFill>
          <a:blip r:embed="rId2"/>
          <a:stretch>
            <a:fillRect/>
          </a:stretch>
        </p:blipFill>
        <p:spPr>
          <a:xfrm>
            <a:off x="8054604" y="0"/>
            <a:ext cx="4121403" cy="821003"/>
          </a:xfrm>
          <a:prstGeom prst="rect">
            <a:avLst/>
          </a:prstGeom>
        </p:spPr>
      </p:pic>
    </p:spTree>
    <p:extLst>
      <p:ext uri="{BB962C8B-B14F-4D97-AF65-F5344CB8AC3E}">
        <p14:creationId xmlns:p14="http://schemas.microsoft.com/office/powerpoint/2010/main" val="1939126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0405" y="980729"/>
            <a:ext cx="10515600" cy="936104"/>
          </a:xfrm>
        </p:spPr>
        <p:txBody>
          <a:bodyPr>
            <a:noAutofit/>
          </a:bodyPr>
          <a:lstStyle/>
          <a:p>
            <a:pPr algn="ctr">
              <a:defRPr/>
            </a:pPr>
            <a:r>
              <a:rPr lang="uk-UA" sz="32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a typeface="+mn-ea"/>
                <a:cs typeface="+mn-cs"/>
              </a:rPr>
              <a:t>Завдання 2020 року</a:t>
            </a:r>
            <a:endParaRPr lang="uk-UA" sz="32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a typeface="+mn-ea"/>
              <a:cs typeface="+mn-cs"/>
            </a:endParaRPr>
          </a:p>
        </p:txBody>
      </p:sp>
      <p:pic>
        <p:nvPicPr>
          <p:cNvPr id="4" name="Рисунок 3"/>
          <p:cNvPicPr>
            <a:picLocks noChangeAspect="1"/>
          </p:cNvPicPr>
          <p:nvPr/>
        </p:nvPicPr>
        <p:blipFill>
          <a:blip r:embed="rId2"/>
          <a:stretch>
            <a:fillRect/>
          </a:stretch>
        </p:blipFill>
        <p:spPr>
          <a:xfrm>
            <a:off x="245630" y="2636912"/>
            <a:ext cx="11465150" cy="2909237"/>
          </a:xfrm>
          <a:prstGeom prst="rect">
            <a:avLst/>
          </a:prstGeom>
        </p:spPr>
      </p:pic>
    </p:spTree>
    <p:extLst>
      <p:ext uri="{BB962C8B-B14F-4D97-AF65-F5344CB8AC3E}">
        <p14:creationId xmlns:p14="http://schemas.microsoft.com/office/powerpoint/2010/main" val="3301650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1268760"/>
            <a:ext cx="12171071" cy="4701331"/>
          </a:xfrm>
          <a:prstGeom prst="rect">
            <a:avLst/>
          </a:prstGeom>
        </p:spPr>
      </p:pic>
      <p:sp>
        <p:nvSpPr>
          <p:cNvPr id="5" name="Прямоугольник 4"/>
          <p:cNvSpPr/>
          <p:nvPr/>
        </p:nvSpPr>
        <p:spPr>
          <a:xfrm>
            <a:off x="9264352" y="-99392"/>
            <a:ext cx="3024336" cy="707886"/>
          </a:xfrm>
          <a:prstGeom prst="rect">
            <a:avLst/>
          </a:prstGeom>
          <a:noFill/>
        </p:spPr>
        <p:txBody>
          <a:bodyPr wrap="square" lIns="91440" tIns="45720" rIns="91440" bIns="45720">
            <a:spAutoFit/>
          </a:bodyPr>
          <a:lstStyle/>
          <a:p>
            <a:pPr algn="ctr"/>
            <a:r>
              <a:rPr lang="ru-RU" sz="4000" b="1" dirty="0" err="1" smtClean="0">
                <a:ln w="22225">
                  <a:solidFill>
                    <a:schemeClr val="accent2"/>
                  </a:solidFill>
                  <a:prstDash val="solid"/>
                </a:ln>
                <a:solidFill>
                  <a:schemeClr val="accent2">
                    <a:lumMod val="40000"/>
                    <a:lumOff val="60000"/>
                  </a:schemeClr>
                </a:solidFill>
              </a:rPr>
              <a:t>Завдання</a:t>
            </a:r>
            <a:endParaRPr lang="ru-RU" sz="40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7125269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9416" y="4869160"/>
            <a:ext cx="10515600" cy="1883867"/>
          </a:xfrm>
        </p:spPr>
        <p:txBody>
          <a:bodyPr>
            <a:normAutofit fontScale="85000" lnSpcReduction="10000"/>
          </a:bodyPr>
          <a:lstStyle/>
          <a:p>
            <a:pPr algn="just"/>
            <a:r>
              <a:rPr lang="uk-UA" dirty="0"/>
              <a:t>Метаморфічні гірські породи – це видозмінені в товщі земної кори внаслідок високого ти-</a:t>
            </a:r>
            <a:r>
              <a:rPr lang="uk-UA" dirty="0" err="1"/>
              <a:t>ску</a:t>
            </a:r>
            <a:r>
              <a:rPr lang="uk-UA" dirty="0"/>
              <a:t> і високих температур колишні осадові та магматичні породи. Так, із кварцового піску утворюється метаморфічна гірська порода кварцит, із вапняку – мармур, із граніту – гнейс тощо. На рисунку видно мармурову плитку з викопними рештками амонітів, мушлі яких у мезозої утворили вапняк, а той згодом перетворився на мармур.</a:t>
            </a:r>
          </a:p>
        </p:txBody>
      </p:sp>
      <p:pic>
        <p:nvPicPr>
          <p:cNvPr id="4" name="Рисунок 3"/>
          <p:cNvPicPr>
            <a:picLocks noChangeAspect="1"/>
          </p:cNvPicPr>
          <p:nvPr/>
        </p:nvPicPr>
        <p:blipFill>
          <a:blip r:embed="rId2"/>
          <a:stretch>
            <a:fillRect/>
          </a:stretch>
        </p:blipFill>
        <p:spPr>
          <a:xfrm>
            <a:off x="0" y="0"/>
            <a:ext cx="12000656" cy="4696038"/>
          </a:xfrm>
          <a:prstGeom prst="rect">
            <a:avLst/>
          </a:prstGeom>
        </p:spPr>
      </p:pic>
      <p:sp>
        <p:nvSpPr>
          <p:cNvPr id="5" name="Прямоугольник 4"/>
          <p:cNvSpPr/>
          <p:nvPr/>
        </p:nvSpPr>
        <p:spPr>
          <a:xfrm>
            <a:off x="8987502" y="6289846"/>
            <a:ext cx="3024336" cy="584775"/>
          </a:xfrm>
          <a:prstGeom prst="rect">
            <a:avLst/>
          </a:prstGeom>
          <a:noFill/>
        </p:spPr>
        <p:txBody>
          <a:bodyPr wrap="square" lIns="91440" tIns="45720" rIns="91440" bIns="45720">
            <a:spAutoFit/>
          </a:bodyPr>
          <a:lstStyle/>
          <a:p>
            <a:pPr algn="ctr"/>
            <a:r>
              <a:rPr lang="ru-RU" sz="3200" b="1" dirty="0" err="1" smtClean="0">
                <a:ln w="22225">
                  <a:solidFill>
                    <a:schemeClr val="accent2"/>
                  </a:solidFill>
                  <a:prstDash val="solid"/>
                </a:ln>
                <a:solidFill>
                  <a:schemeClr val="tx2"/>
                </a:solidFill>
              </a:rPr>
              <a:t>Відповідь</a:t>
            </a:r>
            <a:endParaRPr lang="ru-RU" sz="3200" b="1" dirty="0">
              <a:ln w="22225">
                <a:solidFill>
                  <a:schemeClr val="accent2"/>
                </a:solidFill>
                <a:prstDash val="solid"/>
              </a:ln>
              <a:solidFill>
                <a:schemeClr val="tx2"/>
              </a:solidFill>
            </a:endParaRPr>
          </a:p>
        </p:txBody>
      </p:sp>
    </p:spTree>
    <p:extLst>
      <p:ext uri="{BB962C8B-B14F-4D97-AF65-F5344CB8AC3E}">
        <p14:creationId xmlns:p14="http://schemas.microsoft.com/office/powerpoint/2010/main" val="15413398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a:p>
        </p:txBody>
      </p:sp>
      <p:pic>
        <p:nvPicPr>
          <p:cNvPr id="4" name="Рисунок 3"/>
          <p:cNvPicPr>
            <a:picLocks noChangeAspect="1"/>
          </p:cNvPicPr>
          <p:nvPr/>
        </p:nvPicPr>
        <p:blipFill>
          <a:blip r:embed="rId2"/>
          <a:stretch>
            <a:fillRect/>
          </a:stretch>
        </p:blipFill>
        <p:spPr>
          <a:xfrm>
            <a:off x="0" y="188640"/>
            <a:ext cx="11928648" cy="6669360"/>
          </a:xfrm>
          <a:prstGeom prst="rect">
            <a:avLst/>
          </a:prstGeom>
        </p:spPr>
      </p:pic>
      <p:pic>
        <p:nvPicPr>
          <p:cNvPr id="5" name="Рисунок 4"/>
          <p:cNvPicPr>
            <a:picLocks noChangeAspect="1"/>
          </p:cNvPicPr>
          <p:nvPr/>
        </p:nvPicPr>
        <p:blipFill>
          <a:blip r:embed="rId3"/>
          <a:stretch>
            <a:fillRect/>
          </a:stretch>
        </p:blipFill>
        <p:spPr>
          <a:xfrm>
            <a:off x="66675" y="26715"/>
            <a:ext cx="1612424" cy="338410"/>
          </a:xfrm>
          <a:prstGeom prst="rect">
            <a:avLst/>
          </a:prstGeom>
        </p:spPr>
      </p:pic>
    </p:spTree>
    <p:extLst>
      <p:ext uri="{BB962C8B-B14F-4D97-AF65-F5344CB8AC3E}">
        <p14:creationId xmlns:p14="http://schemas.microsoft.com/office/powerpoint/2010/main" val="3109765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9336" y="4077072"/>
            <a:ext cx="12072664" cy="2780928"/>
          </a:xfrm>
        </p:spPr>
        <p:txBody>
          <a:bodyPr>
            <a:normAutofit fontScale="85000" lnSpcReduction="20000"/>
          </a:bodyPr>
          <a:lstStyle/>
          <a:p>
            <a:pPr algn="just"/>
            <a:r>
              <a:rPr lang="uk-UA" dirty="0"/>
              <a:t>А – морена, походження </a:t>
            </a:r>
            <a:r>
              <a:rPr lang="uk-UA" dirty="0" err="1"/>
              <a:t>давньольодовикове</a:t>
            </a:r>
            <a:r>
              <a:rPr lang="uk-UA" dirty="0"/>
              <a:t>.</a:t>
            </a:r>
          </a:p>
          <a:p>
            <a:pPr algn="just"/>
            <a:r>
              <a:rPr lang="uk-UA" dirty="0"/>
              <a:t>    Б – денудаційні останці, утворені в результаті вивітрювання, водної ерозії.</a:t>
            </a:r>
          </a:p>
          <a:p>
            <a:pPr algn="just"/>
            <a:r>
              <a:rPr lang="uk-UA" dirty="0"/>
              <a:t>    В – піщані кучугури (дюни), еолові форми рельєфу.</a:t>
            </a:r>
          </a:p>
          <a:p>
            <a:pPr algn="just"/>
            <a:r>
              <a:rPr lang="uk-UA" dirty="0"/>
              <a:t>    Г – терикони, антропогенні форми рельєфу, утворенні при підземному видобутку </a:t>
            </a:r>
            <a:r>
              <a:rPr lang="uk-UA" dirty="0" err="1"/>
              <a:t>ву</a:t>
            </a:r>
            <a:r>
              <a:rPr lang="uk-UA" dirty="0"/>
              <a:t>-гілля.</a:t>
            </a:r>
          </a:p>
          <a:p>
            <a:pPr algn="just"/>
            <a:r>
              <a:rPr lang="uk-UA" dirty="0"/>
              <a:t>    Д – піщана коса в морі, є результатом морської акумуляції.</a:t>
            </a:r>
          </a:p>
          <a:p>
            <a:pPr algn="just"/>
            <a:r>
              <a:rPr lang="uk-UA" dirty="0"/>
              <a:t>    Е – яр, утворився внаслідок ерозійних процесів (розмивання пухких порід тимчасовими водотоками після дощу, танення снігу). </a:t>
            </a:r>
          </a:p>
          <a:p>
            <a:endParaRPr lang="uk-UA" dirty="0"/>
          </a:p>
        </p:txBody>
      </p:sp>
      <p:pic>
        <p:nvPicPr>
          <p:cNvPr id="4" name="Рисунок 3"/>
          <p:cNvPicPr>
            <a:picLocks noChangeAspect="1"/>
          </p:cNvPicPr>
          <p:nvPr/>
        </p:nvPicPr>
        <p:blipFill>
          <a:blip r:embed="rId2"/>
          <a:stretch>
            <a:fillRect/>
          </a:stretch>
        </p:blipFill>
        <p:spPr>
          <a:xfrm>
            <a:off x="0" y="0"/>
            <a:ext cx="12192000" cy="4077071"/>
          </a:xfrm>
          <a:prstGeom prst="rect">
            <a:avLst/>
          </a:prstGeom>
        </p:spPr>
      </p:pic>
      <p:pic>
        <p:nvPicPr>
          <p:cNvPr id="5" name="Рисунок 4"/>
          <p:cNvPicPr>
            <a:picLocks noChangeAspect="1"/>
          </p:cNvPicPr>
          <p:nvPr/>
        </p:nvPicPr>
        <p:blipFill>
          <a:blip r:embed="rId3"/>
          <a:stretch>
            <a:fillRect/>
          </a:stretch>
        </p:blipFill>
        <p:spPr>
          <a:xfrm>
            <a:off x="10128448" y="4100588"/>
            <a:ext cx="1371600" cy="276225"/>
          </a:xfrm>
          <a:prstGeom prst="rect">
            <a:avLst/>
          </a:prstGeom>
        </p:spPr>
      </p:pic>
    </p:spTree>
    <p:extLst>
      <p:ext uri="{BB962C8B-B14F-4D97-AF65-F5344CB8AC3E}">
        <p14:creationId xmlns:p14="http://schemas.microsoft.com/office/powerpoint/2010/main" val="27486534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404664"/>
            <a:ext cx="11090448" cy="5772299"/>
          </a:xfrm>
        </p:spPr>
        <p:txBody>
          <a:bodyPr>
            <a:normAutofit fontScale="92500"/>
          </a:bodyPr>
          <a:lstStyle/>
          <a:p>
            <a:pPr algn="just"/>
            <a:r>
              <a:rPr lang="uk-UA" dirty="0"/>
              <a:t>Визначте географічні координати точки </a:t>
            </a:r>
            <a:r>
              <a:rPr lang="en-US" b="1" dirty="0"/>
              <a:t>S</a:t>
            </a:r>
            <a:r>
              <a:rPr lang="uk-UA" dirty="0"/>
              <a:t> на поверхні Землі, якщо ця точка розташована у Східній півкулі і є найвіддаленішою точкою від кола, що проходить земною поверхнею через три точки: точку </a:t>
            </a:r>
            <a:r>
              <a:rPr lang="en-US" b="1" dirty="0"/>
              <a:t>A </a:t>
            </a:r>
            <a:r>
              <a:rPr lang="uk-UA" dirty="0"/>
              <a:t>(20</a:t>
            </a:r>
            <a:r>
              <a:rPr lang="uk-UA" baseline="30000" dirty="0"/>
              <a:t>о </a:t>
            </a:r>
            <a:r>
              <a:rPr lang="uk-UA" dirty="0" err="1"/>
              <a:t>пн.ш</a:t>
            </a:r>
            <a:r>
              <a:rPr lang="uk-UA" dirty="0"/>
              <a:t>. та 100</a:t>
            </a:r>
            <a:r>
              <a:rPr lang="uk-UA" baseline="30000" dirty="0"/>
              <a:t>о </a:t>
            </a:r>
            <a:r>
              <a:rPr lang="uk-UA" dirty="0" err="1"/>
              <a:t>зх.д</a:t>
            </a:r>
            <a:r>
              <a:rPr lang="uk-UA" dirty="0"/>
              <a:t>.),  точку </a:t>
            </a:r>
            <a:r>
              <a:rPr lang="en-US" b="1" dirty="0"/>
              <a:t>B </a:t>
            </a:r>
            <a:r>
              <a:rPr lang="uk-UA" dirty="0"/>
              <a:t>(20</a:t>
            </a:r>
            <a:r>
              <a:rPr lang="uk-UA" baseline="30000" dirty="0"/>
              <a:t>о</a:t>
            </a:r>
            <a:r>
              <a:rPr lang="uk-UA" dirty="0"/>
              <a:t> </a:t>
            </a:r>
            <a:r>
              <a:rPr lang="uk-UA" dirty="0" err="1"/>
              <a:t>пд.ш</a:t>
            </a:r>
            <a:r>
              <a:rPr lang="uk-UA" dirty="0"/>
              <a:t>. та 100</a:t>
            </a:r>
            <a:r>
              <a:rPr lang="uk-UA" baseline="30000" dirty="0"/>
              <a:t>о </a:t>
            </a:r>
            <a:r>
              <a:rPr lang="uk-UA" dirty="0" err="1"/>
              <a:t>зх.д</a:t>
            </a:r>
            <a:r>
              <a:rPr lang="uk-UA" dirty="0"/>
              <a:t>.), точку </a:t>
            </a:r>
            <a:r>
              <a:rPr lang="en-US" b="1" dirty="0"/>
              <a:t>C</a:t>
            </a:r>
            <a:r>
              <a:rPr lang="uk-UA" dirty="0"/>
              <a:t> (80</a:t>
            </a:r>
            <a:r>
              <a:rPr lang="uk-UA" baseline="30000" dirty="0"/>
              <a:t>о </a:t>
            </a:r>
            <a:r>
              <a:rPr lang="uk-UA" dirty="0" err="1"/>
              <a:t>пн.ш</a:t>
            </a:r>
            <a:r>
              <a:rPr lang="uk-UA" dirty="0"/>
              <a:t>. та 80</a:t>
            </a:r>
            <a:r>
              <a:rPr lang="uk-UA" baseline="30000" dirty="0"/>
              <a:t>о </a:t>
            </a:r>
            <a:r>
              <a:rPr lang="uk-UA" dirty="0" err="1"/>
              <a:t>сх.д</a:t>
            </a:r>
            <a:r>
              <a:rPr lang="uk-UA" dirty="0"/>
              <a:t>.). </a:t>
            </a:r>
            <a:endParaRPr lang="uk-UA" dirty="0" smtClean="0"/>
          </a:p>
          <a:p>
            <a:pPr algn="just"/>
            <a:endParaRPr lang="uk-UA" dirty="0"/>
          </a:p>
          <a:p>
            <a:pPr marL="0" indent="0" algn="just">
              <a:buNone/>
            </a:pPr>
            <a:r>
              <a:rPr lang="uk-UA" dirty="0"/>
              <a:t>Меридіани </a:t>
            </a:r>
            <a:r>
              <a:rPr lang="uk-UA" dirty="0" smtClean="0"/>
              <a:t>100</a:t>
            </a:r>
            <a:r>
              <a:rPr lang="uk-UA" baseline="30000" dirty="0"/>
              <a:t>о</a:t>
            </a:r>
            <a:r>
              <a:rPr lang="uk-UA" dirty="0" smtClean="0"/>
              <a:t> </a:t>
            </a:r>
            <a:r>
              <a:rPr lang="uk-UA" dirty="0" err="1"/>
              <a:t>зх.д</a:t>
            </a:r>
            <a:r>
              <a:rPr lang="uk-UA" dirty="0"/>
              <a:t>. та </a:t>
            </a:r>
            <a:r>
              <a:rPr lang="uk-UA" dirty="0" smtClean="0"/>
              <a:t>80</a:t>
            </a:r>
            <a:r>
              <a:rPr lang="uk-UA" baseline="30000" dirty="0"/>
              <a:t>о</a:t>
            </a:r>
            <a:r>
              <a:rPr lang="uk-UA" dirty="0" smtClean="0"/>
              <a:t> </a:t>
            </a:r>
            <a:r>
              <a:rPr lang="uk-UA" dirty="0" err="1"/>
              <a:t>сх.д</a:t>
            </a:r>
            <a:r>
              <a:rPr lang="uk-UA" dirty="0"/>
              <a:t>. є протилежними й утворюють коло, що проходить через полюси Землі. Значить найвіддаленіші від цього кола точки (їх дві) лежать на екваторі в обох півкулях.</a:t>
            </a:r>
          </a:p>
          <a:p>
            <a:pPr marL="0" indent="0" algn="just">
              <a:buNone/>
            </a:pPr>
            <a:r>
              <a:rPr lang="uk-UA" dirty="0"/>
              <a:t>Нас цікавить Східна півкуля, тому найвіддаленіша точка матиме тут такі координати:</a:t>
            </a:r>
          </a:p>
          <a:p>
            <a:pPr marL="0" indent="0" algn="just">
              <a:buNone/>
            </a:pPr>
            <a:r>
              <a:rPr lang="uk-UA" dirty="0"/>
              <a:t>             </a:t>
            </a:r>
            <a:r>
              <a:rPr lang="uk-UA" dirty="0" smtClean="0"/>
              <a:t>0</a:t>
            </a:r>
            <a:r>
              <a:rPr lang="uk-UA" baseline="30000" dirty="0"/>
              <a:t>о</a:t>
            </a:r>
            <a:r>
              <a:rPr lang="uk-UA" dirty="0" smtClean="0"/>
              <a:t> </a:t>
            </a:r>
            <a:r>
              <a:rPr lang="uk-UA" dirty="0"/>
              <a:t>ш. та </a:t>
            </a:r>
            <a:r>
              <a:rPr lang="uk-UA" dirty="0" smtClean="0"/>
              <a:t>170</a:t>
            </a:r>
            <a:r>
              <a:rPr lang="uk-UA" baseline="30000" dirty="0"/>
              <a:t>о</a:t>
            </a:r>
            <a:r>
              <a:rPr lang="uk-UA" dirty="0" smtClean="0"/>
              <a:t> </a:t>
            </a:r>
            <a:r>
              <a:rPr lang="uk-UA" dirty="0" err="1"/>
              <a:t>сх</a:t>
            </a:r>
            <a:r>
              <a:rPr lang="uk-UA" dirty="0"/>
              <a:t> д.  (до довготи у східній півкулі додаємо </a:t>
            </a:r>
            <a:r>
              <a:rPr lang="uk-UA" dirty="0" smtClean="0"/>
              <a:t>90</a:t>
            </a:r>
            <a:r>
              <a:rPr lang="uk-UA" baseline="30000" dirty="0"/>
              <a:t>о</a:t>
            </a:r>
            <a:r>
              <a:rPr lang="uk-UA" dirty="0" smtClean="0"/>
              <a:t>: 80</a:t>
            </a:r>
            <a:r>
              <a:rPr lang="uk-UA" baseline="30000" dirty="0" smtClean="0"/>
              <a:t>о</a:t>
            </a:r>
            <a:r>
              <a:rPr lang="uk-UA" dirty="0" smtClean="0"/>
              <a:t>+90</a:t>
            </a:r>
            <a:r>
              <a:rPr lang="uk-UA" baseline="30000" dirty="0" smtClean="0"/>
              <a:t>о</a:t>
            </a:r>
            <a:r>
              <a:rPr lang="uk-UA" dirty="0" smtClean="0"/>
              <a:t>=170</a:t>
            </a:r>
            <a:r>
              <a:rPr lang="uk-UA" baseline="30000" dirty="0"/>
              <a:t>о</a:t>
            </a:r>
            <a:r>
              <a:rPr lang="uk-UA" dirty="0" smtClean="0"/>
              <a:t>).</a:t>
            </a:r>
            <a:endParaRPr lang="uk-UA" dirty="0"/>
          </a:p>
          <a:p>
            <a:pPr marL="0" indent="0" algn="just">
              <a:buNone/>
            </a:pPr>
            <a:r>
              <a:rPr lang="uk-UA" dirty="0"/>
              <a:t>4. Відповідь: координати найвіддаленішої точки від кола </a:t>
            </a:r>
            <a:r>
              <a:rPr lang="uk-UA" dirty="0" smtClean="0"/>
              <a:t>0</a:t>
            </a:r>
            <a:r>
              <a:rPr lang="uk-UA" baseline="30000" dirty="0"/>
              <a:t>о</a:t>
            </a:r>
            <a:r>
              <a:rPr lang="uk-UA" dirty="0" smtClean="0"/>
              <a:t> </a:t>
            </a:r>
            <a:r>
              <a:rPr lang="uk-UA" dirty="0"/>
              <a:t>ш. та </a:t>
            </a:r>
            <a:r>
              <a:rPr lang="uk-UA" dirty="0" smtClean="0"/>
              <a:t>170</a:t>
            </a:r>
            <a:r>
              <a:rPr lang="uk-UA" baseline="30000" dirty="0"/>
              <a:t>о</a:t>
            </a:r>
            <a:r>
              <a:rPr lang="uk-UA" dirty="0" smtClean="0"/>
              <a:t> </a:t>
            </a:r>
            <a:r>
              <a:rPr lang="uk-UA" dirty="0" err="1"/>
              <a:t>сх</a:t>
            </a:r>
            <a:r>
              <a:rPr lang="uk-UA" dirty="0"/>
              <a:t> д. </a:t>
            </a:r>
          </a:p>
        </p:txBody>
      </p:sp>
      <p:pic>
        <p:nvPicPr>
          <p:cNvPr id="4" name="Рисунок 3"/>
          <p:cNvPicPr>
            <a:picLocks noChangeAspect="1"/>
          </p:cNvPicPr>
          <p:nvPr/>
        </p:nvPicPr>
        <p:blipFill>
          <a:blip r:embed="rId2"/>
          <a:stretch>
            <a:fillRect/>
          </a:stretch>
        </p:blipFill>
        <p:spPr>
          <a:xfrm>
            <a:off x="66675" y="26715"/>
            <a:ext cx="1612424" cy="338410"/>
          </a:xfrm>
          <a:prstGeom prst="rect">
            <a:avLst/>
          </a:prstGeom>
        </p:spPr>
      </p:pic>
      <p:pic>
        <p:nvPicPr>
          <p:cNvPr id="5" name="Рисунок 4"/>
          <p:cNvPicPr>
            <a:picLocks noChangeAspect="1"/>
          </p:cNvPicPr>
          <p:nvPr/>
        </p:nvPicPr>
        <p:blipFill>
          <a:blip r:embed="rId3"/>
          <a:stretch>
            <a:fillRect/>
          </a:stretch>
        </p:blipFill>
        <p:spPr>
          <a:xfrm>
            <a:off x="8256240" y="2132856"/>
            <a:ext cx="1371600" cy="276225"/>
          </a:xfrm>
          <a:prstGeom prst="rect">
            <a:avLst/>
          </a:prstGeom>
        </p:spPr>
      </p:pic>
    </p:spTree>
    <p:extLst>
      <p:ext uri="{BB962C8B-B14F-4D97-AF65-F5344CB8AC3E}">
        <p14:creationId xmlns:p14="http://schemas.microsoft.com/office/powerpoint/2010/main" val="3300773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a:xfrm>
            <a:off x="551384" y="5510632"/>
            <a:ext cx="11305256" cy="1163787"/>
          </a:xfrm>
        </p:spPr>
        <p:txBody>
          <a:bodyPr>
            <a:normAutofit fontScale="85000" lnSpcReduction="20000"/>
          </a:bodyPr>
          <a:lstStyle/>
          <a:p>
            <a:r>
              <a:rPr lang="uk-UA" dirty="0"/>
              <a:t>В Україні мала народжуваність і тому мало дітей порівняно з числом людей літнього віку. До того ж в Україні більша тривалість життя, ніж у країнах Африки. Ось чому середній вік людей в Україні удвічі більший, ніж в Африці, де багато дітей і тривалість життя менша.</a:t>
            </a:r>
          </a:p>
        </p:txBody>
      </p:sp>
      <p:pic>
        <p:nvPicPr>
          <p:cNvPr id="4" name="Рисунок 3"/>
          <p:cNvPicPr>
            <a:picLocks noChangeAspect="1"/>
          </p:cNvPicPr>
          <p:nvPr/>
        </p:nvPicPr>
        <p:blipFill>
          <a:blip r:embed="rId2"/>
          <a:stretch>
            <a:fillRect/>
          </a:stretch>
        </p:blipFill>
        <p:spPr>
          <a:xfrm>
            <a:off x="119336" y="188640"/>
            <a:ext cx="11737304" cy="5321992"/>
          </a:xfrm>
          <a:prstGeom prst="rect">
            <a:avLst/>
          </a:prstGeom>
        </p:spPr>
      </p:pic>
      <p:pic>
        <p:nvPicPr>
          <p:cNvPr id="5" name="Рисунок 4"/>
          <p:cNvPicPr>
            <a:picLocks noChangeAspect="1"/>
          </p:cNvPicPr>
          <p:nvPr/>
        </p:nvPicPr>
        <p:blipFill>
          <a:blip r:embed="rId3"/>
          <a:stretch>
            <a:fillRect/>
          </a:stretch>
        </p:blipFill>
        <p:spPr>
          <a:xfrm>
            <a:off x="66675" y="26715"/>
            <a:ext cx="1612424" cy="338410"/>
          </a:xfrm>
          <a:prstGeom prst="rect">
            <a:avLst/>
          </a:prstGeom>
        </p:spPr>
      </p:pic>
      <p:pic>
        <p:nvPicPr>
          <p:cNvPr id="6" name="Рисунок 5"/>
          <p:cNvPicPr>
            <a:picLocks noChangeAspect="1"/>
          </p:cNvPicPr>
          <p:nvPr/>
        </p:nvPicPr>
        <p:blipFill>
          <a:blip r:embed="rId4"/>
          <a:stretch>
            <a:fillRect/>
          </a:stretch>
        </p:blipFill>
        <p:spPr>
          <a:xfrm>
            <a:off x="10668000" y="6536306"/>
            <a:ext cx="1371600" cy="276225"/>
          </a:xfrm>
          <a:prstGeom prst="rect">
            <a:avLst/>
          </a:prstGeom>
        </p:spPr>
      </p:pic>
    </p:spTree>
    <p:extLst>
      <p:ext uri="{BB962C8B-B14F-4D97-AF65-F5344CB8AC3E}">
        <p14:creationId xmlns:p14="http://schemas.microsoft.com/office/powerpoint/2010/main" val="3342194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a:p>
        </p:txBody>
      </p:sp>
      <p:pic>
        <p:nvPicPr>
          <p:cNvPr id="4" name="Рисунок 3"/>
          <p:cNvPicPr>
            <a:picLocks noChangeAspect="1"/>
          </p:cNvPicPr>
          <p:nvPr/>
        </p:nvPicPr>
        <p:blipFill>
          <a:blip r:embed="rId2"/>
          <a:stretch>
            <a:fillRect/>
          </a:stretch>
        </p:blipFill>
        <p:spPr>
          <a:xfrm>
            <a:off x="-16546" y="394113"/>
            <a:ext cx="12225092" cy="5726508"/>
          </a:xfrm>
          <a:prstGeom prst="rect">
            <a:avLst/>
          </a:prstGeom>
        </p:spPr>
      </p:pic>
      <p:pic>
        <p:nvPicPr>
          <p:cNvPr id="5" name="Рисунок 4"/>
          <p:cNvPicPr>
            <a:picLocks noChangeAspect="1"/>
          </p:cNvPicPr>
          <p:nvPr/>
        </p:nvPicPr>
        <p:blipFill>
          <a:blip r:embed="rId3"/>
          <a:stretch>
            <a:fillRect/>
          </a:stretch>
        </p:blipFill>
        <p:spPr>
          <a:xfrm>
            <a:off x="66675" y="26715"/>
            <a:ext cx="1612424" cy="338410"/>
          </a:xfrm>
          <a:prstGeom prst="rect">
            <a:avLst/>
          </a:prstGeom>
        </p:spPr>
      </p:pic>
    </p:spTree>
    <p:extLst>
      <p:ext uri="{BB962C8B-B14F-4D97-AF65-F5344CB8AC3E}">
        <p14:creationId xmlns:p14="http://schemas.microsoft.com/office/powerpoint/2010/main" val="419463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263352" y="4581128"/>
            <a:ext cx="11305256" cy="1368152"/>
          </a:xfrm>
          <a:prstGeom prst="rect">
            <a:avLst/>
          </a:prstGeom>
        </p:spPr>
        <p:txBody>
          <a:bodyPr vert="horz" lIns="91440" tIns="45720" rIns="91440" bIns="45720" rtlCol="0" anchor="ctr">
            <a:noAutofit/>
          </a:bodyPr>
          <a:lstStyle/>
          <a:p>
            <a:pPr algn="ctr" fontAlgn="auto">
              <a:spcAft>
                <a:spcPts val="0"/>
              </a:spcAft>
              <a:defRPr/>
            </a:pPr>
            <a:r>
              <a:rPr lang="uk-UA" sz="32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cs typeface="+mn-cs"/>
              </a:rPr>
              <a:t>«Рекомендації з </a:t>
            </a:r>
            <a:r>
              <a:rPr lang="uk-UA" sz="32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cs typeface="+mn-cs"/>
              </a:rPr>
              <a:t>підготовки </a:t>
            </a:r>
            <a:r>
              <a:rPr lang="uk-UA" sz="32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cs typeface="+mn-cs"/>
              </a:rPr>
              <a:t>до </a:t>
            </a:r>
          </a:p>
          <a:p>
            <a:pPr algn="ctr" fontAlgn="auto">
              <a:spcAft>
                <a:spcPts val="0"/>
              </a:spcAft>
              <a:defRPr/>
            </a:pPr>
            <a:r>
              <a:rPr lang="uk-UA" sz="32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cs typeface="+mn-cs"/>
              </a:rPr>
              <a:t>Всеукраїнської </a:t>
            </a:r>
            <a:r>
              <a:rPr lang="uk-UA" sz="32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cs typeface="+mn-cs"/>
              </a:rPr>
              <a:t>учнівської олімпіади з географії </a:t>
            </a:r>
            <a:r>
              <a:rPr lang="uk-UA" sz="32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cs typeface="+mn-cs"/>
              </a:rPr>
              <a:t>»</a:t>
            </a:r>
            <a:endParaRPr lang="uk-UA" sz="32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cs typeface="+mn-cs"/>
            </a:endParaRPr>
          </a:p>
        </p:txBody>
      </p:sp>
      <p:pic>
        <p:nvPicPr>
          <p:cNvPr id="3" name="Рисунок 2"/>
          <p:cNvPicPr>
            <a:picLocks noChangeAspect="1"/>
          </p:cNvPicPr>
          <p:nvPr/>
        </p:nvPicPr>
        <p:blipFill>
          <a:blip r:embed="rId2"/>
          <a:stretch>
            <a:fillRect/>
          </a:stretch>
        </p:blipFill>
        <p:spPr>
          <a:xfrm>
            <a:off x="407368" y="620688"/>
            <a:ext cx="11449272" cy="3168352"/>
          </a:xfrm>
          <a:prstGeom prst="rect">
            <a:avLst/>
          </a:prstGeom>
        </p:spPr>
      </p:pic>
    </p:spTree>
    <p:extLst>
      <p:ext uri="{BB962C8B-B14F-4D97-AF65-F5344CB8AC3E}">
        <p14:creationId xmlns:p14="http://schemas.microsoft.com/office/powerpoint/2010/main" val="31605674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4509120"/>
            <a:ext cx="10515600" cy="1667842"/>
          </a:xfrm>
        </p:spPr>
        <p:txBody>
          <a:bodyPr>
            <a:normAutofit fontScale="62500" lnSpcReduction="20000"/>
          </a:bodyPr>
          <a:lstStyle/>
          <a:p>
            <a:pPr marL="0" indent="0" algn="just">
              <a:buNone/>
            </a:pPr>
            <a:r>
              <a:rPr lang="uk-UA" dirty="0" err="1"/>
              <a:t>Сокора</a:t>
            </a:r>
            <a:r>
              <a:rPr lang="uk-UA" dirty="0"/>
              <a:t> є уламком </a:t>
            </a:r>
            <a:r>
              <a:rPr lang="uk-UA" dirty="0" err="1"/>
              <a:t>Африкансько</a:t>
            </a:r>
            <a:r>
              <a:rPr lang="uk-UA" dirty="0"/>
              <a:t>-Аравійської платформи як частини </a:t>
            </a:r>
            <a:r>
              <a:rPr lang="uk-UA" dirty="0" err="1"/>
              <a:t>Гондвани</a:t>
            </a:r>
            <a:r>
              <a:rPr lang="uk-UA" dirty="0"/>
              <a:t>, тому тут поширені кристалічні породи.</a:t>
            </a:r>
          </a:p>
          <a:p>
            <a:pPr marL="0" indent="0" algn="just">
              <a:buNone/>
            </a:pPr>
            <a:r>
              <a:rPr lang="uk-UA" dirty="0"/>
              <a:t>Клімат на Сокорі сухий, дерева мають форму пляшок, щоб накопичувати воду в період дощів (переважно влітку). Рослинний світ ендемічний внаслідок давньої ізоляції острова від материка.</a:t>
            </a:r>
          </a:p>
          <a:p>
            <a:pPr marL="0" indent="0" algn="just">
              <a:buNone/>
            </a:pPr>
            <a:r>
              <a:rPr lang="uk-UA" dirty="0"/>
              <a:t>Туризм на Сокорі розвинений дуже слабко через відсутність належної інфраструктури (готелів, турбаз, розважальних центрів, доріг тощо.</a:t>
            </a:r>
          </a:p>
          <a:p>
            <a:endParaRPr lang="uk-UA" dirty="0"/>
          </a:p>
        </p:txBody>
      </p:sp>
      <p:pic>
        <p:nvPicPr>
          <p:cNvPr id="4" name="Рисунок 3"/>
          <p:cNvPicPr>
            <a:picLocks noChangeAspect="1"/>
          </p:cNvPicPr>
          <p:nvPr/>
        </p:nvPicPr>
        <p:blipFill>
          <a:blip r:embed="rId2"/>
          <a:stretch>
            <a:fillRect/>
          </a:stretch>
        </p:blipFill>
        <p:spPr>
          <a:xfrm>
            <a:off x="838200" y="116632"/>
            <a:ext cx="9074224" cy="4392488"/>
          </a:xfrm>
          <a:prstGeom prst="rect">
            <a:avLst/>
          </a:prstGeom>
        </p:spPr>
      </p:pic>
      <p:pic>
        <p:nvPicPr>
          <p:cNvPr id="5" name="Рисунок 4"/>
          <p:cNvPicPr>
            <a:picLocks noChangeAspect="1"/>
          </p:cNvPicPr>
          <p:nvPr/>
        </p:nvPicPr>
        <p:blipFill>
          <a:blip r:embed="rId3"/>
          <a:stretch>
            <a:fillRect/>
          </a:stretch>
        </p:blipFill>
        <p:spPr>
          <a:xfrm>
            <a:off x="10668000" y="1340768"/>
            <a:ext cx="1371600" cy="276225"/>
          </a:xfrm>
          <a:prstGeom prst="rect">
            <a:avLst/>
          </a:prstGeom>
        </p:spPr>
      </p:pic>
    </p:spTree>
    <p:extLst>
      <p:ext uri="{BB962C8B-B14F-4D97-AF65-F5344CB8AC3E}">
        <p14:creationId xmlns:p14="http://schemas.microsoft.com/office/powerpoint/2010/main" val="2223014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uk-UA"/>
          </a:p>
        </p:txBody>
      </p:sp>
      <p:pic>
        <p:nvPicPr>
          <p:cNvPr id="4" name="Рисунок 3"/>
          <p:cNvPicPr>
            <a:picLocks noChangeAspect="1"/>
          </p:cNvPicPr>
          <p:nvPr/>
        </p:nvPicPr>
        <p:blipFill>
          <a:blip r:embed="rId2"/>
          <a:stretch>
            <a:fillRect/>
          </a:stretch>
        </p:blipFill>
        <p:spPr>
          <a:xfrm>
            <a:off x="119336" y="1340768"/>
            <a:ext cx="11809312" cy="4293096"/>
          </a:xfrm>
          <a:prstGeom prst="rect">
            <a:avLst/>
          </a:prstGeom>
        </p:spPr>
      </p:pic>
      <p:pic>
        <p:nvPicPr>
          <p:cNvPr id="5" name="Рисунок 4"/>
          <p:cNvPicPr>
            <a:picLocks noChangeAspect="1"/>
          </p:cNvPicPr>
          <p:nvPr/>
        </p:nvPicPr>
        <p:blipFill>
          <a:blip r:embed="rId3"/>
          <a:stretch>
            <a:fillRect/>
          </a:stretch>
        </p:blipFill>
        <p:spPr>
          <a:xfrm>
            <a:off x="66675" y="26715"/>
            <a:ext cx="1612424" cy="338410"/>
          </a:xfrm>
          <a:prstGeom prst="rect">
            <a:avLst/>
          </a:prstGeom>
        </p:spPr>
      </p:pic>
    </p:spTree>
    <p:extLst>
      <p:ext uri="{BB962C8B-B14F-4D97-AF65-F5344CB8AC3E}">
        <p14:creationId xmlns:p14="http://schemas.microsoft.com/office/powerpoint/2010/main" val="3042012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116632"/>
            <a:ext cx="12072664" cy="6912768"/>
          </a:xfrm>
        </p:spPr>
        <p:txBody>
          <a:bodyPr>
            <a:normAutofit fontScale="70000" lnSpcReduction="20000"/>
          </a:bodyPr>
          <a:lstStyle/>
          <a:p>
            <a:pPr marL="0" indent="0" algn="just">
              <a:buNone/>
            </a:pPr>
            <a:r>
              <a:rPr lang="uk-UA" sz="3100" dirty="0"/>
              <a:t>Закони екології </a:t>
            </a:r>
            <a:r>
              <a:rPr lang="uk-UA" sz="3100" dirty="0" err="1"/>
              <a:t>Баррі</a:t>
            </a:r>
            <a:r>
              <a:rPr lang="uk-UA" sz="3100" dirty="0"/>
              <a:t> </a:t>
            </a:r>
            <a:r>
              <a:rPr lang="uk-UA" sz="3100" dirty="0" err="1"/>
              <a:t>Коммонера</a:t>
            </a:r>
            <a:r>
              <a:rPr lang="uk-UA" sz="3100" dirty="0"/>
              <a:t> можна по-різному трактувати, наприклад: </a:t>
            </a:r>
          </a:p>
          <a:p>
            <a:pPr marL="0" indent="0" algn="just">
              <a:buNone/>
            </a:pPr>
            <a:r>
              <a:rPr lang="uk-UA" sz="3100" dirty="0"/>
              <a:t>            1) Усе пов’язано з усім. - Біосфера Землі є рівноважною екосистемою, у якій всі окремі ланки взаємозалежні й доповнюють одна одну. Порушення якоїсь ланки спричинює зміни в інших ланках. Будь-яка зміна, чинена людиною у природі, викликає ланцюг наслідків, як правило несприятливих. Наслідком втручання людини в природу є зникнення видів і зменшення видової розмаїтості у біоті. Фактично учні мають проілюструвати закон цілісності.</a:t>
            </a:r>
          </a:p>
          <a:p>
            <a:pPr marL="0" indent="0" algn="just">
              <a:buNone/>
            </a:pPr>
            <a:r>
              <a:rPr lang="uk-UA" sz="3100" dirty="0"/>
              <a:t>            2) Усе має кудись діватися. –  Ландшафти Землі, географічна оболонка в цілому є замкненими системами. Будь-яке забруднення природи повертається до людини у вигляді «екологічного бумеранга». Планета вже не справляється із силою антропогенного тиску на неї. Побутові й виробничі відходи, потрапляючи в оточуюче середовище, не зникають безслідно. У природних систем залишається все менше сил, щоб нейтралізувати речовини, що забруднюють середовище перебування людей. Навколо міст ростуть сміттєзвалища, забруднюючі речовини розносяться повітряними й водними потоками далеко від місць викиду. На тлі цього народжуються різні «сміливі» проекти утилізації відходів, особливо радіоактивних, у космосі, на інших планетах, пропонують навіть відправляти їх на Сонце. </a:t>
            </a:r>
          </a:p>
          <a:p>
            <a:pPr marL="0" indent="0" algn="just">
              <a:buNone/>
            </a:pPr>
            <a:r>
              <a:rPr lang="uk-UA" sz="3100" dirty="0"/>
              <a:t>            3) Природа знає краще. – Людство пройшло набагато коротший шлях розвитку, ніж біосфера Землі. За мільярди років існування біосфери повністю сформувалися зв'язки, механізми та її окремі ланки. Необдумане й безвідповідальне втручання людей у природу може призвести до знищення окремих </a:t>
            </a:r>
            <a:r>
              <a:rPr lang="uk-UA" sz="3100" dirty="0" err="1"/>
              <a:t>зв'язків</a:t>
            </a:r>
            <a:r>
              <a:rPr lang="uk-UA" sz="3100" dirty="0"/>
              <a:t> між ланками екосистеми й до неможливості повернення екосистеми в первинний стан. Людина, самовпевнено бажаючи "поліпшити" природу, порушує хід природних процесів, бо не знає багатьох особливостей функціонування самої природи як системи.  </a:t>
            </a:r>
          </a:p>
          <a:p>
            <a:pPr marL="0" indent="0" algn="just">
              <a:buNone/>
            </a:pPr>
            <a:r>
              <a:rPr lang="uk-UA" sz="3100" dirty="0"/>
              <a:t>            4) Ніщо не дається дарма. - Б. </a:t>
            </a:r>
            <a:r>
              <a:rPr lang="uk-UA" sz="3100" dirty="0" err="1"/>
              <a:t>Коммонер</a:t>
            </a:r>
            <a:r>
              <a:rPr lang="uk-UA" sz="3100" dirty="0"/>
              <a:t> вважає, що це положення поєднує попередні три. Дійсно, нерозумна експлуатація природних ресурсів і природних багатств погрожує розплатою, що прийде рано чи пізно. Наприклад, значне зростання виділення вуглекислого газу в атмосферу може призвести до порушення енергетичного балансу планети і виникнення «парникового ефекту». </a:t>
            </a:r>
          </a:p>
          <a:p>
            <a:endParaRPr lang="uk-UA" dirty="0"/>
          </a:p>
        </p:txBody>
      </p:sp>
      <p:pic>
        <p:nvPicPr>
          <p:cNvPr id="4" name="Рисунок 3"/>
          <p:cNvPicPr>
            <a:picLocks noChangeAspect="1"/>
          </p:cNvPicPr>
          <p:nvPr/>
        </p:nvPicPr>
        <p:blipFill>
          <a:blip r:embed="rId2"/>
          <a:stretch>
            <a:fillRect/>
          </a:stretch>
        </p:blipFill>
        <p:spPr>
          <a:xfrm>
            <a:off x="10676268" y="145798"/>
            <a:ext cx="1371600" cy="276225"/>
          </a:xfrm>
          <a:prstGeom prst="rect">
            <a:avLst/>
          </a:prstGeom>
        </p:spPr>
      </p:pic>
    </p:spTree>
    <p:extLst>
      <p:ext uri="{BB962C8B-B14F-4D97-AF65-F5344CB8AC3E}">
        <p14:creationId xmlns:p14="http://schemas.microsoft.com/office/powerpoint/2010/main" val="10468341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a:p>
        </p:txBody>
      </p:sp>
      <p:pic>
        <p:nvPicPr>
          <p:cNvPr id="4" name="Рисунок 3"/>
          <p:cNvPicPr>
            <a:picLocks noChangeAspect="1"/>
          </p:cNvPicPr>
          <p:nvPr/>
        </p:nvPicPr>
        <p:blipFill>
          <a:blip r:embed="rId2"/>
          <a:stretch>
            <a:fillRect/>
          </a:stretch>
        </p:blipFill>
        <p:spPr>
          <a:xfrm>
            <a:off x="0" y="188640"/>
            <a:ext cx="12192000" cy="6523757"/>
          </a:xfrm>
          <a:prstGeom prst="rect">
            <a:avLst/>
          </a:prstGeom>
        </p:spPr>
      </p:pic>
      <p:pic>
        <p:nvPicPr>
          <p:cNvPr id="5" name="Рисунок 4"/>
          <p:cNvPicPr>
            <a:picLocks noChangeAspect="1"/>
          </p:cNvPicPr>
          <p:nvPr/>
        </p:nvPicPr>
        <p:blipFill>
          <a:blip r:embed="rId3"/>
          <a:stretch>
            <a:fillRect/>
          </a:stretch>
        </p:blipFill>
        <p:spPr>
          <a:xfrm>
            <a:off x="66675" y="26715"/>
            <a:ext cx="1612424" cy="338410"/>
          </a:xfrm>
          <a:prstGeom prst="rect">
            <a:avLst/>
          </a:prstGeom>
        </p:spPr>
      </p:pic>
    </p:spTree>
    <p:extLst>
      <p:ext uri="{BB962C8B-B14F-4D97-AF65-F5344CB8AC3E}">
        <p14:creationId xmlns:p14="http://schemas.microsoft.com/office/powerpoint/2010/main" val="2834426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4509120"/>
          </a:xfrm>
        </p:spPr>
      </p:pic>
      <p:sp>
        <p:nvSpPr>
          <p:cNvPr id="5" name="Прямоугольник 4"/>
          <p:cNvSpPr/>
          <p:nvPr/>
        </p:nvSpPr>
        <p:spPr>
          <a:xfrm>
            <a:off x="407368" y="4908525"/>
            <a:ext cx="11449272" cy="1477328"/>
          </a:xfrm>
          <a:prstGeom prst="rect">
            <a:avLst/>
          </a:prstGeom>
        </p:spPr>
        <p:txBody>
          <a:bodyPr wrap="square">
            <a:spAutoFit/>
          </a:bodyPr>
          <a:lstStyle/>
          <a:p>
            <a:pPr algn="just"/>
            <a:r>
              <a:rPr lang="uk-UA" dirty="0"/>
              <a:t>Айсберги від Гренландії до острова Ньюфаундленд приносить холодна Лабрадорська течія.</a:t>
            </a:r>
          </a:p>
          <a:p>
            <a:pPr algn="just"/>
            <a:r>
              <a:rPr lang="uk-UA" dirty="0"/>
              <a:t>- Тумани біля острова виникають внаслідок взаємодії (перемішування) холодного повітря над Лабрадорською течією і теплого повітря над Північноатлантичною течією.</a:t>
            </a:r>
          </a:p>
          <a:p>
            <a:pPr algn="just"/>
            <a:r>
              <a:rPr lang="uk-UA" dirty="0"/>
              <a:t>- Сприятливі умови для риб виникають при перемішуванні холодних і теплих вод, внаслідок чого виділяються розчинені у холодній воді кисень і вуглекислий газ, що сприятливо для планктону, водоростей і риб.</a:t>
            </a:r>
          </a:p>
        </p:txBody>
      </p:sp>
      <p:pic>
        <p:nvPicPr>
          <p:cNvPr id="6" name="Рисунок 5"/>
          <p:cNvPicPr>
            <a:picLocks noChangeAspect="1"/>
          </p:cNvPicPr>
          <p:nvPr/>
        </p:nvPicPr>
        <p:blipFill>
          <a:blip r:embed="rId3"/>
          <a:stretch>
            <a:fillRect/>
          </a:stretch>
        </p:blipFill>
        <p:spPr>
          <a:xfrm>
            <a:off x="10676268" y="145798"/>
            <a:ext cx="1371600" cy="276225"/>
          </a:xfrm>
          <a:prstGeom prst="rect">
            <a:avLst/>
          </a:prstGeom>
        </p:spPr>
      </p:pic>
    </p:spTree>
    <p:extLst>
      <p:ext uri="{BB962C8B-B14F-4D97-AF65-F5344CB8AC3E}">
        <p14:creationId xmlns:p14="http://schemas.microsoft.com/office/powerpoint/2010/main" val="2677900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332656"/>
            <a:ext cx="12192000" cy="6525344"/>
          </a:xfrm>
        </p:spPr>
        <p:txBody>
          <a:bodyPr>
            <a:normAutofit fontScale="92500" lnSpcReduction="20000"/>
          </a:bodyPr>
          <a:lstStyle/>
          <a:p>
            <a:pPr algn="just">
              <a:lnSpc>
                <a:spcPct val="110000"/>
              </a:lnSpc>
            </a:pPr>
            <a:r>
              <a:rPr lang="ru-RU" dirty="0" err="1">
                <a:latin typeface="Times New Roman" panose="02020603050405020304" pitchFamily="18" charset="0"/>
                <a:cs typeface="Times New Roman" panose="02020603050405020304" pitchFamily="18" charset="0"/>
              </a:rPr>
              <a:t>Узимку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насичена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вологою</a:t>
            </a:r>
            <a:r>
              <a:rPr lang="ru-RU" dirty="0">
                <a:latin typeface="Times New Roman" panose="02020603050405020304" pitchFamily="18" charset="0"/>
                <a:cs typeface="Times New Roman" panose="02020603050405020304" pitchFamily="18" charset="0"/>
              </a:rPr>
              <a:t> над </a:t>
            </a:r>
            <a:r>
              <a:rPr lang="ru-RU" dirty="0" err="1">
                <a:latin typeface="Times New Roman" panose="02020603050405020304" pitchFamily="18" charset="0"/>
                <a:cs typeface="Times New Roman" panose="02020603050405020304" pitchFamily="18" charset="0"/>
              </a:rPr>
              <a:t>Чорним</a:t>
            </a:r>
            <a:r>
              <a:rPr lang="ru-RU" dirty="0">
                <a:latin typeface="Times New Roman" panose="02020603050405020304" pitchFamily="18" charset="0"/>
                <a:cs typeface="Times New Roman" panose="02020603050405020304" pitchFamily="18" charset="0"/>
              </a:rPr>
              <a:t> морем </a:t>
            </a:r>
            <a:r>
              <a:rPr lang="ru-RU" dirty="0" err="1">
                <a:latin typeface="Times New Roman" panose="02020603050405020304" pitchFamily="18" charset="0"/>
                <a:cs typeface="Times New Roman" panose="02020603050405020304" pitchFamily="18" charset="0"/>
              </a:rPr>
              <a:t>повітряна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маса</a:t>
            </a:r>
            <a:r>
              <a:rPr lang="ru-RU" dirty="0">
                <a:latin typeface="Times New Roman" panose="02020603050405020304" pitchFamily="18" charset="0"/>
                <a:cs typeface="Times New Roman" panose="02020603050405020304" pitchFamily="18" charset="0"/>
              </a:rPr>
              <a:t>, яка </a:t>
            </a:r>
            <a:r>
              <a:rPr lang="ru-RU" dirty="0" err="1">
                <a:latin typeface="Times New Roman" panose="02020603050405020304" pitchFamily="18" charset="0"/>
                <a:cs typeface="Times New Roman" panose="02020603050405020304" pitchFamily="18" charset="0"/>
              </a:rPr>
              <a:t>має</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температу-ру</a:t>
            </a:r>
            <a:r>
              <a:rPr lang="ru-RU" dirty="0">
                <a:latin typeface="Times New Roman" panose="02020603050405020304" pitchFamily="18" charset="0"/>
                <a:cs typeface="Times New Roman" panose="02020603050405020304" pitchFamily="18" charset="0"/>
              </a:rPr>
              <a:t> +7ºС, </a:t>
            </a:r>
            <a:r>
              <a:rPr lang="ru-RU" dirty="0" err="1">
                <a:latin typeface="Times New Roman" panose="02020603050405020304" pitchFamily="18" charset="0"/>
                <a:cs typeface="Times New Roman" panose="02020603050405020304" pitchFamily="18" charset="0"/>
              </a:rPr>
              <a:t>рухається</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схід</a:t>
            </a:r>
            <a:r>
              <a:rPr lang="ru-RU" dirty="0">
                <a:latin typeface="Times New Roman" panose="02020603050405020304" pitchFamily="18" charset="0"/>
                <a:cs typeface="Times New Roman" panose="02020603050405020304" pitchFamily="18" charset="0"/>
              </a:rPr>
              <a:t> і, </a:t>
            </a:r>
            <a:r>
              <a:rPr lang="ru-RU" dirty="0" err="1">
                <a:latin typeface="Times New Roman" panose="02020603050405020304" pitchFamily="18" charset="0"/>
                <a:cs typeface="Times New Roman" panose="02020603050405020304" pitchFamily="18" charset="0"/>
              </a:rPr>
              <a:t>подолавши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гірський</a:t>
            </a:r>
            <a:r>
              <a:rPr lang="ru-RU" dirty="0">
                <a:latin typeface="Times New Roman" panose="02020603050405020304" pitchFamily="18" charset="0"/>
                <a:cs typeface="Times New Roman" panose="02020603050405020304" pitchFamily="18" charset="0"/>
              </a:rPr>
              <a:t> хребет Чаква (</a:t>
            </a:r>
            <a:r>
              <a:rPr lang="ru-RU" dirty="0" err="1">
                <a:latin typeface="Times New Roman" panose="02020603050405020304" pitchFamily="18" charset="0"/>
                <a:cs typeface="Times New Roman" panose="02020603050405020304" pitchFamily="18" charset="0"/>
              </a:rPr>
              <a:t>висота</a:t>
            </a:r>
            <a:r>
              <a:rPr lang="ru-RU" dirty="0">
                <a:latin typeface="Times New Roman" panose="02020603050405020304" pitchFamily="18" charset="0"/>
                <a:cs typeface="Times New Roman" panose="02020603050405020304" pitchFamily="18" charset="0"/>
              </a:rPr>
              <a:t> 1500 м), </a:t>
            </a:r>
            <a:r>
              <a:rPr lang="ru-RU" dirty="0" err="1">
                <a:latin typeface="Times New Roman" panose="02020603050405020304" pitchFamily="18" charset="0"/>
                <a:cs typeface="Times New Roman" panose="02020603050405020304" pitchFamily="18" charset="0"/>
              </a:rPr>
              <a:t>опускається</a:t>
            </a:r>
            <a:r>
              <a:rPr lang="ru-RU" dirty="0">
                <a:latin typeface="Times New Roman" panose="02020603050405020304" pitchFamily="18" charset="0"/>
                <a:cs typeface="Times New Roman" panose="02020603050405020304" pitchFamily="18" charset="0"/>
              </a:rPr>
              <a:t> у </a:t>
            </a:r>
            <a:r>
              <a:rPr lang="ru-RU" dirty="0" err="1">
                <a:latin typeface="Times New Roman" panose="02020603050405020304" pitchFamily="18" charset="0"/>
                <a:cs typeface="Times New Roman" panose="02020603050405020304" pitchFamily="18" charset="0"/>
              </a:rPr>
              <a:t>міжгірну</a:t>
            </a:r>
            <a:r>
              <a:rPr lang="ru-RU" dirty="0">
                <a:latin typeface="Times New Roman" panose="02020603050405020304" pitchFamily="18" charset="0"/>
                <a:cs typeface="Times New Roman" panose="02020603050405020304" pitchFamily="18" charset="0"/>
              </a:rPr>
              <a:t> долину до селища Кеда, </a:t>
            </a:r>
            <a:r>
              <a:rPr lang="ru-RU" dirty="0" err="1">
                <a:latin typeface="Times New Roman" panose="02020603050405020304" pitchFamily="18" charset="0"/>
                <a:cs typeface="Times New Roman" panose="02020603050405020304" pitchFamily="18" charset="0"/>
              </a:rPr>
              <a:t>що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лежить</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висотах</a:t>
            </a:r>
            <a:r>
              <a:rPr lang="ru-RU" dirty="0">
                <a:latin typeface="Times New Roman" panose="02020603050405020304" pitchFamily="18" charset="0"/>
                <a:cs typeface="Times New Roman" panose="02020603050405020304" pitchFamily="18" charset="0"/>
              </a:rPr>
              <a:t> 200-250 </a:t>
            </a:r>
            <a:r>
              <a:rPr lang="ru-RU" dirty="0" err="1">
                <a:latin typeface="Times New Roman" panose="02020603050405020304" pitchFamily="18" charset="0"/>
                <a:cs typeface="Times New Roman" panose="02020603050405020304" pitchFamily="18" charset="0"/>
              </a:rPr>
              <a:t>метрів</a:t>
            </a:r>
            <a:r>
              <a:rPr lang="ru-RU" dirty="0">
                <a:latin typeface="Times New Roman" panose="02020603050405020304" pitchFamily="18" charset="0"/>
                <a:cs typeface="Times New Roman" panose="02020603050405020304" pitchFamily="18" charset="0"/>
              </a:rPr>
              <a:t> над </a:t>
            </a:r>
            <a:r>
              <a:rPr lang="ru-RU" dirty="0" err="1">
                <a:latin typeface="Times New Roman" panose="02020603050405020304" pitchFamily="18" charset="0"/>
                <a:cs typeface="Times New Roman" panose="02020603050405020304" pitchFamily="18" charset="0"/>
              </a:rPr>
              <a:t>рівнем</a:t>
            </a:r>
            <a:r>
              <a:rPr lang="ru-RU" dirty="0">
                <a:latin typeface="Times New Roman" panose="02020603050405020304" pitchFamily="18" charset="0"/>
                <a:cs typeface="Times New Roman" panose="02020603050405020304" pitchFamily="18" charset="0"/>
              </a:rPr>
              <a:t> моря. </a:t>
            </a:r>
            <a:r>
              <a:rPr lang="ru-RU" dirty="0" err="1">
                <a:latin typeface="Times New Roman" panose="02020603050405020304" pitchFamily="18" charset="0"/>
                <a:cs typeface="Times New Roman" panose="02020603050405020304" pitchFamily="18" charset="0"/>
              </a:rPr>
              <a:t>Визначте</a:t>
            </a:r>
            <a:r>
              <a:rPr lang="ru-RU" dirty="0">
                <a:latin typeface="Times New Roman" panose="02020603050405020304" pitchFamily="18" charset="0"/>
                <a:cs typeface="Times New Roman" panose="02020603050405020304" pitchFamily="18" charset="0"/>
              </a:rPr>
              <a:t>, яку температуру </a:t>
            </a:r>
            <a:r>
              <a:rPr lang="ru-RU" dirty="0" err="1">
                <a:latin typeface="Times New Roman" panose="02020603050405020304" pitchFamily="18" charset="0"/>
                <a:cs typeface="Times New Roman" panose="02020603050405020304" pitchFamily="18" charset="0"/>
              </a:rPr>
              <a:t>матиме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ця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повітряна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маса</a:t>
            </a:r>
            <a:r>
              <a:rPr lang="ru-RU" dirty="0">
                <a:latin typeface="Times New Roman" panose="02020603050405020304" pitchFamily="18" charset="0"/>
                <a:cs typeface="Times New Roman" panose="02020603050405020304" pitchFamily="18" charset="0"/>
              </a:rPr>
              <a:t> у </a:t>
            </a:r>
            <a:r>
              <a:rPr lang="ru-RU" dirty="0" err="1">
                <a:latin typeface="Times New Roman" panose="02020603050405020304" pitchFamily="18" charset="0"/>
                <a:cs typeface="Times New Roman" panose="02020603050405020304" pitchFamily="18" charset="0"/>
              </a:rPr>
              <a:t>долині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враховуючи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що</a:t>
            </a:r>
            <a:r>
              <a:rPr lang="ru-RU" dirty="0">
                <a:latin typeface="Times New Roman" panose="02020603050405020304" pitchFamily="18" charset="0"/>
                <a:cs typeface="Times New Roman" panose="02020603050405020304" pitchFamily="18" charset="0"/>
              </a:rPr>
              <a:t> при </a:t>
            </a:r>
            <a:r>
              <a:rPr lang="ru-RU" dirty="0" err="1">
                <a:latin typeface="Times New Roman" panose="02020603050405020304" pitchFamily="18" charset="0"/>
                <a:cs typeface="Times New Roman" panose="02020603050405020304" pitchFamily="18" charset="0"/>
              </a:rPr>
              <a:t>підйомі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насиченого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вологою</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повітря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температурний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градієнт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дорівнює</a:t>
            </a:r>
            <a:r>
              <a:rPr lang="ru-RU" dirty="0">
                <a:latin typeface="Times New Roman" panose="02020603050405020304" pitchFamily="18" charset="0"/>
                <a:cs typeface="Times New Roman" panose="02020603050405020304" pitchFamily="18" charset="0"/>
              </a:rPr>
              <a:t> 0,6ºС на 100 м </a:t>
            </a:r>
            <a:r>
              <a:rPr lang="ru-RU" dirty="0" err="1">
                <a:latin typeface="Times New Roman" panose="02020603050405020304" pitchFamily="18" charset="0"/>
                <a:cs typeface="Times New Roman" panose="02020603050405020304" pitchFamily="18" charset="0"/>
              </a:rPr>
              <a:t>висоти</a:t>
            </a:r>
            <a:r>
              <a:rPr lang="ru-RU" dirty="0">
                <a:latin typeface="Times New Roman" panose="02020603050405020304" pitchFamily="18" charset="0"/>
                <a:cs typeface="Times New Roman" panose="02020603050405020304" pitchFamily="18" charset="0"/>
              </a:rPr>
              <a:t>, а при </a:t>
            </a:r>
            <a:r>
              <a:rPr lang="ru-RU" dirty="0" err="1">
                <a:latin typeface="Times New Roman" panose="02020603050405020304" pitchFamily="18" charset="0"/>
                <a:cs typeface="Times New Roman" panose="02020603050405020304" pitchFamily="18" charset="0"/>
              </a:rPr>
              <a:t>опусканні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повітря</a:t>
            </a:r>
            <a:r>
              <a:rPr lang="ru-RU" dirty="0">
                <a:latin typeface="Times New Roman" panose="02020603050405020304" pitchFamily="18" charset="0"/>
                <a:cs typeface="Times New Roman" panose="02020603050405020304" pitchFamily="18" charset="0"/>
              </a:rPr>
              <a:t> будь-</a:t>
            </a:r>
            <a:r>
              <a:rPr lang="ru-RU" dirty="0" err="1">
                <a:latin typeface="Times New Roman" panose="02020603050405020304" pitchFamily="18" charset="0"/>
                <a:cs typeface="Times New Roman" panose="02020603050405020304" pitchFamily="18" charset="0"/>
              </a:rPr>
              <a:t>якої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воло-гості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температурний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градієнт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складає</a:t>
            </a:r>
            <a:r>
              <a:rPr lang="ru-RU" dirty="0">
                <a:latin typeface="Times New Roman" panose="02020603050405020304" pitchFamily="18" charset="0"/>
                <a:cs typeface="Times New Roman" panose="02020603050405020304" pitchFamily="18" charset="0"/>
              </a:rPr>
              <a:t> 1ºС на 100 м </a:t>
            </a:r>
            <a:r>
              <a:rPr lang="ru-RU" dirty="0" err="1">
                <a:latin typeface="Times New Roman" panose="02020603050405020304" pitchFamily="18" charset="0"/>
                <a:cs typeface="Times New Roman" panose="02020603050405020304" pitchFamily="18" charset="0"/>
              </a:rPr>
              <a:t>висоти</a:t>
            </a:r>
            <a:r>
              <a:rPr lang="ru-RU" dirty="0">
                <a:latin typeface="Times New Roman" panose="02020603050405020304" pitchFamily="18" charset="0"/>
                <a:cs typeface="Times New Roman" panose="02020603050405020304" pitchFamily="18" charset="0"/>
              </a:rPr>
              <a:t>. Яке </a:t>
            </a:r>
            <a:r>
              <a:rPr lang="ru-RU" dirty="0" err="1">
                <a:latin typeface="Times New Roman" panose="02020603050405020304" pitchFamily="18" charset="0"/>
                <a:cs typeface="Times New Roman" panose="02020603050405020304" pitchFamily="18" charset="0"/>
              </a:rPr>
              <a:t>явище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можна</a:t>
            </a:r>
            <a:r>
              <a:rPr lang="ru-RU" dirty="0">
                <a:latin typeface="Times New Roman" panose="02020603050405020304" pitchFamily="18" charset="0"/>
                <a:cs typeface="Times New Roman" panose="02020603050405020304" pitchFamily="18" charset="0"/>
              </a:rPr>
              <a:t> про-</a:t>
            </a:r>
            <a:r>
              <a:rPr lang="ru-RU" dirty="0" err="1">
                <a:latin typeface="Times New Roman" panose="02020603050405020304" pitchFamily="18" charset="0"/>
                <a:cs typeface="Times New Roman" panose="02020603050405020304" pitchFamily="18" charset="0"/>
              </a:rPr>
              <a:t>ілюструвати</a:t>
            </a:r>
            <a:r>
              <a:rPr lang="ru-RU" dirty="0">
                <a:latin typeface="Times New Roman" panose="02020603050405020304" pitchFamily="18" charset="0"/>
                <a:cs typeface="Times New Roman" panose="02020603050405020304" pitchFamily="18" charset="0"/>
              </a:rPr>
              <a:t> за </a:t>
            </a:r>
            <a:r>
              <a:rPr lang="ru-RU" dirty="0" err="1">
                <a:latin typeface="Times New Roman" panose="02020603050405020304" pitchFamily="18" charset="0"/>
                <a:cs typeface="Times New Roman" panose="02020603050405020304" pitchFamily="18" charset="0"/>
              </a:rPr>
              <a:t>допомогою</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цієї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задачі</a:t>
            </a:r>
            <a:r>
              <a:rPr lang="ru-RU" dirty="0">
                <a:latin typeface="Times New Roman" panose="02020603050405020304" pitchFamily="18" charset="0"/>
                <a:cs typeface="Times New Roman" panose="02020603050405020304" pitchFamily="18" charset="0"/>
              </a:rPr>
              <a:t>? </a:t>
            </a:r>
            <a:endParaRPr lang="ru-RU" dirty="0" smtClean="0">
              <a:latin typeface="Times New Roman" panose="02020603050405020304" pitchFamily="18" charset="0"/>
              <a:cs typeface="Times New Roman" panose="02020603050405020304" pitchFamily="18" charset="0"/>
            </a:endParaRPr>
          </a:p>
          <a:p>
            <a:pPr algn="just"/>
            <a:endParaRPr lang="ru-RU" dirty="0" smtClean="0">
              <a:latin typeface="Times New Roman" panose="02020603050405020304" pitchFamily="18" charset="0"/>
              <a:cs typeface="Times New Roman" panose="02020603050405020304" pitchFamily="18" charset="0"/>
            </a:endParaRPr>
          </a:p>
          <a:p>
            <a:pPr marL="0" indent="0">
              <a:buNone/>
            </a:pPr>
            <a:r>
              <a:rPr lang="ru-RU" dirty="0">
                <a:latin typeface="Times New Roman" panose="02020603050405020304" pitchFamily="18" charset="0"/>
                <a:cs typeface="Times New Roman" panose="02020603050405020304" pitchFamily="18" charset="0"/>
              </a:rPr>
              <a:t>При </a:t>
            </a:r>
            <a:r>
              <a:rPr lang="ru-RU" dirty="0" err="1">
                <a:latin typeface="Times New Roman" panose="02020603050405020304" pitchFamily="18" charset="0"/>
                <a:cs typeface="Times New Roman" panose="02020603050405020304" pitchFamily="18" charset="0"/>
              </a:rPr>
              <a:t>підйомі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рівня</a:t>
            </a:r>
            <a:r>
              <a:rPr lang="ru-RU" dirty="0">
                <a:latin typeface="Times New Roman" panose="02020603050405020304" pitchFamily="18" charset="0"/>
                <a:cs typeface="Times New Roman" panose="02020603050405020304" pitchFamily="18" charset="0"/>
              </a:rPr>
              <a:t> моря до 1500 м </a:t>
            </a:r>
            <a:r>
              <a:rPr lang="ru-RU" dirty="0" err="1">
                <a:latin typeface="Times New Roman" panose="02020603050405020304" pitchFamily="18" charset="0"/>
                <a:cs typeface="Times New Roman" panose="02020603050405020304" pitchFamily="18" charset="0"/>
              </a:rPr>
              <a:t>повітряна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маса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охолоне</a:t>
            </a:r>
            <a:r>
              <a:rPr lang="ru-RU" dirty="0">
                <a:latin typeface="Times New Roman" panose="02020603050405020304" pitchFamily="18" charset="0"/>
                <a:cs typeface="Times New Roman" panose="02020603050405020304" pitchFamily="18" charset="0"/>
              </a:rPr>
              <a:t> на</a:t>
            </a:r>
          </a:p>
          <a:p>
            <a:pPr marL="0" indent="0">
              <a:buNone/>
            </a:pPr>
            <a:r>
              <a:rPr lang="ru-RU" dirty="0">
                <a:latin typeface="Times New Roman" panose="02020603050405020304" pitchFamily="18" charset="0"/>
                <a:cs typeface="Times New Roman" panose="02020603050405020304" pitchFamily="18" charset="0"/>
              </a:rPr>
              <a:t>   1500:100х0,6 = 9º, </a:t>
            </a:r>
            <a:r>
              <a:rPr lang="ru-RU" dirty="0" err="1">
                <a:latin typeface="Times New Roman" panose="02020603050405020304" pitchFamily="18" charset="0"/>
                <a:cs typeface="Times New Roman" panose="02020603050405020304" pitchFamily="18" charset="0"/>
              </a:rPr>
              <a:t>тобто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її</a:t>
            </a:r>
            <a:r>
              <a:rPr lang="ru-RU" dirty="0">
                <a:latin typeface="Times New Roman" panose="02020603050405020304" pitchFamily="18" charset="0"/>
                <a:cs typeface="Times New Roman" panose="02020603050405020304" pitchFamily="18" charset="0"/>
              </a:rPr>
              <a:t> температура </a:t>
            </a:r>
            <a:r>
              <a:rPr lang="ru-RU" dirty="0" err="1">
                <a:latin typeface="Times New Roman" panose="02020603050405020304" pitchFamily="18" charset="0"/>
                <a:cs typeface="Times New Roman" panose="02020603050405020304" pitchFamily="18" charset="0"/>
              </a:rPr>
              <a:t>дорівнюватиме</a:t>
            </a:r>
            <a:r>
              <a:rPr lang="ru-RU" dirty="0">
                <a:latin typeface="Times New Roman" panose="02020603050405020304" pitchFamily="18" charset="0"/>
                <a:cs typeface="Times New Roman" panose="02020603050405020304" pitchFamily="18" charset="0"/>
              </a:rPr>
              <a:t> -2º (7-9=-2).</a:t>
            </a:r>
          </a:p>
          <a:p>
            <a:pPr marL="0" indent="0">
              <a:buNone/>
            </a:pPr>
            <a:r>
              <a:rPr lang="ru-RU" dirty="0">
                <a:latin typeface="Times New Roman" panose="02020603050405020304" pitchFamily="18" charset="0"/>
                <a:cs typeface="Times New Roman" panose="02020603050405020304" pitchFamily="18" charset="0"/>
              </a:rPr>
              <a:t>           При </a:t>
            </a:r>
            <a:r>
              <a:rPr lang="ru-RU" dirty="0" err="1">
                <a:latin typeface="Times New Roman" panose="02020603050405020304" pitchFamily="18" charset="0"/>
                <a:cs typeface="Times New Roman" panose="02020603050405020304" pitchFamily="18" charset="0"/>
              </a:rPr>
              <a:t>опусканні</a:t>
            </a:r>
            <a:r>
              <a:rPr lang="ru-RU" dirty="0">
                <a:latin typeface="Times New Roman" panose="02020603050405020304" pitchFamily="18" charset="0"/>
                <a:cs typeface="Times New Roman" panose="02020603050405020304" pitchFamily="18" charset="0"/>
              </a:rPr>
              <a:t> з 1500 до 200 </a:t>
            </a:r>
            <a:r>
              <a:rPr lang="ru-RU" dirty="0" err="1">
                <a:latin typeface="Times New Roman" panose="02020603050405020304" pitchFamily="18" charset="0"/>
                <a:cs typeface="Times New Roman" panose="02020603050405020304" pitchFamily="18" charset="0"/>
              </a:rPr>
              <a:t>метрів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повітряна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маса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нагріється</a:t>
            </a:r>
            <a:r>
              <a:rPr lang="ru-RU" dirty="0">
                <a:latin typeface="Times New Roman" panose="02020603050405020304" pitchFamily="18" charset="0"/>
                <a:cs typeface="Times New Roman" panose="02020603050405020304" pitchFamily="18" charset="0"/>
              </a:rPr>
              <a:t> на</a:t>
            </a:r>
          </a:p>
          <a:p>
            <a:pPr marL="0" indent="0">
              <a:buNone/>
            </a:pPr>
            <a:r>
              <a:rPr lang="ru-RU" dirty="0">
                <a:latin typeface="Times New Roman" panose="02020603050405020304" pitchFamily="18" charset="0"/>
                <a:cs typeface="Times New Roman" panose="02020603050405020304" pitchFamily="18" charset="0"/>
              </a:rPr>
              <a:t>  (1500-200):100х1 = 13º, </a:t>
            </a:r>
            <a:r>
              <a:rPr lang="ru-RU" dirty="0" err="1">
                <a:latin typeface="Times New Roman" panose="02020603050405020304" pitchFamily="18" charset="0"/>
                <a:cs typeface="Times New Roman" panose="02020603050405020304" pitchFamily="18" charset="0"/>
              </a:rPr>
              <a:t>тобто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її</a:t>
            </a:r>
            <a:r>
              <a:rPr lang="ru-RU" dirty="0">
                <a:latin typeface="Times New Roman" panose="02020603050405020304" pitchFamily="18" charset="0"/>
                <a:cs typeface="Times New Roman" panose="02020603050405020304" pitchFamily="18" charset="0"/>
              </a:rPr>
              <a:t> температура </a:t>
            </a:r>
            <a:r>
              <a:rPr lang="ru-RU" dirty="0" err="1">
                <a:latin typeface="Times New Roman" panose="02020603050405020304" pitchFamily="18" charset="0"/>
                <a:cs typeface="Times New Roman" panose="02020603050405020304" pitchFamily="18" charset="0"/>
              </a:rPr>
              <a:t>дорівнюватиме</a:t>
            </a:r>
            <a:r>
              <a:rPr lang="ru-RU" dirty="0">
                <a:latin typeface="Times New Roman" panose="02020603050405020304" pitchFamily="18" charset="0"/>
                <a:cs typeface="Times New Roman" panose="02020603050405020304" pitchFamily="18" charset="0"/>
              </a:rPr>
              <a:t> +11º (-2+13=+11).</a:t>
            </a:r>
          </a:p>
          <a:p>
            <a:pPr marL="0" indent="0">
              <a:buNone/>
            </a:pPr>
            <a:r>
              <a:rPr lang="ru-RU" dirty="0">
                <a:latin typeface="Times New Roman" panose="02020603050405020304" pitchFamily="18" charset="0"/>
                <a:cs typeface="Times New Roman" panose="02020603050405020304" pitchFamily="18" charset="0"/>
              </a:rPr>
              <a:t>           При </a:t>
            </a:r>
            <a:r>
              <a:rPr lang="ru-RU" dirty="0" err="1">
                <a:latin typeface="Times New Roman" panose="02020603050405020304" pitchFamily="18" charset="0"/>
                <a:cs typeface="Times New Roman" panose="02020603050405020304" pitchFamily="18" charset="0"/>
              </a:rPr>
              <a:t>опусканні</a:t>
            </a:r>
            <a:r>
              <a:rPr lang="ru-RU" dirty="0">
                <a:latin typeface="Times New Roman" panose="02020603050405020304" pitchFamily="18" charset="0"/>
                <a:cs typeface="Times New Roman" panose="02020603050405020304" pitchFamily="18" charset="0"/>
              </a:rPr>
              <a:t> з 1500 до 250 </a:t>
            </a:r>
            <a:r>
              <a:rPr lang="ru-RU" dirty="0" err="1">
                <a:latin typeface="Times New Roman" panose="02020603050405020304" pitchFamily="18" charset="0"/>
                <a:cs typeface="Times New Roman" panose="02020603050405020304" pitchFamily="18" charset="0"/>
              </a:rPr>
              <a:t>повітряна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маса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нагріється</a:t>
            </a:r>
            <a:r>
              <a:rPr lang="ru-RU" dirty="0">
                <a:latin typeface="Times New Roman" panose="02020603050405020304" pitchFamily="18" charset="0"/>
                <a:cs typeface="Times New Roman" panose="02020603050405020304" pitchFamily="18" charset="0"/>
              </a:rPr>
              <a:t> на</a:t>
            </a:r>
          </a:p>
          <a:p>
            <a:pPr marL="0" indent="0">
              <a:buNone/>
            </a:pPr>
            <a:r>
              <a:rPr lang="ru-RU" dirty="0">
                <a:latin typeface="Times New Roman" panose="02020603050405020304" pitchFamily="18" charset="0"/>
                <a:cs typeface="Times New Roman" panose="02020603050405020304" pitchFamily="18" charset="0"/>
              </a:rPr>
              <a:t>  (1500-250):100х1=12,5º, </a:t>
            </a:r>
            <a:r>
              <a:rPr lang="ru-RU" dirty="0" err="1">
                <a:latin typeface="Times New Roman" panose="02020603050405020304" pitchFamily="18" charset="0"/>
                <a:cs typeface="Times New Roman" panose="02020603050405020304" pitchFamily="18" charset="0"/>
              </a:rPr>
              <a:t>тобто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її</a:t>
            </a:r>
            <a:r>
              <a:rPr lang="ru-RU" dirty="0">
                <a:latin typeface="Times New Roman" panose="02020603050405020304" pitchFamily="18" charset="0"/>
                <a:cs typeface="Times New Roman" panose="02020603050405020304" pitchFamily="18" charset="0"/>
              </a:rPr>
              <a:t> температура </a:t>
            </a:r>
            <a:r>
              <a:rPr lang="ru-RU" dirty="0" err="1">
                <a:latin typeface="Times New Roman" panose="02020603050405020304" pitchFamily="18" charset="0"/>
                <a:cs typeface="Times New Roman" panose="02020603050405020304" pitchFamily="18" charset="0"/>
              </a:rPr>
              <a:t>становитиме</a:t>
            </a:r>
            <a:r>
              <a:rPr lang="ru-RU" dirty="0">
                <a:latin typeface="Times New Roman" panose="02020603050405020304" pitchFamily="18" charset="0"/>
                <a:cs typeface="Times New Roman" panose="02020603050405020304" pitchFamily="18" charset="0"/>
              </a:rPr>
              <a:t> +10,5º (-2+12,5=+10,5).</a:t>
            </a:r>
          </a:p>
          <a:p>
            <a:pPr marL="0" indent="0">
              <a:buNone/>
            </a:pPr>
            <a:r>
              <a:rPr lang="ru-RU" dirty="0" err="1">
                <a:latin typeface="Times New Roman" panose="02020603050405020304" pitchFamily="18" charset="0"/>
                <a:cs typeface="Times New Roman" panose="02020603050405020304" pitchFamily="18" charset="0"/>
              </a:rPr>
              <a:t>Відповідь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подолавши</a:t>
            </a:r>
            <a:r>
              <a:rPr lang="ru-RU" dirty="0">
                <a:latin typeface="Times New Roman" panose="02020603050405020304" pitchFamily="18" charset="0"/>
                <a:cs typeface="Times New Roman" panose="02020603050405020304" pitchFamily="18" charset="0"/>
              </a:rPr>
              <a:t> хребет </a:t>
            </a:r>
            <a:r>
              <a:rPr lang="ru-RU" dirty="0" err="1">
                <a:latin typeface="Times New Roman" panose="02020603050405020304" pitchFamily="18" charset="0"/>
                <a:cs typeface="Times New Roman" panose="02020603050405020304" pitchFamily="18" charset="0"/>
              </a:rPr>
              <a:t>Чака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повітряна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маса</a:t>
            </a:r>
            <a:r>
              <a:rPr lang="ru-RU" dirty="0">
                <a:latin typeface="Times New Roman" panose="02020603050405020304" pitchFamily="18" charset="0"/>
                <a:cs typeface="Times New Roman" panose="02020603050405020304" pitchFamily="18" charset="0"/>
              </a:rPr>
              <a:t> з температурою + 7º </a:t>
            </a:r>
            <a:r>
              <a:rPr lang="ru-RU" dirty="0" err="1">
                <a:latin typeface="Times New Roman" panose="02020603050405020304" pitchFamily="18" charset="0"/>
                <a:cs typeface="Times New Roman" panose="02020603050405020304" pitchFamily="18" charset="0"/>
              </a:rPr>
              <a:t>прогріється</a:t>
            </a:r>
            <a:r>
              <a:rPr lang="ru-RU" dirty="0">
                <a:latin typeface="Times New Roman" panose="02020603050405020304" pitchFamily="18" charset="0"/>
                <a:cs typeface="Times New Roman" panose="02020603050405020304" pitchFamily="18" charset="0"/>
              </a:rPr>
              <a:t> у </a:t>
            </a:r>
            <a:r>
              <a:rPr lang="ru-RU" dirty="0" err="1">
                <a:latin typeface="Times New Roman" panose="02020603050405020304" pitchFamily="18" charset="0"/>
                <a:cs typeface="Times New Roman" panose="02020603050405020304" pitchFamily="18" charset="0"/>
              </a:rPr>
              <a:t>долині</a:t>
            </a:r>
            <a:r>
              <a:rPr lang="ru-RU" dirty="0">
                <a:latin typeface="Times New Roman" panose="02020603050405020304" pitchFamily="18" charset="0"/>
                <a:cs typeface="Times New Roman" panose="02020603050405020304" pitchFamily="18" charset="0"/>
              </a:rPr>
              <a:t> до +10,5+11º.</a:t>
            </a:r>
          </a:p>
          <a:p>
            <a:pPr algn="just"/>
            <a:endParaRPr lang="uk-UA" dirty="0"/>
          </a:p>
        </p:txBody>
      </p:sp>
      <p:pic>
        <p:nvPicPr>
          <p:cNvPr id="4" name="Рисунок 3"/>
          <p:cNvPicPr>
            <a:picLocks noChangeAspect="1"/>
          </p:cNvPicPr>
          <p:nvPr/>
        </p:nvPicPr>
        <p:blipFill>
          <a:blip r:embed="rId2"/>
          <a:stretch>
            <a:fillRect/>
          </a:stretch>
        </p:blipFill>
        <p:spPr>
          <a:xfrm>
            <a:off x="66675" y="26715"/>
            <a:ext cx="1612424" cy="338410"/>
          </a:xfrm>
          <a:prstGeom prst="rect">
            <a:avLst/>
          </a:prstGeom>
        </p:spPr>
      </p:pic>
      <p:pic>
        <p:nvPicPr>
          <p:cNvPr id="5" name="Рисунок 4"/>
          <p:cNvPicPr>
            <a:picLocks noChangeAspect="1"/>
          </p:cNvPicPr>
          <p:nvPr/>
        </p:nvPicPr>
        <p:blipFill>
          <a:blip r:embed="rId3"/>
          <a:stretch>
            <a:fillRect/>
          </a:stretch>
        </p:blipFill>
        <p:spPr>
          <a:xfrm>
            <a:off x="10128448" y="3319103"/>
            <a:ext cx="1371600" cy="276225"/>
          </a:xfrm>
          <a:prstGeom prst="rect">
            <a:avLst/>
          </a:prstGeom>
        </p:spPr>
      </p:pic>
    </p:spTree>
    <p:extLst>
      <p:ext uri="{BB962C8B-B14F-4D97-AF65-F5344CB8AC3E}">
        <p14:creationId xmlns:p14="http://schemas.microsoft.com/office/powerpoint/2010/main" val="451261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a:p>
        </p:txBody>
      </p:sp>
      <p:pic>
        <p:nvPicPr>
          <p:cNvPr id="4" name="Рисунок 3"/>
          <p:cNvPicPr>
            <a:picLocks noChangeAspect="1"/>
          </p:cNvPicPr>
          <p:nvPr/>
        </p:nvPicPr>
        <p:blipFill>
          <a:blip r:embed="rId2"/>
          <a:stretch>
            <a:fillRect/>
          </a:stretch>
        </p:blipFill>
        <p:spPr>
          <a:xfrm>
            <a:off x="0" y="365125"/>
            <a:ext cx="12192000" cy="6093296"/>
          </a:xfrm>
          <a:prstGeom prst="rect">
            <a:avLst/>
          </a:prstGeom>
        </p:spPr>
      </p:pic>
      <p:pic>
        <p:nvPicPr>
          <p:cNvPr id="5" name="Рисунок 4"/>
          <p:cNvPicPr>
            <a:picLocks noChangeAspect="1"/>
          </p:cNvPicPr>
          <p:nvPr/>
        </p:nvPicPr>
        <p:blipFill>
          <a:blip r:embed="rId3"/>
          <a:stretch>
            <a:fillRect/>
          </a:stretch>
        </p:blipFill>
        <p:spPr>
          <a:xfrm>
            <a:off x="66675" y="26715"/>
            <a:ext cx="1612424" cy="338410"/>
          </a:xfrm>
          <a:prstGeom prst="rect">
            <a:avLst/>
          </a:prstGeom>
        </p:spPr>
      </p:pic>
    </p:spTree>
    <p:extLst>
      <p:ext uri="{BB962C8B-B14F-4D97-AF65-F5344CB8AC3E}">
        <p14:creationId xmlns:p14="http://schemas.microsoft.com/office/powerpoint/2010/main" val="15183388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79376" y="2506662"/>
            <a:ext cx="11449272" cy="4351338"/>
          </a:xfrm>
        </p:spPr>
        <p:txBody>
          <a:bodyPr>
            <a:normAutofit fontScale="92500" lnSpcReduction="20000"/>
          </a:bodyPr>
          <a:lstStyle/>
          <a:p>
            <a:pPr marL="0" indent="0" algn="just">
              <a:buNone/>
            </a:pPr>
            <a:r>
              <a:rPr lang="uk-UA" dirty="0"/>
              <a:t>Червоний колір свідчить про жаркий вологий клімат, завдяки якому відбувається міграція майже всіх хімічних елементів, крім заліза (</a:t>
            </a:r>
            <a:r>
              <a:rPr lang="uk-UA" dirty="0" err="1"/>
              <a:t>феруму</a:t>
            </a:r>
            <a:r>
              <a:rPr lang="uk-UA" dirty="0"/>
              <a:t>) та алюмінію. Таким чином, </a:t>
            </a:r>
            <a:r>
              <a:rPr lang="uk-UA" dirty="0" err="1"/>
              <a:t>фералітні</a:t>
            </a:r>
            <a:r>
              <a:rPr lang="uk-UA" dirty="0"/>
              <a:t> кори вивітрювання та </a:t>
            </a:r>
            <a:r>
              <a:rPr lang="uk-UA" dirty="0" err="1"/>
              <a:t>червоно</a:t>
            </a:r>
            <a:r>
              <a:rPr lang="uk-UA" dirty="0"/>
              <a:t>-жовтні </a:t>
            </a:r>
            <a:r>
              <a:rPr lang="uk-UA" dirty="0" err="1"/>
              <a:t>фералітні</a:t>
            </a:r>
            <a:r>
              <a:rPr lang="uk-UA" dirty="0"/>
              <a:t> ґрунти утворюються виключно в умовах екваторіального клімату або клімату, подібному до екваторіального (як вологий тропічний клімат на сході Бразилії).</a:t>
            </a:r>
          </a:p>
          <a:p>
            <a:pPr marL="0" indent="0" algn="just">
              <a:buNone/>
            </a:pPr>
            <a:r>
              <a:rPr lang="uk-UA" dirty="0"/>
              <a:t>Червоні пустелі Австралії – сухі, міграція елементів, як на екваторі, тут не можлива. А тому існує єдине пояснення – клімат Австралії колись був вологим, а червоноколірні кори вивітрювання і гірські породи тут реліктові. Це достовірне припущення, тому що Австралія як уламок </a:t>
            </a:r>
            <a:r>
              <a:rPr lang="uk-UA" dirty="0" err="1"/>
              <a:t>Гондвани</a:t>
            </a:r>
            <a:r>
              <a:rPr lang="uk-UA" dirty="0"/>
              <a:t> проходила через екватор, і певний час клімат тут був жарким вологим. У минулі геологічні епохи клімат Австралії був набагато вологішим, ніж зараз, тому що на місті Австралії були два уламки, роз’єднані широкою морською протокою (там, де зараз Центральна низовина і реліктове озеро Ейр. </a:t>
            </a:r>
          </a:p>
          <a:p>
            <a:endParaRPr lang="uk-UA" dirty="0"/>
          </a:p>
        </p:txBody>
      </p:sp>
      <p:pic>
        <p:nvPicPr>
          <p:cNvPr id="4" name="Рисунок 3"/>
          <p:cNvPicPr>
            <a:picLocks noChangeAspect="1"/>
          </p:cNvPicPr>
          <p:nvPr/>
        </p:nvPicPr>
        <p:blipFill>
          <a:blip r:embed="rId2"/>
          <a:stretch>
            <a:fillRect/>
          </a:stretch>
        </p:blipFill>
        <p:spPr>
          <a:xfrm>
            <a:off x="1595500" y="260648"/>
            <a:ext cx="9217024" cy="2114550"/>
          </a:xfrm>
          <a:prstGeom prst="rect">
            <a:avLst/>
          </a:prstGeom>
        </p:spPr>
      </p:pic>
      <p:pic>
        <p:nvPicPr>
          <p:cNvPr id="5" name="Рисунок 4"/>
          <p:cNvPicPr>
            <a:picLocks noChangeAspect="1"/>
          </p:cNvPicPr>
          <p:nvPr/>
        </p:nvPicPr>
        <p:blipFill>
          <a:blip r:embed="rId3"/>
          <a:stretch>
            <a:fillRect/>
          </a:stretch>
        </p:blipFill>
        <p:spPr>
          <a:xfrm>
            <a:off x="10676268" y="145798"/>
            <a:ext cx="1371600" cy="276225"/>
          </a:xfrm>
          <a:prstGeom prst="rect">
            <a:avLst/>
          </a:prstGeom>
        </p:spPr>
      </p:pic>
    </p:spTree>
    <p:extLst>
      <p:ext uri="{BB962C8B-B14F-4D97-AF65-F5344CB8AC3E}">
        <p14:creationId xmlns:p14="http://schemas.microsoft.com/office/powerpoint/2010/main" val="13058030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344" y="365125"/>
            <a:ext cx="11737304" cy="1325563"/>
          </a:xfrm>
        </p:spPr>
        <p:txBody>
          <a:bodyPr>
            <a:normAutofit/>
          </a:bodyPr>
          <a:lstStyle/>
          <a:p>
            <a:r>
              <a:rPr lang="uk-UA" sz="3200" dirty="0"/>
              <a:t>Використовуючи силуети (</a:t>
            </a:r>
            <a:r>
              <a:rPr lang="en-US" sz="3200" dirty="0"/>
              <a:t>skyline) </a:t>
            </a:r>
            <a:r>
              <a:rPr lang="uk-UA" sz="3200" dirty="0"/>
              <a:t>міст, визначте назви цих міст і запишіть їх під відповідним рисунком. </a:t>
            </a:r>
          </a:p>
        </p:txBody>
      </p:sp>
      <p:sp>
        <p:nvSpPr>
          <p:cNvPr id="3" name="Объект 2"/>
          <p:cNvSpPr>
            <a:spLocks noGrp="1"/>
          </p:cNvSpPr>
          <p:nvPr>
            <p:ph idx="1"/>
          </p:nvPr>
        </p:nvSpPr>
        <p:spPr/>
        <p:txBody>
          <a:bodyPr/>
          <a:lstStyle/>
          <a:p>
            <a:endParaRPr lang="uk-UA"/>
          </a:p>
        </p:txBody>
      </p:sp>
      <p:pic>
        <p:nvPicPr>
          <p:cNvPr id="4" name="Рисунок 3"/>
          <p:cNvPicPr>
            <a:picLocks noChangeAspect="1"/>
          </p:cNvPicPr>
          <p:nvPr/>
        </p:nvPicPr>
        <p:blipFill>
          <a:blip r:embed="rId2"/>
          <a:stretch>
            <a:fillRect/>
          </a:stretch>
        </p:blipFill>
        <p:spPr>
          <a:xfrm>
            <a:off x="0" y="1700528"/>
            <a:ext cx="12192000" cy="5328872"/>
          </a:xfrm>
          <a:prstGeom prst="rect">
            <a:avLst/>
          </a:prstGeom>
        </p:spPr>
      </p:pic>
      <p:pic>
        <p:nvPicPr>
          <p:cNvPr id="5" name="Рисунок 4"/>
          <p:cNvPicPr>
            <a:picLocks noChangeAspect="1"/>
          </p:cNvPicPr>
          <p:nvPr/>
        </p:nvPicPr>
        <p:blipFill>
          <a:blip r:embed="rId3"/>
          <a:stretch>
            <a:fillRect/>
          </a:stretch>
        </p:blipFill>
        <p:spPr>
          <a:xfrm>
            <a:off x="66675" y="26715"/>
            <a:ext cx="1612424" cy="338410"/>
          </a:xfrm>
          <a:prstGeom prst="rect">
            <a:avLst/>
          </a:prstGeom>
        </p:spPr>
      </p:pic>
    </p:spTree>
    <p:extLst>
      <p:ext uri="{BB962C8B-B14F-4D97-AF65-F5344CB8AC3E}">
        <p14:creationId xmlns:p14="http://schemas.microsoft.com/office/powerpoint/2010/main" val="38824321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344" y="365125"/>
            <a:ext cx="11737304" cy="1325563"/>
          </a:xfrm>
        </p:spPr>
        <p:txBody>
          <a:bodyPr>
            <a:normAutofit/>
          </a:bodyPr>
          <a:lstStyle/>
          <a:p>
            <a:r>
              <a:rPr lang="uk-UA" sz="3200" dirty="0"/>
              <a:t>Використовуючи силуети (</a:t>
            </a:r>
            <a:r>
              <a:rPr lang="en-US" sz="3200" dirty="0"/>
              <a:t>skyline) </a:t>
            </a:r>
            <a:r>
              <a:rPr lang="uk-UA" sz="3200" dirty="0"/>
              <a:t>міст, визначте назви цих міст і запишіть їх під відповідним рисунком. </a:t>
            </a:r>
          </a:p>
        </p:txBody>
      </p:sp>
      <p:sp>
        <p:nvSpPr>
          <p:cNvPr id="3" name="Объект 2"/>
          <p:cNvSpPr>
            <a:spLocks noGrp="1"/>
          </p:cNvSpPr>
          <p:nvPr>
            <p:ph idx="1"/>
          </p:nvPr>
        </p:nvSpPr>
        <p:spPr/>
        <p:txBody>
          <a:bodyPr/>
          <a:lstStyle/>
          <a:p>
            <a:endParaRPr lang="uk-UA"/>
          </a:p>
        </p:txBody>
      </p:sp>
      <p:pic>
        <p:nvPicPr>
          <p:cNvPr id="5" name="Рисунок 4"/>
          <p:cNvPicPr>
            <a:picLocks noChangeAspect="1"/>
          </p:cNvPicPr>
          <p:nvPr/>
        </p:nvPicPr>
        <p:blipFill>
          <a:blip r:embed="rId2"/>
          <a:stretch>
            <a:fillRect/>
          </a:stretch>
        </p:blipFill>
        <p:spPr>
          <a:xfrm>
            <a:off x="23308" y="1690688"/>
            <a:ext cx="12168692" cy="5167312"/>
          </a:xfrm>
          <a:prstGeom prst="rect">
            <a:avLst/>
          </a:prstGeom>
        </p:spPr>
      </p:pic>
      <p:pic>
        <p:nvPicPr>
          <p:cNvPr id="6" name="Рисунок 5"/>
          <p:cNvPicPr>
            <a:picLocks noChangeAspect="1"/>
          </p:cNvPicPr>
          <p:nvPr/>
        </p:nvPicPr>
        <p:blipFill>
          <a:blip r:embed="rId3"/>
          <a:stretch>
            <a:fillRect/>
          </a:stretch>
        </p:blipFill>
        <p:spPr>
          <a:xfrm>
            <a:off x="66675" y="26715"/>
            <a:ext cx="1612424" cy="338410"/>
          </a:xfrm>
          <a:prstGeom prst="rect">
            <a:avLst/>
          </a:prstGeom>
        </p:spPr>
      </p:pic>
    </p:spTree>
    <p:extLst>
      <p:ext uri="{BB962C8B-B14F-4D97-AF65-F5344CB8AC3E}">
        <p14:creationId xmlns:p14="http://schemas.microsoft.com/office/powerpoint/2010/main" val="3858928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uk-UA" sz="2400" dirty="0"/>
              <a:t>ІІІ етап Всеукраїнської учнівської олімпіади з географії</a:t>
            </a:r>
            <a:endParaRPr lang="ru-RU" sz="2400" dirty="0"/>
          </a:p>
        </p:txBody>
      </p:sp>
      <p:sp>
        <p:nvSpPr>
          <p:cNvPr id="3" name="Объект 2"/>
          <p:cNvSpPr>
            <a:spLocks noGrp="1"/>
          </p:cNvSpPr>
          <p:nvPr>
            <p:ph idx="1"/>
          </p:nvPr>
        </p:nvSpPr>
        <p:spPr>
          <a:xfrm>
            <a:off x="551384" y="1600200"/>
            <a:ext cx="10009112" cy="4853136"/>
          </a:xfrm>
        </p:spPr>
        <p:txBody>
          <a:bodyPr>
            <a:normAutofit/>
          </a:bodyPr>
          <a:lstStyle/>
          <a:p>
            <a:pPr algn="just">
              <a:lnSpc>
                <a:spcPct val="160000"/>
              </a:lnSpc>
              <a:spcBef>
                <a:spcPts val="0"/>
              </a:spcBef>
            </a:pPr>
            <a:r>
              <a:rPr lang="uk-UA" sz="2300" dirty="0">
                <a:latin typeface="Times New Roman" panose="02020603050405020304" pitchFamily="18" charset="0"/>
                <a:cs typeface="Times New Roman" panose="02020603050405020304" pitchFamily="18" charset="0"/>
              </a:rPr>
              <a:t>Олімпіада проходить у письмовій формі по паралелях. Завдання на олімпіаду розробляються для кожної вікової паралелі відповідно до діючої навчальної програми за принципом «накопичення підсумку». Зміст завдань охоплює матеріал шкільної програми за попередні роки навчання та матеріал тем, які учні мали опанувати до терміну проведення олімпіади.</a:t>
            </a:r>
            <a:endParaRPr lang="ru-RU" sz="2300" dirty="0">
              <a:latin typeface="Times New Roman" panose="02020603050405020304" pitchFamily="18" charset="0"/>
              <a:cs typeface="Times New Roman" panose="02020603050405020304" pitchFamily="18" charset="0"/>
            </a:endParaRPr>
          </a:p>
          <a:p>
            <a:pPr algn="just">
              <a:lnSpc>
                <a:spcPct val="160000"/>
              </a:lnSpc>
              <a:spcBef>
                <a:spcPts val="0"/>
              </a:spcBef>
            </a:pPr>
            <a:r>
              <a:rPr lang="uk-UA" sz="2300" dirty="0">
                <a:latin typeface="Times New Roman" panose="02020603050405020304" pitchFamily="18" charset="0"/>
                <a:cs typeface="Times New Roman" panose="02020603050405020304" pitchFamily="18" charset="0"/>
              </a:rPr>
              <a:t>Зміст завдань орієнтований також на здатність учня </a:t>
            </a:r>
            <a:r>
              <a:rPr lang="uk-UA" sz="2300" dirty="0" err="1">
                <a:latin typeface="Times New Roman" panose="02020603050405020304" pitchFamily="18" charset="0"/>
                <a:cs typeface="Times New Roman" panose="02020603050405020304" pitchFamily="18" charset="0"/>
              </a:rPr>
              <a:t>логічно</a:t>
            </a:r>
            <a:r>
              <a:rPr lang="uk-UA" sz="2300" dirty="0">
                <a:latin typeface="Times New Roman" panose="02020603050405020304" pitchFamily="18" charset="0"/>
                <a:cs typeface="Times New Roman" panose="02020603050405020304" pitchFamily="18" charset="0"/>
              </a:rPr>
              <a:t> мислити, на наявність самостійно здобутих географічних знань. </a:t>
            </a:r>
            <a:endParaRPr lang="ru-RU" sz="2300" dirty="0">
              <a:latin typeface="Times New Roman" panose="02020603050405020304" pitchFamily="18" charset="0"/>
              <a:cs typeface="Times New Roman" panose="02020603050405020304" pitchFamily="18" charset="0"/>
            </a:endParaRPr>
          </a:p>
          <a:p>
            <a:endParaRPr lang="ru-RU" dirty="0"/>
          </a:p>
        </p:txBody>
      </p:sp>
      <p:pic>
        <p:nvPicPr>
          <p:cNvPr id="4" name="Рисунок 3"/>
          <p:cNvPicPr>
            <a:picLocks noChangeAspect="1"/>
          </p:cNvPicPr>
          <p:nvPr/>
        </p:nvPicPr>
        <p:blipFill>
          <a:blip r:embed="rId2"/>
          <a:stretch>
            <a:fillRect/>
          </a:stretch>
        </p:blipFill>
        <p:spPr>
          <a:xfrm>
            <a:off x="8054604" y="0"/>
            <a:ext cx="4121403" cy="821003"/>
          </a:xfrm>
          <a:prstGeom prst="rect">
            <a:avLst/>
          </a:prstGeom>
        </p:spPr>
      </p:pic>
    </p:spTree>
    <p:extLst>
      <p:ext uri="{BB962C8B-B14F-4D97-AF65-F5344CB8AC3E}">
        <p14:creationId xmlns:p14="http://schemas.microsoft.com/office/powerpoint/2010/main" val="25703223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344" y="365125"/>
            <a:ext cx="11737304" cy="1325563"/>
          </a:xfrm>
        </p:spPr>
        <p:txBody>
          <a:bodyPr>
            <a:normAutofit/>
          </a:bodyPr>
          <a:lstStyle/>
          <a:p>
            <a:r>
              <a:rPr lang="uk-UA" sz="3200" dirty="0"/>
              <a:t>Використовуючи силуети (</a:t>
            </a:r>
            <a:r>
              <a:rPr lang="en-US" sz="3200" dirty="0"/>
              <a:t>skyline) </a:t>
            </a:r>
            <a:r>
              <a:rPr lang="uk-UA" sz="3200" dirty="0"/>
              <a:t>міст, визначте назви цих міст і запишіть їх під відповідним рисунком. </a:t>
            </a:r>
          </a:p>
        </p:txBody>
      </p:sp>
      <p:sp>
        <p:nvSpPr>
          <p:cNvPr id="3" name="Объект 2"/>
          <p:cNvSpPr>
            <a:spLocks noGrp="1"/>
          </p:cNvSpPr>
          <p:nvPr>
            <p:ph idx="1"/>
          </p:nvPr>
        </p:nvSpPr>
        <p:spPr/>
        <p:txBody>
          <a:bodyPr/>
          <a:lstStyle/>
          <a:p>
            <a:endParaRPr lang="uk-UA"/>
          </a:p>
        </p:txBody>
      </p:sp>
      <p:pic>
        <p:nvPicPr>
          <p:cNvPr id="4" name="Рисунок 3"/>
          <p:cNvPicPr>
            <a:picLocks noChangeAspect="1"/>
          </p:cNvPicPr>
          <p:nvPr/>
        </p:nvPicPr>
        <p:blipFill>
          <a:blip r:embed="rId2"/>
          <a:stretch>
            <a:fillRect/>
          </a:stretch>
        </p:blipFill>
        <p:spPr>
          <a:xfrm>
            <a:off x="0" y="1722410"/>
            <a:ext cx="12192000" cy="5135589"/>
          </a:xfrm>
          <a:prstGeom prst="rect">
            <a:avLst/>
          </a:prstGeom>
        </p:spPr>
      </p:pic>
      <p:pic>
        <p:nvPicPr>
          <p:cNvPr id="5" name="Рисунок 4"/>
          <p:cNvPicPr>
            <a:picLocks noChangeAspect="1"/>
          </p:cNvPicPr>
          <p:nvPr/>
        </p:nvPicPr>
        <p:blipFill>
          <a:blip r:embed="rId3"/>
          <a:stretch>
            <a:fillRect/>
          </a:stretch>
        </p:blipFill>
        <p:spPr>
          <a:xfrm>
            <a:off x="66675" y="26715"/>
            <a:ext cx="1612424" cy="338410"/>
          </a:xfrm>
          <a:prstGeom prst="rect">
            <a:avLst/>
          </a:prstGeom>
        </p:spPr>
      </p:pic>
    </p:spTree>
    <p:extLst>
      <p:ext uri="{BB962C8B-B14F-4D97-AF65-F5344CB8AC3E}">
        <p14:creationId xmlns:p14="http://schemas.microsoft.com/office/powerpoint/2010/main" val="2253882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a:p>
        </p:txBody>
      </p:sp>
      <p:pic>
        <p:nvPicPr>
          <p:cNvPr id="4" name="Рисунок 3"/>
          <p:cNvPicPr>
            <a:picLocks noChangeAspect="1"/>
          </p:cNvPicPr>
          <p:nvPr/>
        </p:nvPicPr>
        <p:blipFill>
          <a:blip r:embed="rId2"/>
          <a:stretch>
            <a:fillRect/>
          </a:stretch>
        </p:blipFill>
        <p:spPr>
          <a:xfrm>
            <a:off x="0" y="23517"/>
            <a:ext cx="12192000" cy="6842432"/>
          </a:xfrm>
          <a:prstGeom prst="rect">
            <a:avLst/>
          </a:prstGeom>
        </p:spPr>
      </p:pic>
      <p:pic>
        <p:nvPicPr>
          <p:cNvPr id="5" name="Рисунок 4"/>
          <p:cNvPicPr>
            <a:picLocks noChangeAspect="1"/>
          </p:cNvPicPr>
          <p:nvPr/>
        </p:nvPicPr>
        <p:blipFill>
          <a:blip r:embed="rId3"/>
          <a:stretch>
            <a:fillRect/>
          </a:stretch>
        </p:blipFill>
        <p:spPr>
          <a:xfrm>
            <a:off x="10676268" y="145798"/>
            <a:ext cx="1371600" cy="276225"/>
          </a:xfrm>
          <a:prstGeom prst="rect">
            <a:avLst/>
          </a:prstGeom>
        </p:spPr>
      </p:pic>
    </p:spTree>
    <p:extLst>
      <p:ext uri="{BB962C8B-B14F-4D97-AF65-F5344CB8AC3E}">
        <p14:creationId xmlns:p14="http://schemas.microsoft.com/office/powerpoint/2010/main" val="4783951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a:p>
        </p:txBody>
      </p:sp>
      <p:pic>
        <p:nvPicPr>
          <p:cNvPr id="4" name="Рисунок 3"/>
          <p:cNvPicPr>
            <a:picLocks noChangeAspect="1"/>
          </p:cNvPicPr>
          <p:nvPr/>
        </p:nvPicPr>
        <p:blipFill>
          <a:blip r:embed="rId2"/>
          <a:stretch>
            <a:fillRect/>
          </a:stretch>
        </p:blipFill>
        <p:spPr>
          <a:xfrm>
            <a:off x="0" y="0"/>
            <a:ext cx="12192000" cy="6858000"/>
          </a:xfrm>
          <a:prstGeom prst="rect">
            <a:avLst/>
          </a:prstGeom>
        </p:spPr>
      </p:pic>
      <p:pic>
        <p:nvPicPr>
          <p:cNvPr id="5" name="Рисунок 4"/>
          <p:cNvPicPr>
            <a:picLocks noChangeAspect="1"/>
          </p:cNvPicPr>
          <p:nvPr/>
        </p:nvPicPr>
        <p:blipFill>
          <a:blip r:embed="rId3"/>
          <a:stretch>
            <a:fillRect/>
          </a:stretch>
        </p:blipFill>
        <p:spPr>
          <a:xfrm>
            <a:off x="10676268" y="145798"/>
            <a:ext cx="1371600" cy="276225"/>
          </a:xfrm>
          <a:prstGeom prst="rect">
            <a:avLst/>
          </a:prstGeom>
        </p:spPr>
      </p:pic>
    </p:spTree>
    <p:extLst>
      <p:ext uri="{BB962C8B-B14F-4D97-AF65-F5344CB8AC3E}">
        <p14:creationId xmlns:p14="http://schemas.microsoft.com/office/powerpoint/2010/main" val="32197308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0405" y="980729"/>
            <a:ext cx="10515600" cy="936104"/>
          </a:xfrm>
        </p:spPr>
        <p:txBody>
          <a:bodyPr>
            <a:noAutofit/>
          </a:bodyPr>
          <a:lstStyle/>
          <a:p>
            <a:pPr algn="ctr">
              <a:defRPr/>
            </a:pPr>
            <a:r>
              <a:rPr lang="uk-UA" sz="32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a typeface="+mn-ea"/>
                <a:cs typeface="+mn-cs"/>
              </a:rPr>
              <a:t>Найцікавіші завдання минулих географічних олімпіад</a:t>
            </a:r>
          </a:p>
        </p:txBody>
      </p:sp>
      <p:pic>
        <p:nvPicPr>
          <p:cNvPr id="4" name="Рисунок 3"/>
          <p:cNvPicPr>
            <a:picLocks noChangeAspect="1"/>
          </p:cNvPicPr>
          <p:nvPr/>
        </p:nvPicPr>
        <p:blipFill>
          <a:blip r:embed="rId2"/>
          <a:stretch>
            <a:fillRect/>
          </a:stretch>
        </p:blipFill>
        <p:spPr>
          <a:xfrm>
            <a:off x="245630" y="2636912"/>
            <a:ext cx="11465150" cy="2909237"/>
          </a:xfrm>
          <a:prstGeom prst="rect">
            <a:avLst/>
          </a:prstGeom>
        </p:spPr>
      </p:pic>
    </p:spTree>
    <p:extLst>
      <p:ext uri="{BB962C8B-B14F-4D97-AF65-F5344CB8AC3E}">
        <p14:creationId xmlns:p14="http://schemas.microsoft.com/office/powerpoint/2010/main" val="26209473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116632"/>
            <a:ext cx="12192000" cy="6741368"/>
          </a:xfrm>
          <a:prstGeom prst="rect">
            <a:avLst/>
          </a:prstGeom>
        </p:spPr>
      </p:pic>
      <p:pic>
        <p:nvPicPr>
          <p:cNvPr id="3" name="Рисунок 2"/>
          <p:cNvPicPr>
            <a:picLocks noChangeAspect="1"/>
          </p:cNvPicPr>
          <p:nvPr/>
        </p:nvPicPr>
        <p:blipFill>
          <a:blip r:embed="rId3"/>
          <a:stretch>
            <a:fillRect/>
          </a:stretch>
        </p:blipFill>
        <p:spPr>
          <a:xfrm>
            <a:off x="0" y="6519590"/>
            <a:ext cx="1612424" cy="338410"/>
          </a:xfrm>
          <a:prstGeom prst="rect">
            <a:avLst/>
          </a:prstGeom>
        </p:spPr>
      </p:pic>
    </p:spTree>
    <p:extLst>
      <p:ext uri="{BB962C8B-B14F-4D97-AF65-F5344CB8AC3E}">
        <p14:creationId xmlns:p14="http://schemas.microsoft.com/office/powerpoint/2010/main" val="10393015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a:p>
        </p:txBody>
      </p:sp>
      <p:pic>
        <p:nvPicPr>
          <p:cNvPr id="4" name="Рисунок 3"/>
          <p:cNvPicPr>
            <a:picLocks noChangeAspect="1"/>
          </p:cNvPicPr>
          <p:nvPr/>
        </p:nvPicPr>
        <p:blipFill>
          <a:blip r:embed="rId2"/>
          <a:stretch>
            <a:fillRect/>
          </a:stretch>
        </p:blipFill>
        <p:spPr>
          <a:xfrm>
            <a:off x="119336" y="0"/>
            <a:ext cx="11953328" cy="6858000"/>
          </a:xfrm>
          <a:prstGeom prst="rect">
            <a:avLst/>
          </a:prstGeom>
        </p:spPr>
      </p:pic>
      <p:pic>
        <p:nvPicPr>
          <p:cNvPr id="5" name="Рисунок 4"/>
          <p:cNvPicPr>
            <a:picLocks noChangeAspect="1"/>
          </p:cNvPicPr>
          <p:nvPr/>
        </p:nvPicPr>
        <p:blipFill>
          <a:blip r:embed="rId3"/>
          <a:stretch>
            <a:fillRect/>
          </a:stretch>
        </p:blipFill>
        <p:spPr>
          <a:xfrm>
            <a:off x="10676268" y="145798"/>
            <a:ext cx="1371600" cy="276225"/>
          </a:xfrm>
          <a:prstGeom prst="rect">
            <a:avLst/>
          </a:prstGeom>
        </p:spPr>
      </p:pic>
    </p:spTree>
    <p:extLst>
      <p:ext uri="{BB962C8B-B14F-4D97-AF65-F5344CB8AC3E}">
        <p14:creationId xmlns:p14="http://schemas.microsoft.com/office/powerpoint/2010/main" val="35484719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00978" y="620688"/>
            <a:ext cx="12002191" cy="4503762"/>
          </a:xfrm>
          <a:prstGeom prst="rect">
            <a:avLst/>
          </a:prstGeom>
        </p:spPr>
      </p:pic>
      <p:pic>
        <p:nvPicPr>
          <p:cNvPr id="3" name="Рисунок 2"/>
          <p:cNvPicPr>
            <a:picLocks noChangeAspect="1"/>
          </p:cNvPicPr>
          <p:nvPr/>
        </p:nvPicPr>
        <p:blipFill>
          <a:blip r:embed="rId3"/>
          <a:stretch>
            <a:fillRect/>
          </a:stretch>
        </p:blipFill>
        <p:spPr>
          <a:xfrm>
            <a:off x="66675" y="26715"/>
            <a:ext cx="1612424" cy="338410"/>
          </a:xfrm>
          <a:prstGeom prst="rect">
            <a:avLst/>
          </a:prstGeom>
        </p:spPr>
      </p:pic>
    </p:spTree>
    <p:extLst>
      <p:ext uri="{BB962C8B-B14F-4D97-AF65-F5344CB8AC3E}">
        <p14:creationId xmlns:p14="http://schemas.microsoft.com/office/powerpoint/2010/main" val="36043905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a:p>
        </p:txBody>
      </p:sp>
      <p:pic>
        <p:nvPicPr>
          <p:cNvPr id="4" name="Рисунок 3"/>
          <p:cNvPicPr>
            <a:picLocks noChangeAspect="1"/>
          </p:cNvPicPr>
          <p:nvPr/>
        </p:nvPicPr>
        <p:blipFill>
          <a:blip r:embed="rId2"/>
          <a:stretch>
            <a:fillRect/>
          </a:stretch>
        </p:blipFill>
        <p:spPr>
          <a:xfrm>
            <a:off x="16624" y="1026806"/>
            <a:ext cx="12208734" cy="4366469"/>
          </a:xfrm>
          <a:prstGeom prst="rect">
            <a:avLst/>
          </a:prstGeom>
        </p:spPr>
      </p:pic>
      <p:pic>
        <p:nvPicPr>
          <p:cNvPr id="5" name="Рисунок 4"/>
          <p:cNvPicPr>
            <a:picLocks noChangeAspect="1"/>
          </p:cNvPicPr>
          <p:nvPr/>
        </p:nvPicPr>
        <p:blipFill>
          <a:blip r:embed="rId3"/>
          <a:stretch>
            <a:fillRect/>
          </a:stretch>
        </p:blipFill>
        <p:spPr>
          <a:xfrm>
            <a:off x="10676268" y="145798"/>
            <a:ext cx="1371600" cy="276225"/>
          </a:xfrm>
          <a:prstGeom prst="rect">
            <a:avLst/>
          </a:prstGeom>
        </p:spPr>
      </p:pic>
    </p:spTree>
    <p:extLst>
      <p:ext uri="{BB962C8B-B14F-4D97-AF65-F5344CB8AC3E}">
        <p14:creationId xmlns:p14="http://schemas.microsoft.com/office/powerpoint/2010/main" val="2136555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775520" y="123559"/>
            <a:ext cx="8472264" cy="6741368"/>
          </a:xfrm>
          <a:prstGeom prst="rect">
            <a:avLst/>
          </a:prstGeom>
        </p:spPr>
      </p:pic>
      <p:pic>
        <p:nvPicPr>
          <p:cNvPr id="3" name="Рисунок 2"/>
          <p:cNvPicPr>
            <a:picLocks noChangeAspect="1"/>
          </p:cNvPicPr>
          <p:nvPr/>
        </p:nvPicPr>
        <p:blipFill>
          <a:blip r:embed="rId3"/>
          <a:stretch>
            <a:fillRect/>
          </a:stretch>
        </p:blipFill>
        <p:spPr>
          <a:xfrm>
            <a:off x="66675" y="26715"/>
            <a:ext cx="1612424" cy="338410"/>
          </a:xfrm>
          <a:prstGeom prst="rect">
            <a:avLst/>
          </a:prstGeom>
        </p:spPr>
      </p:pic>
    </p:spTree>
    <p:extLst>
      <p:ext uri="{BB962C8B-B14F-4D97-AF65-F5344CB8AC3E}">
        <p14:creationId xmlns:p14="http://schemas.microsoft.com/office/powerpoint/2010/main" val="12104252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28248" y="404664"/>
            <a:ext cx="3744416" cy="6137424"/>
          </a:xfrm>
        </p:spPr>
        <p:txBody>
          <a:bodyPr>
            <a:normAutofit fontScale="70000" lnSpcReduction="20000"/>
          </a:bodyPr>
          <a:lstStyle/>
          <a:p>
            <a:pPr algn="just"/>
            <a:r>
              <a:rPr lang="uk-UA" dirty="0"/>
              <a:t>З</a:t>
            </a:r>
            <a:r>
              <a:rPr lang="ru-RU" dirty="0"/>
              <a:t> 1991 р. </a:t>
            </a:r>
            <a:r>
              <a:rPr lang="uk-UA" dirty="0"/>
              <a:t>існує термін </a:t>
            </a:r>
            <a:r>
              <a:rPr lang="uk-UA" b="1" dirty="0"/>
              <a:t>глобальне місто</a:t>
            </a:r>
            <a:r>
              <a:rPr lang="uk-UA" dirty="0"/>
              <a:t> (</a:t>
            </a:r>
            <a:r>
              <a:rPr lang="uk-UA" i="1" dirty="0" err="1"/>
              <a:t>англ</a:t>
            </a:r>
            <a:r>
              <a:rPr lang="uk-UA" i="1" dirty="0"/>
              <a:t>..</a:t>
            </a:r>
            <a:r>
              <a:rPr lang="uk-UA" dirty="0"/>
              <a:t> </a:t>
            </a:r>
            <a:r>
              <a:rPr lang="en-US" dirty="0"/>
              <a:t>global city</a:t>
            </a:r>
            <a:r>
              <a:rPr lang="ru-RU" dirty="0"/>
              <a:t>) </a:t>
            </a:r>
            <a:r>
              <a:rPr lang="uk-UA" dirty="0"/>
              <a:t> або </a:t>
            </a:r>
            <a:r>
              <a:rPr lang="uk-UA" b="1" dirty="0"/>
              <a:t>альфа-місто</a:t>
            </a:r>
            <a:r>
              <a:rPr lang="uk-UA" dirty="0"/>
              <a:t> </a:t>
            </a:r>
            <a:r>
              <a:rPr lang="ru-RU" dirty="0"/>
              <a:t>(</a:t>
            </a:r>
            <a:r>
              <a:rPr lang="en-US" dirty="0"/>
              <a:t>alpha</a:t>
            </a:r>
            <a:r>
              <a:rPr lang="uk-UA" dirty="0"/>
              <a:t>-</a:t>
            </a:r>
            <a:r>
              <a:rPr lang="en-US" dirty="0"/>
              <a:t>city</a:t>
            </a:r>
            <a:r>
              <a:rPr lang="ru-RU" dirty="0"/>
              <a:t>)</a:t>
            </a:r>
            <a:r>
              <a:rPr lang="uk-UA" dirty="0"/>
              <a:t>. Це місто, що є важливим елементом світової економічної системи. Таке місто має ключове значення для великих регіонів Землі, чинить на них значний політичний, економічний, культурний вплив. Крім альфа-міст, виділяють менш «впливові», але теж важливі ключові міста для певного регіону, – </a:t>
            </a:r>
            <a:r>
              <a:rPr lang="uk-UA" b="1" dirty="0"/>
              <a:t>бета-міста </a:t>
            </a:r>
            <a:r>
              <a:rPr lang="uk-UA" dirty="0"/>
              <a:t>та </a:t>
            </a:r>
            <a:r>
              <a:rPr lang="uk-UA" b="1" dirty="0"/>
              <a:t>гамма-міста.</a:t>
            </a:r>
            <a:r>
              <a:rPr lang="uk-UA" dirty="0"/>
              <a:t> </a:t>
            </a:r>
            <a:endParaRPr lang="ru-RU" dirty="0"/>
          </a:p>
          <a:p>
            <a:pPr algn="just"/>
            <a:r>
              <a:rPr lang="uk-UA" dirty="0"/>
              <a:t>Вам пропонуються фотографії 12 міст світу, серед яких 4 міста </a:t>
            </a:r>
            <a:r>
              <a:rPr lang="uk-UA" b="1" dirty="0"/>
              <a:t>α</a:t>
            </a:r>
            <a:r>
              <a:rPr lang="uk-UA" dirty="0"/>
              <a:t>, 4 міста </a:t>
            </a:r>
            <a:r>
              <a:rPr lang="uk-UA" b="1" dirty="0"/>
              <a:t>β</a:t>
            </a:r>
            <a:r>
              <a:rPr lang="uk-UA" dirty="0"/>
              <a:t>, 4 міста </a:t>
            </a:r>
            <a:r>
              <a:rPr lang="uk-UA" b="1" dirty="0"/>
              <a:t>γ</a:t>
            </a:r>
            <a:r>
              <a:rPr lang="uk-UA" dirty="0"/>
              <a:t>.. Вам необхідно визначити:</a:t>
            </a:r>
            <a:endParaRPr lang="ru-RU" dirty="0"/>
          </a:p>
          <a:p>
            <a:pPr algn="just"/>
            <a:r>
              <a:rPr lang="uk-UA" dirty="0"/>
              <a:t>а) назву кожного міста; б) тип, до якого кожне з міст відноситься. </a:t>
            </a:r>
            <a:endParaRPr lang="ru-RU" dirty="0"/>
          </a:p>
          <a:p>
            <a:endParaRPr lang="uk-UA" dirty="0"/>
          </a:p>
        </p:txBody>
      </p:sp>
      <p:pic>
        <p:nvPicPr>
          <p:cNvPr id="4" name="Рисунок 3"/>
          <p:cNvPicPr>
            <a:picLocks noChangeAspect="1"/>
          </p:cNvPicPr>
          <p:nvPr/>
        </p:nvPicPr>
        <p:blipFill>
          <a:blip r:embed="rId2"/>
          <a:stretch>
            <a:fillRect/>
          </a:stretch>
        </p:blipFill>
        <p:spPr>
          <a:xfrm>
            <a:off x="31335" y="-1"/>
            <a:ext cx="8296913" cy="6741369"/>
          </a:xfrm>
          <a:prstGeom prst="rect">
            <a:avLst/>
          </a:prstGeom>
        </p:spPr>
      </p:pic>
      <p:pic>
        <p:nvPicPr>
          <p:cNvPr id="5" name="Рисунок 4"/>
          <p:cNvPicPr>
            <a:picLocks noChangeAspect="1"/>
          </p:cNvPicPr>
          <p:nvPr/>
        </p:nvPicPr>
        <p:blipFill>
          <a:blip r:embed="rId3"/>
          <a:stretch>
            <a:fillRect/>
          </a:stretch>
        </p:blipFill>
        <p:spPr>
          <a:xfrm>
            <a:off x="10676268" y="145798"/>
            <a:ext cx="1371600" cy="276225"/>
          </a:xfrm>
          <a:prstGeom prst="rect">
            <a:avLst/>
          </a:prstGeom>
        </p:spPr>
      </p:pic>
    </p:spTree>
    <p:extLst>
      <p:ext uri="{BB962C8B-B14F-4D97-AF65-F5344CB8AC3E}">
        <p14:creationId xmlns:p14="http://schemas.microsoft.com/office/powerpoint/2010/main" val="701042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uk-UA" sz="2400" dirty="0"/>
              <a:t>ІІІ етап Всеукраїнської учнівської </a:t>
            </a:r>
            <a:r>
              <a:rPr lang="uk-UA" sz="2400" dirty="0" smtClean="0"/>
              <a:t>олімпіади з географії</a:t>
            </a:r>
            <a:endParaRPr lang="ru-RU" sz="2400" dirty="0"/>
          </a:p>
        </p:txBody>
      </p:sp>
      <p:sp>
        <p:nvSpPr>
          <p:cNvPr id="3" name="Объект 2"/>
          <p:cNvSpPr>
            <a:spLocks noGrp="1"/>
          </p:cNvSpPr>
          <p:nvPr>
            <p:ph idx="1"/>
          </p:nvPr>
        </p:nvSpPr>
        <p:spPr>
          <a:xfrm>
            <a:off x="1631504" y="1484784"/>
            <a:ext cx="8723312" cy="5040560"/>
          </a:xfrm>
        </p:spPr>
        <p:txBody>
          <a:bodyPr>
            <a:normAutofit fontScale="70000" lnSpcReduction="20000"/>
          </a:bodyPr>
          <a:lstStyle/>
          <a:p>
            <a:pPr algn="just">
              <a:lnSpc>
                <a:spcPct val="180000"/>
              </a:lnSpc>
              <a:spcBef>
                <a:spcPts val="0"/>
              </a:spcBef>
            </a:pPr>
            <a:r>
              <a:rPr lang="uk-UA" dirty="0">
                <a:latin typeface="Times New Roman" panose="02020603050405020304" pitchFamily="18" charset="0"/>
                <a:cs typeface="Times New Roman" panose="02020603050405020304" pitchFamily="18" charset="0"/>
              </a:rPr>
              <a:t>Тестові завдання спрямовані на перевірку знання учнями географічних фактів, номенклатури, понять та їх визначень. </a:t>
            </a:r>
            <a:endParaRPr lang="uk-UA" dirty="0" smtClean="0">
              <a:latin typeface="Times New Roman" panose="02020603050405020304" pitchFamily="18" charset="0"/>
              <a:cs typeface="Times New Roman" panose="02020603050405020304" pitchFamily="18" charset="0"/>
            </a:endParaRPr>
          </a:p>
          <a:p>
            <a:pPr algn="just">
              <a:lnSpc>
                <a:spcPct val="180000"/>
              </a:lnSpc>
              <a:spcBef>
                <a:spcPts val="0"/>
              </a:spcBef>
            </a:pPr>
            <a:r>
              <a:rPr lang="uk-UA" dirty="0" smtClean="0">
                <a:latin typeface="Times New Roman" panose="02020603050405020304" pitchFamily="18" charset="0"/>
                <a:cs typeface="Times New Roman" panose="02020603050405020304" pitchFamily="18" charset="0"/>
              </a:rPr>
              <a:t>Теоретичні </a:t>
            </a:r>
            <a:r>
              <a:rPr lang="uk-UA" dirty="0">
                <a:latin typeface="Times New Roman" panose="02020603050405020304" pitchFamily="18" charset="0"/>
                <a:cs typeface="Times New Roman" panose="02020603050405020304" pitchFamily="18" charset="0"/>
              </a:rPr>
              <a:t>завдання спрямовані на виявлення в учнів уміння пояснювати географічні процеси, установлювати причинно-наслідкові зв’язки, порівнювати об’єкти, здійснювати класифікацію, наводити аргументи. </a:t>
            </a:r>
            <a:endParaRPr lang="uk-UA" dirty="0" smtClean="0">
              <a:latin typeface="Times New Roman" panose="02020603050405020304" pitchFamily="18" charset="0"/>
              <a:cs typeface="Times New Roman" panose="02020603050405020304" pitchFamily="18" charset="0"/>
            </a:endParaRPr>
          </a:p>
          <a:p>
            <a:pPr algn="just">
              <a:lnSpc>
                <a:spcPct val="180000"/>
              </a:lnSpc>
              <a:spcBef>
                <a:spcPts val="0"/>
              </a:spcBef>
            </a:pPr>
            <a:r>
              <a:rPr lang="uk-UA" dirty="0" smtClean="0">
                <a:latin typeface="Times New Roman" panose="02020603050405020304" pitchFamily="18" charset="0"/>
                <a:cs typeface="Times New Roman" panose="02020603050405020304" pitchFamily="18" charset="0"/>
              </a:rPr>
              <a:t>Практичні </a:t>
            </a:r>
            <a:r>
              <a:rPr lang="uk-UA" dirty="0">
                <a:latin typeface="Times New Roman" panose="02020603050405020304" pitchFamily="18" charset="0"/>
                <a:cs typeface="Times New Roman" panose="02020603050405020304" pitchFamily="18" charset="0"/>
              </a:rPr>
              <a:t>завдання сприяють виявленню різноманітних практичних умінь і навичок. Відповіді на теоретичні та практичні завдання оцінюються за багатобальною шкалою. </a:t>
            </a:r>
            <a:endParaRPr lang="ru-RU" dirty="0">
              <a:latin typeface="Times New Roman" panose="02020603050405020304" pitchFamily="18" charset="0"/>
              <a:cs typeface="Times New Roman" panose="02020603050405020304" pitchFamily="18" charset="0"/>
            </a:endParaRPr>
          </a:p>
          <a:p>
            <a:pPr algn="just">
              <a:lnSpc>
                <a:spcPct val="180000"/>
              </a:lnSpc>
              <a:spcBef>
                <a:spcPts val="0"/>
              </a:spcBef>
            </a:pPr>
            <a:r>
              <a:rPr lang="uk-UA" dirty="0">
                <a:latin typeface="Times New Roman" panose="02020603050405020304" pitchFamily="18" charset="0"/>
                <a:cs typeface="Times New Roman" panose="02020603050405020304" pitchFamily="18" charset="0"/>
              </a:rPr>
              <a:t>Під час виконання практичних завдань учні можуть користуватися лінійкою, транспортиром і калькулятором. </a:t>
            </a:r>
            <a:endParaRPr lang="ru-RU" dirty="0">
              <a:latin typeface="Times New Roman" panose="02020603050405020304" pitchFamily="18" charset="0"/>
              <a:cs typeface="Times New Roman" panose="02020603050405020304" pitchFamily="18" charset="0"/>
            </a:endParaRPr>
          </a:p>
          <a:p>
            <a:endParaRPr lang="ru-RU" dirty="0"/>
          </a:p>
        </p:txBody>
      </p:sp>
      <p:pic>
        <p:nvPicPr>
          <p:cNvPr id="4" name="Рисунок 3"/>
          <p:cNvPicPr>
            <a:picLocks noChangeAspect="1"/>
          </p:cNvPicPr>
          <p:nvPr/>
        </p:nvPicPr>
        <p:blipFill>
          <a:blip r:embed="rId2"/>
          <a:stretch>
            <a:fillRect/>
          </a:stretch>
        </p:blipFill>
        <p:spPr>
          <a:xfrm>
            <a:off x="8054604" y="0"/>
            <a:ext cx="4121403" cy="821003"/>
          </a:xfrm>
          <a:prstGeom prst="rect">
            <a:avLst/>
          </a:prstGeom>
        </p:spPr>
      </p:pic>
    </p:spTree>
    <p:extLst>
      <p:ext uri="{BB962C8B-B14F-4D97-AF65-F5344CB8AC3E}">
        <p14:creationId xmlns:p14="http://schemas.microsoft.com/office/powerpoint/2010/main" val="11405993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626557" y="725243"/>
            <a:ext cx="11158075" cy="5404692"/>
          </a:xfrm>
          <a:prstGeom prst="rect">
            <a:avLst/>
          </a:prstGeom>
        </p:spPr>
      </p:pic>
      <p:pic>
        <p:nvPicPr>
          <p:cNvPr id="3" name="Рисунок 2"/>
          <p:cNvPicPr>
            <a:picLocks noChangeAspect="1"/>
          </p:cNvPicPr>
          <p:nvPr/>
        </p:nvPicPr>
        <p:blipFill>
          <a:blip r:embed="rId3"/>
          <a:stretch>
            <a:fillRect/>
          </a:stretch>
        </p:blipFill>
        <p:spPr>
          <a:xfrm>
            <a:off x="66675" y="26715"/>
            <a:ext cx="1612424" cy="338410"/>
          </a:xfrm>
          <a:prstGeom prst="rect">
            <a:avLst/>
          </a:prstGeom>
        </p:spPr>
      </p:pic>
    </p:spTree>
    <p:extLst>
      <p:ext uri="{BB962C8B-B14F-4D97-AF65-F5344CB8AC3E}">
        <p14:creationId xmlns:p14="http://schemas.microsoft.com/office/powerpoint/2010/main" val="39126732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lnSpcReduction="10000"/>
          </a:bodyPr>
          <a:lstStyle/>
          <a:p>
            <a:pPr algn="just"/>
            <a:r>
              <a:rPr lang="uk-UA" dirty="0"/>
              <a:t>Можна вважати, що першопричиною появи парку був екологічний фактор, необхідність створення місця відпочинку у великому поселенні. Переселенці з Британії надавали перевагу будівництву будинків по краях острова, біля моря, а тому територія парку не приваблювала забудовників. На етапі будівництва хмарочосів вирішальну роль відіграв геологічний фактор. Для будівництва величезних і важких будівель були необхідні кристалічні породи. Вони є по краях острова </a:t>
            </a:r>
            <a:r>
              <a:rPr lang="uk-UA" dirty="0" err="1"/>
              <a:t>Мангеттен</a:t>
            </a:r>
            <a:r>
              <a:rPr lang="uk-UA" dirty="0"/>
              <a:t>, а на території парку кристалічні породи занурені на глибину, до того ж рельєф там горбистий. Сукупність цих факторів сприяла збереженню парку, який нині є улюбленим для жителів Нью-Йорка місцем відпочинку, пікніків, розваг, занять спортом і т. ін..</a:t>
            </a:r>
          </a:p>
        </p:txBody>
      </p:sp>
      <p:pic>
        <p:nvPicPr>
          <p:cNvPr id="4" name="Рисунок 3"/>
          <p:cNvPicPr>
            <a:picLocks noChangeAspect="1"/>
          </p:cNvPicPr>
          <p:nvPr/>
        </p:nvPicPr>
        <p:blipFill>
          <a:blip r:embed="rId2"/>
          <a:stretch>
            <a:fillRect/>
          </a:stretch>
        </p:blipFill>
        <p:spPr>
          <a:xfrm>
            <a:off x="10676268" y="145798"/>
            <a:ext cx="1371600" cy="276225"/>
          </a:xfrm>
          <a:prstGeom prst="rect">
            <a:avLst/>
          </a:prstGeom>
        </p:spPr>
      </p:pic>
    </p:spTree>
    <p:extLst>
      <p:ext uri="{BB962C8B-B14F-4D97-AF65-F5344CB8AC3E}">
        <p14:creationId xmlns:p14="http://schemas.microsoft.com/office/powerpoint/2010/main" val="32753464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91344" y="476673"/>
            <a:ext cx="11665296" cy="6404846"/>
          </a:xfrm>
          <a:prstGeom prst="rect">
            <a:avLst/>
          </a:prstGeom>
        </p:spPr>
      </p:pic>
      <p:pic>
        <p:nvPicPr>
          <p:cNvPr id="3" name="Рисунок 2"/>
          <p:cNvPicPr>
            <a:picLocks noChangeAspect="1"/>
          </p:cNvPicPr>
          <p:nvPr/>
        </p:nvPicPr>
        <p:blipFill>
          <a:blip r:embed="rId3"/>
          <a:stretch>
            <a:fillRect/>
          </a:stretch>
        </p:blipFill>
        <p:spPr>
          <a:xfrm>
            <a:off x="66675" y="26715"/>
            <a:ext cx="1612424" cy="338410"/>
          </a:xfrm>
          <a:prstGeom prst="rect">
            <a:avLst/>
          </a:prstGeom>
        </p:spPr>
      </p:pic>
    </p:spTree>
    <p:extLst>
      <p:ext uri="{BB962C8B-B14F-4D97-AF65-F5344CB8AC3E}">
        <p14:creationId xmlns:p14="http://schemas.microsoft.com/office/powerpoint/2010/main" val="2767398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91344" y="226848"/>
            <a:ext cx="11809312" cy="6442511"/>
          </a:xfrm>
          <a:prstGeom prst="rect">
            <a:avLst/>
          </a:prstGeom>
        </p:spPr>
      </p:pic>
      <p:pic>
        <p:nvPicPr>
          <p:cNvPr id="5" name="Рисунок 4"/>
          <p:cNvPicPr>
            <a:picLocks noChangeAspect="1"/>
          </p:cNvPicPr>
          <p:nvPr/>
        </p:nvPicPr>
        <p:blipFill>
          <a:blip r:embed="rId3"/>
          <a:stretch>
            <a:fillRect/>
          </a:stretch>
        </p:blipFill>
        <p:spPr>
          <a:xfrm>
            <a:off x="10676268" y="145798"/>
            <a:ext cx="1371600" cy="276225"/>
          </a:xfrm>
          <a:prstGeom prst="rect">
            <a:avLst/>
          </a:prstGeom>
        </p:spPr>
      </p:pic>
    </p:spTree>
    <p:extLst>
      <p:ext uri="{BB962C8B-B14F-4D97-AF65-F5344CB8AC3E}">
        <p14:creationId xmlns:p14="http://schemas.microsoft.com/office/powerpoint/2010/main" val="25399936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4680" y="371128"/>
            <a:ext cx="12216680" cy="5650160"/>
          </a:xfrm>
          <a:prstGeom prst="rect">
            <a:avLst/>
          </a:prstGeom>
        </p:spPr>
      </p:pic>
      <p:pic>
        <p:nvPicPr>
          <p:cNvPr id="3" name="Рисунок 2"/>
          <p:cNvPicPr>
            <a:picLocks noChangeAspect="1"/>
          </p:cNvPicPr>
          <p:nvPr/>
        </p:nvPicPr>
        <p:blipFill>
          <a:blip r:embed="rId3"/>
          <a:stretch>
            <a:fillRect/>
          </a:stretch>
        </p:blipFill>
        <p:spPr>
          <a:xfrm>
            <a:off x="66675" y="26715"/>
            <a:ext cx="1612424" cy="338410"/>
          </a:xfrm>
          <a:prstGeom prst="rect">
            <a:avLst/>
          </a:prstGeom>
        </p:spPr>
      </p:pic>
    </p:spTree>
    <p:extLst>
      <p:ext uri="{BB962C8B-B14F-4D97-AF65-F5344CB8AC3E}">
        <p14:creationId xmlns:p14="http://schemas.microsoft.com/office/powerpoint/2010/main" val="29930981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fontScale="92500" lnSpcReduction="20000"/>
          </a:bodyPr>
          <a:lstStyle/>
          <a:p>
            <a:pPr marL="0" indent="0" algn="just">
              <a:buNone/>
            </a:pPr>
            <a:r>
              <a:rPr lang="uk-UA" dirty="0"/>
              <a:t>На архіпелазі Нова Земля у Північному Льодовитому океані пташині базари розташовані на західному узбережжі з таких причин:</a:t>
            </a:r>
            <a:endParaRPr lang="ru-RU" dirty="0"/>
          </a:p>
          <a:p>
            <a:pPr marL="0" indent="0" algn="just">
              <a:buNone/>
            </a:pPr>
            <a:r>
              <a:rPr lang="uk-UA" dirty="0"/>
              <a:t>- на заході тепліше через теплу течію - відгалуження Північно-Атлантичної течії;</a:t>
            </a:r>
            <a:endParaRPr lang="ru-RU" dirty="0"/>
          </a:p>
          <a:p>
            <a:pPr marL="0" indent="0" algn="just">
              <a:buNone/>
            </a:pPr>
            <a:r>
              <a:rPr lang="uk-UA" dirty="0"/>
              <a:t>- перемішування теплої і холодної води призводить до вивільнення кисню, що сприяє розмноженню планктону, збільшенню риби, тобто утворенню для птахів багатої кормової бази;</a:t>
            </a:r>
            <a:endParaRPr lang="ru-RU" dirty="0"/>
          </a:p>
          <a:p>
            <a:pPr marL="0" indent="0" algn="just">
              <a:buNone/>
            </a:pPr>
            <a:r>
              <a:rPr lang="uk-UA" dirty="0"/>
              <a:t>- на заході архіпелагу менше льодовиків і більше скель, що приваблює птахів.</a:t>
            </a:r>
            <a:endParaRPr lang="ru-RU" dirty="0"/>
          </a:p>
          <a:p>
            <a:pPr marL="0" indent="0" algn="just">
              <a:buNone/>
            </a:pPr>
            <a:r>
              <a:rPr lang="uk-UA" dirty="0"/>
              <a:t>Причинами утворення пташиних базарів – колоній різних видів птахів – можна вважати такі: спільно легше захищати свої гнізда, легше виховувати малюків. </a:t>
            </a:r>
          </a:p>
        </p:txBody>
      </p:sp>
      <p:pic>
        <p:nvPicPr>
          <p:cNvPr id="4" name="Рисунок 3"/>
          <p:cNvPicPr>
            <a:picLocks noChangeAspect="1"/>
          </p:cNvPicPr>
          <p:nvPr/>
        </p:nvPicPr>
        <p:blipFill>
          <a:blip r:embed="rId2"/>
          <a:stretch>
            <a:fillRect/>
          </a:stretch>
        </p:blipFill>
        <p:spPr>
          <a:xfrm>
            <a:off x="10676268" y="145798"/>
            <a:ext cx="1371600" cy="276225"/>
          </a:xfrm>
          <a:prstGeom prst="rect">
            <a:avLst/>
          </a:prstGeom>
        </p:spPr>
      </p:pic>
    </p:spTree>
    <p:extLst>
      <p:ext uri="{BB962C8B-B14F-4D97-AF65-F5344CB8AC3E}">
        <p14:creationId xmlns:p14="http://schemas.microsoft.com/office/powerpoint/2010/main" val="23717809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1100"/>
            <a:ext cx="12000656" cy="6856900"/>
          </a:xfrm>
          <a:prstGeom prst="rect">
            <a:avLst/>
          </a:prstGeom>
        </p:spPr>
      </p:pic>
      <p:pic>
        <p:nvPicPr>
          <p:cNvPr id="3" name="Рисунок 2"/>
          <p:cNvPicPr>
            <a:picLocks noChangeAspect="1"/>
          </p:cNvPicPr>
          <p:nvPr/>
        </p:nvPicPr>
        <p:blipFill>
          <a:blip r:embed="rId3"/>
          <a:stretch>
            <a:fillRect/>
          </a:stretch>
        </p:blipFill>
        <p:spPr>
          <a:xfrm>
            <a:off x="7320136" y="6309320"/>
            <a:ext cx="1612424" cy="338410"/>
          </a:xfrm>
          <a:prstGeom prst="rect">
            <a:avLst/>
          </a:prstGeom>
        </p:spPr>
      </p:pic>
    </p:spTree>
    <p:extLst>
      <p:ext uri="{BB962C8B-B14F-4D97-AF65-F5344CB8AC3E}">
        <p14:creationId xmlns:p14="http://schemas.microsoft.com/office/powerpoint/2010/main" val="34612537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324685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79376" y="548680"/>
            <a:ext cx="10874424" cy="5628283"/>
          </a:xfrm>
        </p:spPr>
        <p:txBody>
          <a:bodyPr>
            <a:normAutofit fontScale="92500"/>
          </a:bodyPr>
          <a:lstStyle/>
          <a:p>
            <a:pPr marL="0" indent="0" algn="just">
              <a:buNone/>
            </a:pPr>
            <a:r>
              <a:rPr lang="uk-UA" dirty="0"/>
              <a:t>Такі хвилі пов’язані з припливами. Припливна хвиля двічі на добу заходить у затоку Ханчжоу, який поступово звужується. Хвиля зростає у висоту, але її висота залежить від положення Місяця на орбіті. </a:t>
            </a:r>
            <a:r>
              <a:rPr lang="uk-UA" dirty="0" err="1"/>
              <a:t>Сизигійні</a:t>
            </a:r>
            <a:r>
              <a:rPr lang="uk-UA" dirty="0"/>
              <a:t> припливи, коли Земля, Місяць і Сонце розташовані на одній лінії, значно </a:t>
            </a:r>
            <a:r>
              <a:rPr lang="uk-UA" dirty="0" err="1"/>
              <a:t>бі-льші</a:t>
            </a:r>
            <a:r>
              <a:rPr lang="uk-UA" dirty="0"/>
              <a:t> за квадратурні припливи. Крім того, припливи більші, коли Місяць знаходиться у перигеї – точці орбіти, максимально близькій до Землі. 1-го  і  15-го  числа восьмого місяця за місячним ка-</a:t>
            </a:r>
            <a:r>
              <a:rPr lang="uk-UA" dirty="0" err="1"/>
              <a:t>лендарем</a:t>
            </a:r>
            <a:r>
              <a:rPr lang="uk-UA" dirty="0"/>
              <a:t> (це друга половина вересня) спостерігаються найбільші на ріці </a:t>
            </a:r>
            <a:r>
              <a:rPr lang="uk-UA" dirty="0" err="1"/>
              <a:t>Цяньтан</a:t>
            </a:r>
            <a:r>
              <a:rPr lang="uk-UA" dirty="0"/>
              <a:t> припливні хвилі – до 8-9 м. Місяць у ці дні знаходиться і в сизигії, і у перигеї.</a:t>
            </a:r>
          </a:p>
          <a:p>
            <a:pPr marL="0" indent="0" algn="just">
              <a:buNone/>
            </a:pPr>
            <a:r>
              <a:rPr lang="uk-UA" dirty="0"/>
              <a:t>Такі хвилі називаються «бор». На ріці </a:t>
            </a:r>
            <a:r>
              <a:rPr lang="uk-UA" dirty="0" err="1"/>
              <a:t>Цяньтан</a:t>
            </a:r>
            <a:r>
              <a:rPr lang="uk-UA" dirty="0"/>
              <a:t> бор максимальний на Землі (9 м), а його швидкість – 40 км на годину. Тому необачні туристи не встигають врятуватися, якщо стоять </a:t>
            </a:r>
            <a:r>
              <a:rPr lang="uk-UA" dirty="0" err="1"/>
              <a:t>бли-зько</a:t>
            </a:r>
            <a:r>
              <a:rPr lang="uk-UA" dirty="0"/>
              <a:t> до берега ріки.</a:t>
            </a:r>
          </a:p>
          <a:p>
            <a:pPr marL="0" indent="0" algn="just">
              <a:buNone/>
            </a:pPr>
            <a:r>
              <a:rPr lang="uk-UA" dirty="0"/>
              <a:t>На внутрішніх морях (якими є моря України) припливи дуже незначні – до 10-20 </a:t>
            </a:r>
            <a:r>
              <a:rPr lang="uk-UA" dirty="0" err="1"/>
              <a:t>сантимет</a:t>
            </a:r>
            <a:r>
              <a:rPr lang="uk-UA" dirty="0"/>
              <a:t>-рів, тому в пониззі наших рік утворення борів неможливе. </a:t>
            </a:r>
          </a:p>
          <a:p>
            <a:endParaRPr lang="uk-UA" dirty="0"/>
          </a:p>
        </p:txBody>
      </p:sp>
      <p:pic>
        <p:nvPicPr>
          <p:cNvPr id="5" name="Рисунок 4"/>
          <p:cNvPicPr>
            <a:picLocks noChangeAspect="1"/>
          </p:cNvPicPr>
          <p:nvPr/>
        </p:nvPicPr>
        <p:blipFill>
          <a:blip r:embed="rId2"/>
          <a:stretch>
            <a:fillRect/>
          </a:stretch>
        </p:blipFill>
        <p:spPr>
          <a:xfrm>
            <a:off x="10676268" y="145798"/>
            <a:ext cx="1371600" cy="276225"/>
          </a:xfrm>
          <a:prstGeom prst="rect">
            <a:avLst/>
          </a:prstGeom>
        </p:spPr>
      </p:pic>
    </p:spTree>
    <p:extLst>
      <p:ext uri="{BB962C8B-B14F-4D97-AF65-F5344CB8AC3E}">
        <p14:creationId xmlns:p14="http://schemas.microsoft.com/office/powerpoint/2010/main" val="27302693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a:p>
        </p:txBody>
      </p:sp>
      <p:pic>
        <p:nvPicPr>
          <p:cNvPr id="4" name="Рисунок 3"/>
          <p:cNvPicPr>
            <a:picLocks noChangeAspect="1"/>
          </p:cNvPicPr>
          <p:nvPr/>
        </p:nvPicPr>
        <p:blipFill>
          <a:blip r:embed="rId2"/>
          <a:stretch>
            <a:fillRect/>
          </a:stretch>
        </p:blipFill>
        <p:spPr>
          <a:xfrm>
            <a:off x="19503" y="659731"/>
            <a:ext cx="12242809" cy="5517232"/>
          </a:xfrm>
          <a:prstGeom prst="rect">
            <a:avLst/>
          </a:prstGeom>
        </p:spPr>
      </p:pic>
      <p:pic>
        <p:nvPicPr>
          <p:cNvPr id="5" name="Рисунок 4"/>
          <p:cNvPicPr>
            <a:picLocks noChangeAspect="1"/>
          </p:cNvPicPr>
          <p:nvPr/>
        </p:nvPicPr>
        <p:blipFill>
          <a:blip r:embed="rId3"/>
          <a:stretch>
            <a:fillRect/>
          </a:stretch>
        </p:blipFill>
        <p:spPr>
          <a:xfrm>
            <a:off x="66675" y="26715"/>
            <a:ext cx="1612424" cy="338410"/>
          </a:xfrm>
          <a:prstGeom prst="rect">
            <a:avLst/>
          </a:prstGeom>
        </p:spPr>
      </p:pic>
    </p:spTree>
    <p:extLst>
      <p:ext uri="{BB962C8B-B14F-4D97-AF65-F5344CB8AC3E}">
        <p14:creationId xmlns:p14="http://schemas.microsoft.com/office/powerpoint/2010/main" val="3359382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uk-UA" sz="2400" dirty="0"/>
              <a:t>ІІІ етап Всеукраїнської учнівської олімпіади з географії</a:t>
            </a:r>
            <a:endParaRPr lang="ru-RU" sz="2400"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462245879"/>
              </p:ext>
            </p:extLst>
          </p:nvPr>
        </p:nvGraphicFramePr>
        <p:xfrm>
          <a:off x="1919536" y="2852934"/>
          <a:ext cx="8280920" cy="3456432"/>
        </p:xfrm>
        <a:graphic>
          <a:graphicData uri="http://schemas.openxmlformats.org/drawingml/2006/table">
            <a:tbl>
              <a:tblPr firstRow="1" firstCol="1" lastRow="1" lastCol="1" bandRow="1" bandCol="1">
                <a:tableStyleId>{5C22544A-7EE6-4342-B048-85BDC9FD1C3A}</a:tableStyleId>
              </a:tblPr>
              <a:tblGrid>
                <a:gridCol w="8280920">
                  <a:extLst>
                    <a:ext uri="{9D8B030D-6E8A-4147-A177-3AD203B41FA5}">
                      <a16:colId xmlns:a16="http://schemas.microsoft.com/office/drawing/2014/main" val="20000"/>
                    </a:ext>
                  </a:extLst>
                </a:gridCol>
              </a:tblGrid>
              <a:tr h="462909">
                <a:tc>
                  <a:txBody>
                    <a:bodyPr/>
                    <a:lstStyle/>
                    <a:p>
                      <a:pPr algn="ctr">
                        <a:lnSpc>
                          <a:spcPct val="135000"/>
                        </a:lnSpc>
                        <a:spcAft>
                          <a:spcPts val="0"/>
                        </a:spcAft>
                      </a:pPr>
                      <a:r>
                        <a:rPr lang="uk-UA" sz="2400" dirty="0">
                          <a:effectLst/>
                        </a:rPr>
                        <a:t>1. Тестовий блок</a:t>
                      </a:r>
                      <a:endParaRPr lang="ru-RU" sz="2400" dirty="0">
                        <a:effectLst/>
                        <a:latin typeface="Times New Roman"/>
                        <a:ea typeface="MS Mincho"/>
                        <a:cs typeface="Times New Roman"/>
                      </a:endParaRPr>
                    </a:p>
                  </a:txBody>
                  <a:tcPr marL="68580" marR="68580" marT="0" marB="0"/>
                </a:tc>
                <a:extLst>
                  <a:ext uri="{0D108BD9-81ED-4DB2-BD59-A6C34878D82A}">
                    <a16:rowId xmlns:a16="http://schemas.microsoft.com/office/drawing/2014/main" val="10000"/>
                  </a:ext>
                </a:extLst>
              </a:tr>
              <a:tr h="462909">
                <a:tc>
                  <a:txBody>
                    <a:bodyPr/>
                    <a:lstStyle/>
                    <a:p>
                      <a:pPr>
                        <a:lnSpc>
                          <a:spcPct val="135000"/>
                        </a:lnSpc>
                        <a:spcAft>
                          <a:spcPts val="0"/>
                        </a:spcAft>
                      </a:pPr>
                      <a:r>
                        <a:rPr lang="uk-UA" sz="2400" dirty="0">
                          <a:effectLst/>
                        </a:rPr>
                        <a:t>завдання з вибором однієї правильної відповіді</a:t>
                      </a:r>
                      <a:endParaRPr lang="ru-RU" sz="2400" dirty="0">
                        <a:effectLst/>
                        <a:latin typeface="Times New Roman"/>
                        <a:ea typeface="MS Mincho"/>
                        <a:cs typeface="Times New Roman"/>
                      </a:endParaRPr>
                    </a:p>
                  </a:txBody>
                  <a:tcPr marL="68580" marR="68580" marT="0" marB="0"/>
                </a:tc>
                <a:extLst>
                  <a:ext uri="{0D108BD9-81ED-4DB2-BD59-A6C34878D82A}">
                    <a16:rowId xmlns:a16="http://schemas.microsoft.com/office/drawing/2014/main" val="10001"/>
                  </a:ext>
                </a:extLst>
              </a:tr>
              <a:tr h="462909">
                <a:tc>
                  <a:txBody>
                    <a:bodyPr/>
                    <a:lstStyle/>
                    <a:p>
                      <a:pPr algn="ctr">
                        <a:lnSpc>
                          <a:spcPct val="135000"/>
                        </a:lnSpc>
                        <a:spcAft>
                          <a:spcPts val="0"/>
                        </a:spcAft>
                      </a:pPr>
                      <a:r>
                        <a:rPr lang="uk-UA" sz="2400" dirty="0">
                          <a:effectLst/>
                        </a:rPr>
                        <a:t>2. Теоретичний блок</a:t>
                      </a:r>
                      <a:endParaRPr lang="ru-RU" sz="2400" dirty="0">
                        <a:effectLst/>
                        <a:latin typeface="Times New Roman"/>
                        <a:ea typeface="MS Mincho"/>
                        <a:cs typeface="Times New Roman"/>
                      </a:endParaRPr>
                    </a:p>
                  </a:txBody>
                  <a:tcPr marL="68580" marR="68580" marT="0" marB="0"/>
                </a:tc>
                <a:extLst>
                  <a:ext uri="{0D108BD9-81ED-4DB2-BD59-A6C34878D82A}">
                    <a16:rowId xmlns:a16="http://schemas.microsoft.com/office/drawing/2014/main" val="10002"/>
                  </a:ext>
                </a:extLst>
              </a:tr>
              <a:tr h="462909">
                <a:tc>
                  <a:txBody>
                    <a:bodyPr/>
                    <a:lstStyle/>
                    <a:p>
                      <a:pPr>
                        <a:lnSpc>
                          <a:spcPct val="135000"/>
                        </a:lnSpc>
                        <a:spcAft>
                          <a:spcPts val="0"/>
                        </a:spcAft>
                      </a:pPr>
                      <a:r>
                        <a:rPr lang="uk-UA" sz="2400" dirty="0">
                          <a:effectLst/>
                        </a:rPr>
                        <a:t>теоретичні або творчі </a:t>
                      </a:r>
                      <a:r>
                        <a:rPr lang="uk-UA" sz="2400" dirty="0" smtClean="0">
                          <a:effectLst/>
                        </a:rPr>
                        <a:t>завдання, географічна</a:t>
                      </a:r>
                      <a:r>
                        <a:rPr lang="uk-UA" sz="2400" baseline="0" dirty="0" smtClean="0">
                          <a:effectLst/>
                        </a:rPr>
                        <a:t> задача</a:t>
                      </a:r>
                      <a:endParaRPr lang="ru-RU" sz="2400" dirty="0">
                        <a:effectLst/>
                        <a:latin typeface="Times New Roman"/>
                        <a:ea typeface="MS Mincho"/>
                        <a:cs typeface="Times New Roman"/>
                      </a:endParaRPr>
                    </a:p>
                  </a:txBody>
                  <a:tcPr marL="68580" marR="68580" marT="0" marB="0"/>
                </a:tc>
                <a:extLst>
                  <a:ext uri="{0D108BD9-81ED-4DB2-BD59-A6C34878D82A}">
                    <a16:rowId xmlns:a16="http://schemas.microsoft.com/office/drawing/2014/main" val="10003"/>
                  </a:ext>
                </a:extLst>
              </a:tr>
              <a:tr h="462909">
                <a:tc>
                  <a:txBody>
                    <a:bodyPr/>
                    <a:lstStyle/>
                    <a:p>
                      <a:pPr algn="ctr">
                        <a:lnSpc>
                          <a:spcPct val="135000"/>
                        </a:lnSpc>
                        <a:spcAft>
                          <a:spcPts val="0"/>
                        </a:spcAft>
                      </a:pPr>
                      <a:r>
                        <a:rPr lang="uk-UA" sz="2400" dirty="0">
                          <a:effectLst/>
                        </a:rPr>
                        <a:t>3. Практичний блок</a:t>
                      </a:r>
                      <a:endParaRPr lang="ru-RU" sz="2400" dirty="0">
                        <a:effectLst/>
                        <a:latin typeface="Times New Roman"/>
                        <a:ea typeface="MS Mincho"/>
                        <a:cs typeface="Times New Roman"/>
                      </a:endParaRPr>
                    </a:p>
                  </a:txBody>
                  <a:tcPr marL="68580" marR="68580" marT="0" marB="0"/>
                </a:tc>
                <a:extLst>
                  <a:ext uri="{0D108BD9-81ED-4DB2-BD59-A6C34878D82A}">
                    <a16:rowId xmlns:a16="http://schemas.microsoft.com/office/drawing/2014/main" val="10004"/>
                  </a:ext>
                </a:extLst>
              </a:tr>
              <a:tr h="462909">
                <a:tc>
                  <a:txBody>
                    <a:bodyPr/>
                    <a:lstStyle/>
                    <a:p>
                      <a:pPr>
                        <a:lnSpc>
                          <a:spcPct val="135000"/>
                        </a:lnSpc>
                        <a:spcAft>
                          <a:spcPts val="0"/>
                        </a:spcAft>
                      </a:pPr>
                      <a:r>
                        <a:rPr lang="uk-UA" sz="2400" dirty="0">
                          <a:effectLst/>
                        </a:rPr>
                        <a:t>практичні завдання </a:t>
                      </a:r>
                      <a:endParaRPr lang="ru-RU" sz="2400" dirty="0">
                        <a:effectLst/>
                        <a:latin typeface="Times New Roman"/>
                        <a:ea typeface="MS Mincho"/>
                        <a:cs typeface="Times New Roman"/>
                      </a:endParaRPr>
                    </a:p>
                  </a:txBody>
                  <a:tcPr marL="68580" marR="68580" marT="0" marB="0"/>
                </a:tc>
                <a:extLst>
                  <a:ext uri="{0D108BD9-81ED-4DB2-BD59-A6C34878D82A}">
                    <a16:rowId xmlns:a16="http://schemas.microsoft.com/office/drawing/2014/main" val="10005"/>
                  </a:ext>
                </a:extLst>
              </a:tr>
              <a:tr h="462909">
                <a:tc>
                  <a:txBody>
                    <a:bodyPr/>
                    <a:lstStyle/>
                    <a:p>
                      <a:pPr>
                        <a:lnSpc>
                          <a:spcPct val="135000"/>
                        </a:lnSpc>
                        <a:spcAft>
                          <a:spcPts val="0"/>
                        </a:spcAft>
                      </a:pPr>
                      <a:endParaRPr lang="ru-RU" sz="2400" dirty="0">
                        <a:effectLst/>
                        <a:latin typeface="Times New Roman"/>
                        <a:ea typeface="MS Mincho"/>
                        <a:cs typeface="Times New Roman"/>
                      </a:endParaRPr>
                    </a:p>
                  </a:txBody>
                  <a:tcPr marL="68580" marR="68580" marT="0" marB="0"/>
                </a:tc>
                <a:extLst>
                  <a:ext uri="{0D108BD9-81ED-4DB2-BD59-A6C34878D82A}">
                    <a16:rowId xmlns:a16="http://schemas.microsoft.com/office/drawing/2014/main" val="10006"/>
                  </a:ext>
                </a:extLst>
              </a:tr>
            </a:tbl>
          </a:graphicData>
        </a:graphic>
      </p:graphicFrame>
      <p:sp>
        <p:nvSpPr>
          <p:cNvPr id="5" name="Rectangle 1"/>
          <p:cNvSpPr>
            <a:spLocks noChangeArrowheads="1"/>
          </p:cNvSpPr>
          <p:nvPr/>
        </p:nvSpPr>
        <p:spPr bwMode="auto">
          <a:xfrm>
            <a:off x="2135560" y="1938340"/>
            <a:ext cx="763284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uk-UA" altLang="ru-RU" sz="2400" dirty="0" err="1">
                <a:ea typeface="Times New Roman" pitchFamily="18" charset="0"/>
              </a:rPr>
              <a:t>Олімпіадні</a:t>
            </a:r>
            <a:r>
              <a:rPr lang="uk-UA" altLang="ru-RU" sz="2400" dirty="0">
                <a:ea typeface="Times New Roman" pitchFamily="18" charset="0"/>
              </a:rPr>
              <a:t> завдання з географії подані за блоками: тестовий, теоретичний, практичний.</a:t>
            </a:r>
            <a:endParaRPr lang="uk-UA" altLang="ru-RU" sz="2400" dirty="0">
              <a:latin typeface="Arial" pitchFamily="34" charset="0"/>
              <a:cs typeface="Arial" pitchFamily="34" charset="0"/>
            </a:endParaRPr>
          </a:p>
        </p:txBody>
      </p:sp>
      <p:pic>
        <p:nvPicPr>
          <p:cNvPr id="6" name="Рисунок 5"/>
          <p:cNvPicPr>
            <a:picLocks noChangeAspect="1"/>
          </p:cNvPicPr>
          <p:nvPr/>
        </p:nvPicPr>
        <p:blipFill>
          <a:blip r:embed="rId2"/>
          <a:stretch>
            <a:fillRect/>
          </a:stretch>
        </p:blipFill>
        <p:spPr>
          <a:xfrm>
            <a:off x="8054604" y="0"/>
            <a:ext cx="4121403" cy="821003"/>
          </a:xfrm>
          <a:prstGeom prst="rect">
            <a:avLst/>
          </a:prstGeom>
        </p:spPr>
      </p:pic>
    </p:spTree>
    <p:extLst>
      <p:ext uri="{BB962C8B-B14F-4D97-AF65-F5344CB8AC3E}">
        <p14:creationId xmlns:p14="http://schemas.microsoft.com/office/powerpoint/2010/main" val="34504587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59" y="28808"/>
            <a:ext cx="12172141" cy="6829191"/>
          </a:xfrm>
        </p:spPr>
      </p:pic>
    </p:spTree>
    <p:extLst>
      <p:ext uri="{BB962C8B-B14F-4D97-AF65-F5344CB8AC3E}">
        <p14:creationId xmlns:p14="http://schemas.microsoft.com/office/powerpoint/2010/main" val="41397459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r>
              <a:rPr lang="uk-UA" dirty="0"/>
              <a:t>Цей регіон – Далекий Схід  (Східна Азія). Тип клімату – помірний мусонний. Для нього характерна тривала холодна зима без відлиг, яка дозволяє проводити снігові фестивалі, виставки крижаних скульптур (у Японії, Китаї, Росії). Фотознімок зроблений у Хабаровську,  де 3% населення – українці</a:t>
            </a:r>
          </a:p>
        </p:txBody>
      </p:sp>
      <p:pic>
        <p:nvPicPr>
          <p:cNvPr id="4" name="Рисунок 3"/>
          <p:cNvPicPr>
            <a:picLocks noChangeAspect="1"/>
          </p:cNvPicPr>
          <p:nvPr/>
        </p:nvPicPr>
        <p:blipFill>
          <a:blip r:embed="rId2"/>
          <a:stretch>
            <a:fillRect/>
          </a:stretch>
        </p:blipFill>
        <p:spPr>
          <a:xfrm>
            <a:off x="10676268" y="145798"/>
            <a:ext cx="1371600" cy="276225"/>
          </a:xfrm>
          <a:prstGeom prst="rect">
            <a:avLst/>
          </a:prstGeom>
        </p:spPr>
      </p:pic>
    </p:spTree>
    <p:extLst>
      <p:ext uri="{BB962C8B-B14F-4D97-AF65-F5344CB8AC3E}">
        <p14:creationId xmlns:p14="http://schemas.microsoft.com/office/powerpoint/2010/main" val="1521806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344" y="365125"/>
            <a:ext cx="11593288" cy="1263675"/>
          </a:xfrm>
        </p:spPr>
        <p:txBody>
          <a:bodyPr>
            <a:normAutofit fontScale="90000"/>
          </a:bodyPr>
          <a:lstStyle/>
          <a:p>
            <a:r>
              <a:rPr lang="uk-UA" sz="2400" dirty="0"/>
              <a:t>Проаналізуйте чотири карти зміни солоності Азовського моря у другій половині XX століття </a:t>
            </a:r>
            <a:r>
              <a:rPr lang="uk-UA" sz="2400" i="1" dirty="0"/>
              <a:t>(рис. ліворуч).</a:t>
            </a:r>
            <a:r>
              <a:rPr lang="uk-UA" sz="2400" dirty="0"/>
              <a:t> Як змінювалася солоність моря і з яких причин? Поясніть, як зміни солоності морської води вплинули на органічний світ і рибну продуктивність Азовського моря.</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8800"/>
            <a:ext cx="12072664" cy="5229200"/>
          </a:xfrm>
          <a:prstGeom prst="rect">
            <a:avLst/>
          </a:prstGeom>
        </p:spPr>
      </p:pic>
      <p:pic>
        <p:nvPicPr>
          <p:cNvPr id="5" name="Рисунок 4"/>
          <p:cNvPicPr>
            <a:picLocks noChangeAspect="1"/>
          </p:cNvPicPr>
          <p:nvPr/>
        </p:nvPicPr>
        <p:blipFill>
          <a:blip r:embed="rId3"/>
          <a:stretch>
            <a:fillRect/>
          </a:stretch>
        </p:blipFill>
        <p:spPr>
          <a:xfrm>
            <a:off x="66675" y="26715"/>
            <a:ext cx="1612424" cy="338410"/>
          </a:xfrm>
          <a:prstGeom prst="rect">
            <a:avLst/>
          </a:prstGeom>
        </p:spPr>
      </p:pic>
    </p:spTree>
    <p:extLst>
      <p:ext uri="{BB962C8B-B14F-4D97-AF65-F5344CB8AC3E}">
        <p14:creationId xmlns:p14="http://schemas.microsoft.com/office/powerpoint/2010/main" val="32966168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fontScale="92500" lnSpcReduction="10000"/>
          </a:bodyPr>
          <a:lstStyle/>
          <a:p>
            <a:pPr marL="0" indent="0">
              <a:buNone/>
            </a:pPr>
            <a:r>
              <a:rPr lang="uk-UA" dirty="0"/>
              <a:t>Причини збільшення солоності Азовського моря: </a:t>
            </a:r>
            <a:endParaRPr lang="ru-RU" dirty="0"/>
          </a:p>
          <a:p>
            <a:pPr marL="0" indent="0">
              <a:buNone/>
            </a:pPr>
            <a:r>
              <a:rPr lang="uk-UA" dirty="0"/>
              <a:t>а) зменшення річкового стоку – воду Дона, Кубані, Кальміуса та ін. річок забрали на зрошення полів, на водопостачання промисловості та міст; дуже багато води затримано у водосховищах (особливо – у </a:t>
            </a:r>
            <a:r>
              <a:rPr lang="uk-UA" dirty="0" err="1"/>
              <a:t>Цимлянському</a:t>
            </a:r>
            <a:r>
              <a:rPr lang="uk-UA" dirty="0"/>
              <a:t>), звідки вона випаровується, потрапляє під землю та </a:t>
            </a:r>
            <a:r>
              <a:rPr lang="uk-UA" dirty="0" err="1"/>
              <a:t>ін</a:t>
            </a:r>
            <a:r>
              <a:rPr lang="uk-UA" dirty="0"/>
              <a:t>;  </a:t>
            </a:r>
            <a:endParaRPr lang="ru-RU" dirty="0"/>
          </a:p>
          <a:p>
            <a:pPr marL="0" indent="0">
              <a:buNone/>
            </a:pPr>
            <a:r>
              <a:rPr lang="uk-UA" dirty="0"/>
              <a:t>б) приплив більш солоної води з Чорного моря, де вона 50 років тому була майже удвічі більша, ніж в Азовському морі. </a:t>
            </a:r>
            <a:endParaRPr lang="ru-RU" dirty="0"/>
          </a:p>
          <a:p>
            <a:pPr marL="0" indent="0">
              <a:buNone/>
            </a:pPr>
            <a:r>
              <a:rPr lang="uk-UA" dirty="0"/>
              <a:t>Збільшення солоності води Азовського моря з 11 до 14‰ стало згубним для багатьох прісноводних видів органічного світу, для цінних прохідних риб (осетрових, судака та ін.), і продуктивність моря зменшилася у кілька разів</a:t>
            </a:r>
            <a:endParaRPr lang="ru-RU" dirty="0"/>
          </a:p>
          <a:p>
            <a:endParaRPr lang="uk-UA" dirty="0"/>
          </a:p>
        </p:txBody>
      </p:sp>
      <p:pic>
        <p:nvPicPr>
          <p:cNvPr id="4" name="Рисунок 3"/>
          <p:cNvPicPr>
            <a:picLocks noChangeAspect="1"/>
          </p:cNvPicPr>
          <p:nvPr/>
        </p:nvPicPr>
        <p:blipFill>
          <a:blip r:embed="rId2"/>
          <a:stretch>
            <a:fillRect/>
          </a:stretch>
        </p:blipFill>
        <p:spPr>
          <a:xfrm>
            <a:off x="10676268" y="145798"/>
            <a:ext cx="1371600" cy="276225"/>
          </a:xfrm>
          <a:prstGeom prst="rect">
            <a:avLst/>
          </a:prstGeom>
        </p:spPr>
      </p:pic>
    </p:spTree>
    <p:extLst>
      <p:ext uri="{BB962C8B-B14F-4D97-AF65-F5344CB8AC3E}">
        <p14:creationId xmlns:p14="http://schemas.microsoft.com/office/powerpoint/2010/main" val="26059112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idx="1"/>
          </p:nvPr>
        </p:nvSpPr>
        <p:spPr>
          <a:xfrm>
            <a:off x="191344" y="188641"/>
            <a:ext cx="11881320" cy="2592288"/>
          </a:xfrm>
        </p:spPr>
        <p:txBody>
          <a:bodyPr>
            <a:normAutofit fontScale="92500"/>
          </a:bodyPr>
          <a:lstStyle/>
          <a:p>
            <a:r>
              <a:rPr lang="uk-UA" dirty="0"/>
              <a:t>Останнім часом у світі все частіше говорять про глобальне потепління. Стисло поясніть, що таке глобальне потепління та які його причини. Чи існують докази глобальної зміни клімату?  </a:t>
            </a:r>
            <a:endParaRPr lang="ru-RU" dirty="0"/>
          </a:p>
          <a:p>
            <a:r>
              <a:rPr lang="uk-UA" dirty="0"/>
              <a:t>       У 2011 році у Берліні з’явилась скульптура-інсталяція іспанського скульптора, художника </a:t>
            </a:r>
            <a:r>
              <a:rPr lang="uk-UA" dirty="0" err="1"/>
              <a:t>Ісаака</a:t>
            </a:r>
            <a:r>
              <a:rPr lang="uk-UA" dirty="0"/>
              <a:t> </a:t>
            </a:r>
            <a:r>
              <a:rPr lang="uk-UA" dirty="0" err="1"/>
              <a:t>Кордала</a:t>
            </a:r>
            <a:r>
              <a:rPr lang="uk-UA" dirty="0"/>
              <a:t> </a:t>
            </a:r>
            <a:r>
              <a:rPr lang="uk-UA" i="1" dirty="0"/>
              <a:t>(фото ліворуч). </a:t>
            </a:r>
            <a:r>
              <a:rPr lang="uk-UA" dirty="0"/>
              <a:t>Остаточна її назва «Політики обговорюють глобальне потепління». Що, на Вашу думку, виражає цей твір? </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92896"/>
            <a:ext cx="12191999" cy="4365104"/>
          </a:xfrm>
          <a:prstGeom prst="rect">
            <a:avLst/>
          </a:prstGeom>
        </p:spPr>
      </p:pic>
      <p:pic>
        <p:nvPicPr>
          <p:cNvPr id="6" name="Рисунок 5"/>
          <p:cNvPicPr>
            <a:picLocks noChangeAspect="1"/>
          </p:cNvPicPr>
          <p:nvPr/>
        </p:nvPicPr>
        <p:blipFill>
          <a:blip r:embed="rId3"/>
          <a:stretch>
            <a:fillRect/>
          </a:stretch>
        </p:blipFill>
        <p:spPr>
          <a:xfrm>
            <a:off x="94185" y="2611724"/>
            <a:ext cx="1612424" cy="338410"/>
          </a:xfrm>
          <a:prstGeom prst="rect">
            <a:avLst/>
          </a:prstGeom>
        </p:spPr>
      </p:pic>
    </p:spTree>
    <p:extLst>
      <p:ext uri="{BB962C8B-B14F-4D97-AF65-F5344CB8AC3E}">
        <p14:creationId xmlns:p14="http://schemas.microsoft.com/office/powerpoint/2010/main" val="35903194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fontScale="92500" lnSpcReduction="20000"/>
          </a:bodyPr>
          <a:lstStyle/>
          <a:p>
            <a:pPr marL="0" indent="0" algn="just">
              <a:buNone/>
            </a:pPr>
            <a:r>
              <a:rPr lang="uk-UA" dirty="0"/>
              <a:t>Причина глобального потепління, як вважають науковці, - збільшення викидів вуглекислого газу СО</a:t>
            </a:r>
            <a:r>
              <a:rPr lang="uk-UA" baseline="-25000" dirty="0"/>
              <a:t>2</a:t>
            </a:r>
            <a:r>
              <a:rPr lang="uk-UA" dirty="0"/>
              <a:t> в атмосферу. Відомо, що молекули СО</a:t>
            </a:r>
            <a:r>
              <a:rPr lang="uk-UA" baseline="-25000" dirty="0"/>
              <a:t>2</a:t>
            </a:r>
            <a:r>
              <a:rPr lang="uk-UA" dirty="0"/>
              <a:t> затримують тепло (довгохвильове випромінювання) нагрітої поверхні Землі, сприяючи утворенню парникового ефекту. Серед доказів глобального потепління називають підвищення середньої температури на планеті на 0,5°С, танення гірських і покривних льодовиків тощо. Кіотський протокол (1997 р.) закликає розвинені країни та країни з перехідною економікою зменшити чи стабілізувати викиди вуглекислого газу в атмосферу. Проте деякі країни (США) не ратифікували протокол, або вийшли з нього (Канада), або не підписували його зовсім (Афганістан та ін.). </a:t>
            </a:r>
            <a:endParaRPr lang="ru-RU" dirty="0"/>
          </a:p>
          <a:p>
            <a:pPr marL="0" indent="0" algn="just">
              <a:buNone/>
            </a:pPr>
            <a:r>
              <a:rPr lang="uk-UA" dirty="0"/>
              <a:t>Дотепна інсталяція у Берліні натякає, що поки політики домовляться між собою, глобальне потепління розтопить льоди планети, рівень Світового океану підніметься і вода почне затоплювати суходіл.</a:t>
            </a:r>
            <a:endParaRPr lang="ru-RU" dirty="0"/>
          </a:p>
          <a:p>
            <a:endParaRPr lang="uk-UA" dirty="0"/>
          </a:p>
        </p:txBody>
      </p:sp>
      <p:pic>
        <p:nvPicPr>
          <p:cNvPr id="4" name="Рисунок 3"/>
          <p:cNvPicPr>
            <a:picLocks noChangeAspect="1"/>
          </p:cNvPicPr>
          <p:nvPr/>
        </p:nvPicPr>
        <p:blipFill>
          <a:blip r:embed="rId2"/>
          <a:stretch>
            <a:fillRect/>
          </a:stretch>
        </p:blipFill>
        <p:spPr>
          <a:xfrm>
            <a:off x="10676268" y="145798"/>
            <a:ext cx="1371600" cy="276225"/>
          </a:xfrm>
          <a:prstGeom prst="rect">
            <a:avLst/>
          </a:prstGeom>
        </p:spPr>
      </p:pic>
    </p:spTree>
    <p:extLst>
      <p:ext uri="{BB962C8B-B14F-4D97-AF65-F5344CB8AC3E}">
        <p14:creationId xmlns:p14="http://schemas.microsoft.com/office/powerpoint/2010/main" val="26165835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79376" y="116632"/>
            <a:ext cx="11449272" cy="2035423"/>
          </a:xfrm>
        </p:spPr>
        <p:txBody>
          <a:bodyPr>
            <a:normAutofit fontScale="92500"/>
          </a:bodyPr>
          <a:lstStyle/>
          <a:p>
            <a:pPr algn="just"/>
            <a:r>
              <a:rPr lang="ru-RU" dirty="0"/>
              <a:t>У </a:t>
            </a:r>
            <a:r>
              <a:rPr lang="ru-RU" dirty="0" err="1"/>
              <a:t>Лондоні</a:t>
            </a:r>
            <a:r>
              <a:rPr lang="ru-RU" dirty="0"/>
              <a:t> </a:t>
            </a:r>
            <a:r>
              <a:rPr lang="ru-RU" dirty="0" err="1"/>
              <a:t>впродовж</a:t>
            </a:r>
            <a:r>
              <a:rPr lang="ru-RU" dirty="0"/>
              <a:t> </a:t>
            </a:r>
            <a:r>
              <a:rPr lang="ru-RU" dirty="0" err="1"/>
              <a:t>кількох</a:t>
            </a:r>
            <a:r>
              <a:rPr lang="ru-RU" dirty="0"/>
              <a:t> </a:t>
            </a:r>
            <a:r>
              <a:rPr lang="ru-RU" dirty="0" err="1"/>
              <a:t>століть</a:t>
            </a:r>
            <a:r>
              <a:rPr lang="ru-RU" dirty="0"/>
              <a:t> </a:t>
            </a:r>
            <a:r>
              <a:rPr lang="ru-RU" dirty="0" err="1"/>
              <a:t>поруч</a:t>
            </a:r>
            <a:r>
              <a:rPr lang="ru-RU" dirty="0"/>
              <a:t> </a:t>
            </a:r>
            <a:r>
              <a:rPr lang="ru-RU" dirty="0" err="1"/>
              <a:t>із</a:t>
            </a:r>
            <a:r>
              <a:rPr lang="ru-RU" dirty="0"/>
              <a:t> </a:t>
            </a:r>
            <a:r>
              <a:rPr lang="ru-RU" dirty="0" err="1"/>
              <a:t>Темзою</a:t>
            </a:r>
            <a:r>
              <a:rPr lang="ru-RU" dirty="0"/>
              <a:t> </a:t>
            </a:r>
            <a:r>
              <a:rPr lang="ru-RU" dirty="0" err="1"/>
              <a:t>будували</a:t>
            </a:r>
            <a:r>
              <a:rPr lang="ru-RU" dirty="0"/>
              <a:t> доки, </a:t>
            </a:r>
            <a:r>
              <a:rPr lang="ru-RU" dirty="0" err="1"/>
              <a:t>куди</a:t>
            </a:r>
            <a:r>
              <a:rPr lang="ru-RU" dirty="0"/>
              <a:t> заходили </a:t>
            </a:r>
            <a:r>
              <a:rPr lang="ru-RU" dirty="0" err="1"/>
              <a:t>кораблі</a:t>
            </a:r>
            <a:r>
              <a:rPr lang="ru-RU" dirty="0"/>
              <a:t>. </a:t>
            </a:r>
            <a:r>
              <a:rPr lang="ru-RU" dirty="0" err="1"/>
              <a:t>Особли</a:t>
            </a:r>
            <a:r>
              <a:rPr lang="ru-RU" dirty="0"/>
              <a:t>-во </a:t>
            </a:r>
            <a:r>
              <a:rPr lang="ru-RU" dirty="0" err="1"/>
              <a:t>багато</a:t>
            </a:r>
            <a:r>
              <a:rPr lang="ru-RU" dirty="0"/>
              <a:t> </a:t>
            </a:r>
            <a:r>
              <a:rPr lang="ru-RU" dirty="0" err="1"/>
              <a:t>доків</a:t>
            </a:r>
            <a:r>
              <a:rPr lang="ru-RU" dirty="0"/>
              <a:t> </a:t>
            </a:r>
            <a:r>
              <a:rPr lang="ru-RU" dirty="0" err="1"/>
              <a:t>спорудили</a:t>
            </a:r>
            <a:r>
              <a:rPr lang="ru-RU" dirty="0"/>
              <a:t> у XIX ст. </a:t>
            </a:r>
            <a:r>
              <a:rPr lang="ru-RU" dirty="0" err="1"/>
              <a:t>Частину</a:t>
            </a:r>
            <a:r>
              <a:rPr lang="ru-RU" dirty="0"/>
              <a:t> з них </a:t>
            </a:r>
            <a:r>
              <a:rPr lang="ru-RU" dirty="0" err="1"/>
              <a:t>можна</a:t>
            </a:r>
            <a:r>
              <a:rPr lang="ru-RU" dirty="0"/>
              <a:t> </a:t>
            </a:r>
            <a:r>
              <a:rPr lang="ru-RU" dirty="0" err="1"/>
              <a:t>бачити</a:t>
            </a:r>
            <a:r>
              <a:rPr lang="ru-RU" dirty="0"/>
              <a:t> на </a:t>
            </a:r>
            <a:r>
              <a:rPr lang="ru-RU" dirty="0" err="1"/>
              <a:t>фрагменті</a:t>
            </a:r>
            <a:r>
              <a:rPr lang="ru-RU" dirty="0"/>
              <a:t> </a:t>
            </a:r>
            <a:r>
              <a:rPr lang="ru-RU" dirty="0" err="1"/>
              <a:t>карти</a:t>
            </a:r>
            <a:r>
              <a:rPr lang="ru-RU" dirty="0"/>
              <a:t> 1882 р. </a:t>
            </a:r>
            <a:r>
              <a:rPr lang="ru-RU" dirty="0" err="1"/>
              <a:t>Назвіть</a:t>
            </a:r>
            <a:r>
              <a:rPr lang="ru-RU" dirty="0"/>
              <a:t> три </a:t>
            </a:r>
            <a:r>
              <a:rPr lang="ru-RU" dirty="0" err="1"/>
              <a:t>основні</a:t>
            </a:r>
            <a:r>
              <a:rPr lang="ru-RU" dirty="0"/>
              <a:t> причини </a:t>
            </a:r>
            <a:r>
              <a:rPr lang="ru-RU" dirty="0" err="1"/>
              <a:t>будівництва</a:t>
            </a:r>
            <a:r>
              <a:rPr lang="ru-RU" dirty="0"/>
              <a:t> </a:t>
            </a:r>
            <a:r>
              <a:rPr lang="ru-RU" dirty="0" err="1"/>
              <a:t>доків</a:t>
            </a:r>
            <a:r>
              <a:rPr lang="ru-RU" dirty="0"/>
              <a:t> у </a:t>
            </a:r>
            <a:r>
              <a:rPr lang="ru-RU" dirty="0" err="1"/>
              <a:t>Лондонському</a:t>
            </a:r>
            <a:r>
              <a:rPr lang="ru-RU" dirty="0"/>
              <a:t> порту. З 1970-х </a:t>
            </a:r>
            <a:r>
              <a:rPr lang="ru-RU" dirty="0" err="1"/>
              <a:t>рр</a:t>
            </a:r>
            <a:r>
              <a:rPr lang="ru-RU" dirty="0"/>
              <a:t>. доки </a:t>
            </a:r>
            <a:r>
              <a:rPr lang="ru-RU" dirty="0" err="1"/>
              <a:t>втратили</a:t>
            </a:r>
            <a:r>
              <a:rPr lang="ru-RU" dirty="0"/>
              <a:t> </a:t>
            </a:r>
            <a:r>
              <a:rPr lang="ru-RU" dirty="0" err="1"/>
              <a:t>своє</a:t>
            </a:r>
            <a:r>
              <a:rPr lang="ru-RU" dirty="0"/>
              <a:t> </a:t>
            </a:r>
            <a:r>
              <a:rPr lang="ru-RU" dirty="0" err="1"/>
              <a:t>зна-чення</a:t>
            </a:r>
            <a:r>
              <a:rPr lang="ru-RU" dirty="0"/>
              <a:t> і почали </a:t>
            </a:r>
            <a:r>
              <a:rPr lang="ru-RU" dirty="0" err="1"/>
              <a:t>закриватися</a:t>
            </a:r>
            <a:r>
              <a:rPr lang="ru-RU" dirty="0"/>
              <a:t>. Як Ви </a:t>
            </a:r>
            <a:r>
              <a:rPr lang="ru-RU" dirty="0" err="1"/>
              <a:t>думаєте</a:t>
            </a:r>
            <a:r>
              <a:rPr lang="ru-RU" dirty="0"/>
              <a:t>, </a:t>
            </a:r>
            <a:r>
              <a:rPr lang="ru-RU" dirty="0" err="1"/>
              <a:t>чому</a:t>
            </a:r>
            <a:r>
              <a:rPr lang="ru-RU" dirty="0"/>
              <a:t>? </a:t>
            </a:r>
            <a:endParaRPr lang="uk-UA"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52054"/>
            <a:ext cx="12192000" cy="4705946"/>
          </a:xfrm>
          <a:prstGeom prst="rect">
            <a:avLst/>
          </a:prstGeom>
        </p:spPr>
      </p:pic>
      <p:pic>
        <p:nvPicPr>
          <p:cNvPr id="5" name="Рисунок 4"/>
          <p:cNvPicPr>
            <a:picLocks noChangeAspect="1"/>
          </p:cNvPicPr>
          <p:nvPr/>
        </p:nvPicPr>
        <p:blipFill>
          <a:blip r:embed="rId3"/>
          <a:stretch>
            <a:fillRect/>
          </a:stretch>
        </p:blipFill>
        <p:spPr>
          <a:xfrm>
            <a:off x="10579576" y="1813643"/>
            <a:ext cx="1612424" cy="338410"/>
          </a:xfrm>
          <a:prstGeom prst="rect">
            <a:avLst/>
          </a:prstGeom>
        </p:spPr>
      </p:pic>
    </p:spTree>
    <p:extLst>
      <p:ext uri="{BB962C8B-B14F-4D97-AF65-F5344CB8AC3E}">
        <p14:creationId xmlns:p14="http://schemas.microsoft.com/office/powerpoint/2010/main" val="22886468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35360" y="692696"/>
            <a:ext cx="11018440" cy="5484267"/>
          </a:xfrm>
        </p:spPr>
        <p:txBody>
          <a:bodyPr>
            <a:normAutofit fontScale="85000" lnSpcReduction="20000"/>
          </a:bodyPr>
          <a:lstStyle/>
          <a:p>
            <a:pPr marL="0" indent="0" algn="just">
              <a:buNone/>
            </a:pPr>
            <a:r>
              <a:rPr lang="uk-UA" dirty="0"/>
              <a:t>Порт у Лондоні існував вже у 1 ст. н. е. В античні та середньовічні часи кораблі швартувалися до берегів у центрі міста. Але з часом місць біля берегів уже не вистачало, та й кораблі з цінним вантажем з Іст-Індії, Вест-Індії ставали легкою здобиччю крадіїв. Треба згадати ще й про високі (до 4 м) припливи на Темзі. Тому виникла ідея спорудження </a:t>
            </a:r>
            <a:r>
              <a:rPr lang="uk-UA" dirty="0" err="1"/>
              <a:t>доків</a:t>
            </a:r>
            <a:r>
              <a:rPr lang="uk-UA" dirty="0"/>
              <a:t>. Доки буди зі шлюзами. Під час морських </a:t>
            </a:r>
            <a:r>
              <a:rPr lang="uk-UA" dirty="0" err="1"/>
              <a:t>припливов</a:t>
            </a:r>
            <a:r>
              <a:rPr lang="uk-UA" dirty="0"/>
              <a:t> судна з глибокою осадкою вільно проходили в доки. Під час відливів шлюзи закривалися і підтримували в доках </a:t>
            </a:r>
            <a:r>
              <a:rPr lang="uk-UA" dirty="0" err="1"/>
              <a:t>высокий</a:t>
            </a:r>
            <a:r>
              <a:rPr lang="uk-UA" dirty="0"/>
              <a:t> рівень води, який дозволяв найбільшим суднам залишатися в порту для розвантаження чи завантаження під час відливу.</a:t>
            </a:r>
          </a:p>
          <a:p>
            <a:pPr marL="0" indent="0" algn="just">
              <a:buNone/>
            </a:pPr>
            <a:r>
              <a:rPr lang="uk-UA" dirty="0"/>
              <a:t>Доки почали відкривати з 1696 р. Перші доки мали величезний успіх, тому надалі їх кількість двічі збільшували. У 1802 р. було відкрито док Вест-Індія, у 1805 р. – Іст-Індія, у 1855 р. – док королеви Вікторії. Док короля Георга </a:t>
            </a:r>
            <a:r>
              <a:rPr lang="en-GB" dirty="0"/>
              <a:t>V </a:t>
            </a:r>
            <a:r>
              <a:rPr lang="uk-UA" dirty="0"/>
              <a:t>був збудований останнім - у 1921 р. Доки надійно охоронялися. Кораблі спокійно розвантажувалися на «тихій» воді </a:t>
            </a:r>
            <a:r>
              <a:rPr lang="uk-UA" dirty="0" err="1"/>
              <a:t>доків</a:t>
            </a:r>
            <a:r>
              <a:rPr lang="uk-UA" dirty="0"/>
              <a:t>. Поруч із доками були складські приміщення для цінних вантажів.</a:t>
            </a:r>
          </a:p>
          <a:p>
            <a:pPr marL="0" indent="0" algn="just">
              <a:buNone/>
            </a:pPr>
            <a:r>
              <a:rPr lang="uk-UA" dirty="0"/>
              <a:t>У 1080-1970-і рр. настав час величезних суден і контейнерних перевезень, і до 1980-х рр. доки було закрито. На їх місці збудували нові квартали, парки, другий фінансовий центр Лондона тощо. Але деякі доки зберегли. Там зараз працює музей </a:t>
            </a:r>
            <a:r>
              <a:rPr lang="uk-UA" dirty="0" err="1"/>
              <a:t>доків</a:t>
            </a:r>
            <a:r>
              <a:rPr lang="uk-UA" dirty="0"/>
              <a:t> (</a:t>
            </a:r>
            <a:r>
              <a:rPr lang="en-GB" dirty="0"/>
              <a:t>The Museum of London Docklands).</a:t>
            </a:r>
          </a:p>
          <a:p>
            <a:endParaRPr lang="uk-UA" dirty="0"/>
          </a:p>
        </p:txBody>
      </p:sp>
      <p:pic>
        <p:nvPicPr>
          <p:cNvPr id="5" name="Рисунок 4"/>
          <p:cNvPicPr>
            <a:picLocks noChangeAspect="1"/>
          </p:cNvPicPr>
          <p:nvPr/>
        </p:nvPicPr>
        <p:blipFill>
          <a:blip r:embed="rId2"/>
          <a:stretch>
            <a:fillRect/>
          </a:stretch>
        </p:blipFill>
        <p:spPr>
          <a:xfrm>
            <a:off x="10676268" y="145798"/>
            <a:ext cx="1371600" cy="276225"/>
          </a:xfrm>
          <a:prstGeom prst="rect">
            <a:avLst/>
          </a:prstGeom>
        </p:spPr>
      </p:pic>
    </p:spTree>
    <p:extLst>
      <p:ext uri="{BB962C8B-B14F-4D97-AF65-F5344CB8AC3E}">
        <p14:creationId xmlns:p14="http://schemas.microsoft.com/office/powerpoint/2010/main" val="2186438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a:p>
        </p:txBody>
      </p:sp>
      <p:pic>
        <p:nvPicPr>
          <p:cNvPr id="4" name="Рисунок 3"/>
          <p:cNvPicPr>
            <a:picLocks noChangeAspect="1"/>
          </p:cNvPicPr>
          <p:nvPr/>
        </p:nvPicPr>
        <p:blipFill>
          <a:blip r:embed="rId2"/>
          <a:stretch>
            <a:fillRect/>
          </a:stretch>
        </p:blipFill>
        <p:spPr>
          <a:xfrm>
            <a:off x="0" y="-1100"/>
            <a:ext cx="12192000" cy="6859100"/>
          </a:xfrm>
          <a:prstGeom prst="rect">
            <a:avLst/>
          </a:prstGeom>
        </p:spPr>
      </p:pic>
      <p:pic>
        <p:nvPicPr>
          <p:cNvPr id="5" name="Рисунок 4"/>
          <p:cNvPicPr>
            <a:picLocks noChangeAspect="1"/>
          </p:cNvPicPr>
          <p:nvPr/>
        </p:nvPicPr>
        <p:blipFill>
          <a:blip r:embed="rId3"/>
          <a:stretch>
            <a:fillRect/>
          </a:stretch>
        </p:blipFill>
        <p:spPr>
          <a:xfrm>
            <a:off x="623392" y="6323166"/>
            <a:ext cx="1612424" cy="338410"/>
          </a:xfrm>
          <a:prstGeom prst="rect">
            <a:avLst/>
          </a:prstGeom>
        </p:spPr>
      </p:pic>
    </p:spTree>
    <p:extLst>
      <p:ext uri="{BB962C8B-B14F-4D97-AF65-F5344CB8AC3E}">
        <p14:creationId xmlns:p14="http://schemas.microsoft.com/office/powerpoint/2010/main" val="6914829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35360" y="260648"/>
            <a:ext cx="11521280" cy="5916315"/>
          </a:xfrm>
        </p:spPr>
        <p:txBody>
          <a:bodyPr>
            <a:normAutofit fontScale="92500" lnSpcReduction="10000"/>
          </a:bodyPr>
          <a:lstStyle/>
          <a:p>
            <a:pPr marL="0" indent="0" algn="just">
              <a:buNone/>
            </a:pPr>
            <a:r>
              <a:rPr lang="uk-UA" dirty="0"/>
              <a:t>Анцилове озеро свого часу утворилося на місці давнього льодовика, товщину якого оці-</a:t>
            </a:r>
            <a:r>
              <a:rPr lang="uk-UA" dirty="0" err="1"/>
              <a:t>нюють</a:t>
            </a:r>
            <a:r>
              <a:rPr lang="uk-UA" dirty="0"/>
              <a:t> у 0,7-2 км. Величезна маса льоду призвела до опускання суші в цьому місці (епоха </a:t>
            </a:r>
            <a:r>
              <a:rPr lang="uk-UA" dirty="0" err="1"/>
              <a:t>плейстоцену</a:t>
            </a:r>
            <a:r>
              <a:rPr lang="uk-UA" dirty="0"/>
              <a:t>), а коли льодовик почав танути (епоха голоцену), на його місці </a:t>
            </a:r>
            <a:r>
              <a:rPr lang="uk-UA" dirty="0" err="1"/>
              <a:t>виникло</a:t>
            </a:r>
            <a:r>
              <a:rPr lang="uk-UA" dirty="0"/>
              <a:t> прі-</a:t>
            </a:r>
            <a:r>
              <a:rPr lang="uk-UA" dirty="0" err="1"/>
              <a:t>сноводне</a:t>
            </a:r>
            <a:r>
              <a:rPr lang="uk-UA" dirty="0"/>
              <a:t> озеро.</a:t>
            </a:r>
          </a:p>
          <a:p>
            <a:pPr marL="0" indent="0" algn="just">
              <a:buNone/>
            </a:pPr>
            <a:r>
              <a:rPr lang="uk-UA" dirty="0"/>
              <a:t>Озеро згодом з’єдналося з морем через підвищення рівня води у Світовому океані. За розрахунками американських учених, коли утворювався льодовик, рівень океану </a:t>
            </a:r>
            <a:r>
              <a:rPr lang="uk-UA" dirty="0" err="1"/>
              <a:t>зни</a:t>
            </a:r>
            <a:r>
              <a:rPr lang="uk-UA" dirty="0"/>
              <a:t>-жувався на 100 м і більше. У періоди  танення льодовика рівень океану піднімався на 100 м і більше. Таким чином з’явилися протоки, водойма з’єдналася з океаном, і на місці </a:t>
            </a:r>
            <a:r>
              <a:rPr lang="uk-UA" dirty="0" err="1"/>
              <a:t>Ан-цилового</a:t>
            </a:r>
            <a:r>
              <a:rPr lang="uk-UA" dirty="0"/>
              <a:t> озера утворилося солонувате Балтійське море. </a:t>
            </a:r>
          </a:p>
          <a:p>
            <a:pPr marL="0" indent="0" algn="just">
              <a:buNone/>
            </a:pPr>
            <a:r>
              <a:rPr lang="uk-UA" dirty="0"/>
              <a:t>Оскільки суша на півночі Європи продовжує і в наш час повільно підніматися зі швидкістю 6-10 мм на рік, Балтійське море зменшується у розмірах і, цілком імовірно, </a:t>
            </a:r>
            <a:r>
              <a:rPr lang="uk-UA" dirty="0" err="1"/>
              <a:t>че-рез</a:t>
            </a:r>
            <a:r>
              <a:rPr lang="uk-UA" dirty="0"/>
              <a:t> тисячі років втратить зв'язок зі Світовим океаном і знову перетвориться на озеро (</a:t>
            </a:r>
            <a:r>
              <a:rPr lang="uk-UA" dirty="0" err="1"/>
              <a:t>пе-редусім</a:t>
            </a:r>
            <a:r>
              <a:rPr lang="uk-UA" dirty="0"/>
              <a:t> у районі південної, більш глибокої, частини моря). </a:t>
            </a:r>
          </a:p>
          <a:p>
            <a:pPr marL="0" indent="0" algn="just">
              <a:buNone/>
            </a:pPr>
            <a:r>
              <a:rPr lang="uk-UA" dirty="0"/>
              <a:t>У подальшому це озеро навряд чи зникне через велику кількість атмосферних </a:t>
            </a:r>
            <a:r>
              <a:rPr lang="uk-UA" dirty="0" err="1"/>
              <a:t>опа</a:t>
            </a:r>
            <a:r>
              <a:rPr lang="uk-UA" dirty="0"/>
              <a:t>-дів у регіоні.</a:t>
            </a:r>
          </a:p>
          <a:p>
            <a:endParaRPr lang="uk-UA" dirty="0"/>
          </a:p>
        </p:txBody>
      </p:sp>
      <p:pic>
        <p:nvPicPr>
          <p:cNvPr id="4" name="Рисунок 3"/>
          <p:cNvPicPr>
            <a:picLocks noChangeAspect="1"/>
          </p:cNvPicPr>
          <p:nvPr/>
        </p:nvPicPr>
        <p:blipFill>
          <a:blip r:embed="rId2"/>
          <a:stretch>
            <a:fillRect/>
          </a:stretch>
        </p:blipFill>
        <p:spPr>
          <a:xfrm>
            <a:off x="10518460" y="0"/>
            <a:ext cx="1371600" cy="276225"/>
          </a:xfrm>
          <a:prstGeom prst="rect">
            <a:avLst/>
          </a:prstGeom>
        </p:spPr>
      </p:pic>
    </p:spTree>
    <p:extLst>
      <p:ext uri="{BB962C8B-B14F-4D97-AF65-F5344CB8AC3E}">
        <p14:creationId xmlns:p14="http://schemas.microsoft.com/office/powerpoint/2010/main" val="1795075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23392" y="2132856"/>
            <a:ext cx="11089232" cy="2764904"/>
          </a:xfrm>
        </p:spPr>
        <p:txBody>
          <a:bodyPr/>
          <a:lstStyle/>
          <a:p>
            <a:pPr algn="just"/>
            <a:r>
              <a:rPr lang="uk-UA" dirty="0" smtClean="0"/>
              <a:t>При </a:t>
            </a:r>
            <a:r>
              <a:rPr lang="uk-UA" dirty="0"/>
              <a:t>підготовці до географічних олімпіад </a:t>
            </a:r>
            <a:r>
              <a:rPr lang="uk-UA" dirty="0" smtClean="0"/>
              <a:t>головне підвищити </a:t>
            </a:r>
            <a:r>
              <a:rPr lang="uk-UA" dirty="0"/>
              <a:t>загальний інтерес до географічних знань, виробити вміння </a:t>
            </a:r>
            <a:r>
              <a:rPr lang="uk-UA" dirty="0" err="1"/>
              <a:t>логічно</a:t>
            </a:r>
            <a:r>
              <a:rPr lang="uk-UA" dirty="0"/>
              <a:t> мислити,  розвинути працелюбність, здатність до самоосвіти.</a:t>
            </a:r>
            <a:endParaRPr lang="ru-RU" dirty="0"/>
          </a:p>
          <a:p>
            <a:endParaRPr lang="ru-RU" dirty="0"/>
          </a:p>
        </p:txBody>
      </p:sp>
      <p:pic>
        <p:nvPicPr>
          <p:cNvPr id="4" name="Рисунок 3"/>
          <p:cNvPicPr>
            <a:picLocks noChangeAspect="1"/>
          </p:cNvPicPr>
          <p:nvPr/>
        </p:nvPicPr>
        <p:blipFill>
          <a:blip r:embed="rId2"/>
          <a:stretch>
            <a:fillRect/>
          </a:stretch>
        </p:blipFill>
        <p:spPr>
          <a:xfrm>
            <a:off x="8054604" y="0"/>
            <a:ext cx="4121403" cy="821003"/>
          </a:xfrm>
          <a:prstGeom prst="rect">
            <a:avLst/>
          </a:prstGeom>
        </p:spPr>
      </p:pic>
    </p:spTree>
    <p:extLst>
      <p:ext uri="{BB962C8B-B14F-4D97-AF65-F5344CB8AC3E}">
        <p14:creationId xmlns:p14="http://schemas.microsoft.com/office/powerpoint/2010/main" val="42599078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a:p>
        </p:txBody>
      </p:sp>
      <p:pic>
        <p:nvPicPr>
          <p:cNvPr id="4" name="Рисунок 3"/>
          <p:cNvPicPr>
            <a:picLocks noChangeAspect="1"/>
          </p:cNvPicPr>
          <p:nvPr/>
        </p:nvPicPr>
        <p:blipFill>
          <a:blip r:embed="rId2"/>
          <a:stretch>
            <a:fillRect/>
          </a:stretch>
        </p:blipFill>
        <p:spPr>
          <a:xfrm>
            <a:off x="-7850" y="116632"/>
            <a:ext cx="12199849" cy="6741368"/>
          </a:xfrm>
          <a:prstGeom prst="rect">
            <a:avLst/>
          </a:prstGeom>
        </p:spPr>
      </p:pic>
      <p:pic>
        <p:nvPicPr>
          <p:cNvPr id="5" name="Рисунок 4"/>
          <p:cNvPicPr>
            <a:picLocks noChangeAspect="1"/>
          </p:cNvPicPr>
          <p:nvPr/>
        </p:nvPicPr>
        <p:blipFill>
          <a:blip r:embed="rId3"/>
          <a:stretch>
            <a:fillRect/>
          </a:stretch>
        </p:blipFill>
        <p:spPr>
          <a:xfrm>
            <a:off x="66675" y="26715"/>
            <a:ext cx="1612424" cy="338410"/>
          </a:xfrm>
          <a:prstGeom prst="rect">
            <a:avLst/>
          </a:prstGeom>
        </p:spPr>
      </p:pic>
    </p:spTree>
    <p:extLst>
      <p:ext uri="{BB962C8B-B14F-4D97-AF65-F5344CB8AC3E}">
        <p14:creationId xmlns:p14="http://schemas.microsoft.com/office/powerpoint/2010/main" val="6849779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lnSpcReduction="10000"/>
          </a:bodyPr>
          <a:lstStyle/>
          <a:p>
            <a:pPr marL="0" indent="0" algn="just">
              <a:buNone/>
            </a:pPr>
            <a:r>
              <a:rPr lang="uk-UA" dirty="0"/>
              <a:t>Суть інсталяції у тому, що настає глобальне потепління, тануть льодовики Антарктиди, Гренландії та ін., внаслідок чого рівень Світового океану підвищується (за розрахунками – на 60 м). Інсталяцію назвали «Вершники промислового Апокаліпсиса» (Судного дня), тому що саме промисловість викидає в атмосферу левову частку газу СО2, молекули якого затримують тепло біля поверхні Землі. Підвищення рівня океанів і морів «моделює» ріка Темза, на якій внаслідок припливів на 4-5 метрів піднімається рівень води, і вершники скриваються під водою. Через це скульптури встановлені на дні ріки, а не на її березі. Уч-</a:t>
            </a:r>
            <a:r>
              <a:rPr lang="uk-UA" dirty="0" err="1"/>
              <a:t>ням</a:t>
            </a:r>
            <a:r>
              <a:rPr lang="uk-UA" dirty="0"/>
              <a:t> бажано проаналізувати пропоновану гіпотетичну карту берегової лінії Європи, назва-ти регіони затоплення.</a:t>
            </a:r>
          </a:p>
        </p:txBody>
      </p:sp>
      <p:pic>
        <p:nvPicPr>
          <p:cNvPr id="5" name="Рисунок 4"/>
          <p:cNvPicPr>
            <a:picLocks noChangeAspect="1"/>
          </p:cNvPicPr>
          <p:nvPr/>
        </p:nvPicPr>
        <p:blipFill>
          <a:blip r:embed="rId2"/>
          <a:stretch>
            <a:fillRect/>
          </a:stretch>
        </p:blipFill>
        <p:spPr>
          <a:xfrm>
            <a:off x="10676268" y="145798"/>
            <a:ext cx="1371600" cy="276225"/>
          </a:xfrm>
          <a:prstGeom prst="rect">
            <a:avLst/>
          </a:prstGeom>
        </p:spPr>
      </p:pic>
    </p:spTree>
    <p:extLst>
      <p:ext uri="{BB962C8B-B14F-4D97-AF65-F5344CB8AC3E}">
        <p14:creationId xmlns:p14="http://schemas.microsoft.com/office/powerpoint/2010/main" val="1080087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fontScale="92500" lnSpcReduction="10000"/>
          </a:bodyPr>
          <a:lstStyle/>
          <a:p>
            <a:pPr marL="0" indent="0" algn="just">
              <a:buNone/>
            </a:pPr>
            <a:r>
              <a:rPr lang="uk-UA" dirty="0"/>
              <a:t>Літак вилетів з Міжнародного аеропорту Лос-Анджелеса (34</a:t>
            </a:r>
            <a:r>
              <a:rPr lang="en-GB" dirty="0"/>
              <a:t>º </a:t>
            </a:r>
            <a:r>
              <a:rPr lang="uk-UA" dirty="0" err="1"/>
              <a:t>пн.ш</a:t>
            </a:r>
            <a:r>
              <a:rPr lang="uk-UA" dirty="0"/>
              <a:t>. і 118</a:t>
            </a:r>
            <a:r>
              <a:rPr lang="en-GB" dirty="0"/>
              <a:t>º </a:t>
            </a:r>
            <a:r>
              <a:rPr lang="uk-UA" dirty="0" err="1"/>
              <a:t>зх.д</a:t>
            </a:r>
            <a:r>
              <a:rPr lang="uk-UA" dirty="0"/>
              <a:t>.) о 2.00 го-дині ночі 8 лютого. Через 11 годин він приземлився у новому Міжнародному аеропорту </a:t>
            </a:r>
            <a:r>
              <a:rPr lang="uk-UA" dirty="0" err="1"/>
              <a:t>Наріта</a:t>
            </a:r>
            <a:r>
              <a:rPr lang="uk-UA" dirty="0"/>
              <a:t> (35</a:t>
            </a:r>
            <a:r>
              <a:rPr lang="en-GB" dirty="0"/>
              <a:t>º </a:t>
            </a:r>
            <a:r>
              <a:rPr lang="uk-UA" dirty="0" err="1"/>
              <a:t>пн.ш</a:t>
            </a:r>
            <a:r>
              <a:rPr lang="uk-UA" dirty="0"/>
              <a:t>. і 140</a:t>
            </a:r>
            <a:r>
              <a:rPr lang="en-GB" dirty="0"/>
              <a:t>º </a:t>
            </a:r>
            <a:r>
              <a:rPr lang="uk-UA" dirty="0" err="1"/>
              <a:t>сх.д</a:t>
            </a:r>
            <a:r>
              <a:rPr lang="uk-UA" dirty="0"/>
              <a:t>.), який розташований у межах великого Токіо.</a:t>
            </a:r>
          </a:p>
          <a:p>
            <a:pPr marL="0" indent="0" algn="just">
              <a:buNone/>
            </a:pPr>
            <a:r>
              <a:rPr lang="uk-UA" dirty="0"/>
              <a:t>Запитання:</a:t>
            </a:r>
          </a:p>
          <a:p>
            <a:pPr marL="0" indent="0" algn="just">
              <a:buNone/>
            </a:pPr>
            <a:r>
              <a:rPr lang="uk-UA" dirty="0"/>
              <a:t>- Якого числа і о котрій годині літак приземлився у </a:t>
            </a:r>
            <a:r>
              <a:rPr lang="uk-UA" dirty="0" err="1"/>
              <a:t>Наріті</a:t>
            </a:r>
            <a:r>
              <a:rPr lang="uk-UA" dirty="0"/>
              <a:t>?  (Час у задачі – поясний. Час Лос-Анджелеса на 8 годин відстає від всесвітнього часу, час Токіо на 9 годин </a:t>
            </a:r>
            <a:r>
              <a:rPr lang="uk-UA" dirty="0" err="1"/>
              <a:t>випере-джає</a:t>
            </a:r>
            <a:r>
              <a:rPr lang="uk-UA" dirty="0"/>
              <a:t> всесвітній час).</a:t>
            </a:r>
          </a:p>
          <a:p>
            <a:pPr marL="0" indent="0" algn="just">
              <a:buNone/>
            </a:pPr>
            <a:r>
              <a:rPr lang="uk-UA" dirty="0"/>
              <a:t>- Розрахуйте середню швидкість літака у км за 1 годину (повітряний коридор літака лежав між широтами 34</a:t>
            </a:r>
            <a:r>
              <a:rPr lang="en-GB" dirty="0"/>
              <a:t>º </a:t>
            </a:r>
            <a:r>
              <a:rPr lang="uk-UA" dirty="0"/>
              <a:t>і 35</a:t>
            </a:r>
            <a:r>
              <a:rPr lang="en-GB" dirty="0"/>
              <a:t>º </a:t>
            </a:r>
            <a:r>
              <a:rPr lang="uk-UA" dirty="0" err="1"/>
              <a:t>пн.ш</a:t>
            </a:r>
            <a:r>
              <a:rPr lang="uk-UA" dirty="0"/>
              <a:t>., де 1</a:t>
            </a:r>
            <a:r>
              <a:rPr lang="en-GB" dirty="0"/>
              <a:t>º </a:t>
            </a:r>
            <a:r>
              <a:rPr lang="uk-UA" dirty="0"/>
              <a:t>приблизно дорівнює 91,7 км).</a:t>
            </a:r>
          </a:p>
          <a:p>
            <a:endParaRPr lang="uk-UA" dirty="0"/>
          </a:p>
        </p:txBody>
      </p:sp>
      <p:pic>
        <p:nvPicPr>
          <p:cNvPr id="5" name="Рисунок 4"/>
          <p:cNvPicPr>
            <a:picLocks noChangeAspect="1"/>
          </p:cNvPicPr>
          <p:nvPr/>
        </p:nvPicPr>
        <p:blipFill>
          <a:blip r:embed="rId2"/>
          <a:stretch>
            <a:fillRect/>
          </a:stretch>
        </p:blipFill>
        <p:spPr>
          <a:xfrm>
            <a:off x="66675" y="26715"/>
            <a:ext cx="1612424" cy="338410"/>
          </a:xfrm>
          <a:prstGeom prst="rect">
            <a:avLst/>
          </a:prstGeom>
        </p:spPr>
      </p:pic>
    </p:spTree>
    <p:extLst>
      <p:ext uri="{BB962C8B-B14F-4D97-AF65-F5344CB8AC3E}">
        <p14:creationId xmlns:p14="http://schemas.microsoft.com/office/powerpoint/2010/main" val="16485179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79376" y="404664"/>
            <a:ext cx="10874424" cy="5772299"/>
          </a:xfrm>
        </p:spPr>
        <p:txBody>
          <a:bodyPr>
            <a:normAutofit fontScale="85000" lnSpcReduction="10000"/>
          </a:bodyPr>
          <a:lstStyle/>
          <a:p>
            <a:pPr marL="0" indent="0" algn="just">
              <a:buNone/>
            </a:pPr>
            <a:r>
              <a:rPr lang="uk-UA" dirty="0"/>
              <a:t>Із задачі відомо, що поясний час Токіо випереджає всесвітній час (час Гринвіча) на 9 го-дин, а час Лос-Анджелеса відстає від всесвітнього часу на 8 годин. Таким чином, час То-</a:t>
            </a:r>
            <a:r>
              <a:rPr lang="uk-UA" dirty="0" err="1"/>
              <a:t>кіо</a:t>
            </a:r>
            <a:r>
              <a:rPr lang="uk-UA" dirty="0"/>
              <a:t> випереджає час Лос-Анджелеса на 17 годин: 9 – (-8) = 9 + 8 = 17 годин.</a:t>
            </a:r>
          </a:p>
          <a:p>
            <a:pPr marL="0" indent="0" algn="just">
              <a:buNone/>
            </a:pPr>
            <a:r>
              <a:rPr lang="uk-UA" dirty="0"/>
              <a:t>Тому, якщо у момент вильоту літака у Лос-</a:t>
            </a:r>
            <a:r>
              <a:rPr lang="uk-UA" dirty="0" err="1"/>
              <a:t>Анджелесі</a:t>
            </a:r>
            <a:r>
              <a:rPr lang="uk-UA" dirty="0"/>
              <a:t> було 2 години 8 лютого, то в Токіо було вже 19 годин 8 лютого  (2 години ночі + 17 годин різниці у часі).</a:t>
            </a:r>
          </a:p>
          <a:p>
            <a:pPr marL="0" indent="0" algn="just">
              <a:buNone/>
            </a:pPr>
            <a:r>
              <a:rPr lang="uk-UA" dirty="0"/>
              <a:t>Літак летів 11 годин, значить, у Токіо він приземліться о 6 годині ранку 9 лютого (19 годин 8 лютого + 11 годин польоту = 6 годин 9 лютого).</a:t>
            </a:r>
          </a:p>
          <a:p>
            <a:pPr marL="0" indent="0" algn="just">
              <a:buNone/>
            </a:pPr>
            <a:r>
              <a:rPr lang="uk-UA" dirty="0"/>
              <a:t>Визначимо швидкість літака. Між цими містами різниця по довготі складає 102</a:t>
            </a:r>
            <a:r>
              <a:rPr lang="en-GB" dirty="0"/>
              <a:t>º (</a:t>
            </a:r>
            <a:r>
              <a:rPr lang="uk-UA" dirty="0"/>
              <a:t>від Токіо до меридіана 180</a:t>
            </a:r>
            <a:r>
              <a:rPr lang="en-GB" dirty="0"/>
              <a:t>º </a:t>
            </a:r>
            <a:r>
              <a:rPr lang="uk-UA" dirty="0"/>
              <a:t>довготи буде 180</a:t>
            </a:r>
            <a:r>
              <a:rPr lang="en-GB" dirty="0"/>
              <a:t>º - 140º = 40º; </a:t>
            </a:r>
            <a:r>
              <a:rPr lang="uk-UA" dirty="0"/>
              <a:t>від Лос-Анджелеса до </a:t>
            </a:r>
            <a:r>
              <a:rPr lang="uk-UA" dirty="0" err="1"/>
              <a:t>меридіа</a:t>
            </a:r>
            <a:r>
              <a:rPr lang="uk-UA" dirty="0"/>
              <a:t>-на 180</a:t>
            </a:r>
            <a:r>
              <a:rPr lang="en-GB" dirty="0"/>
              <a:t>º </a:t>
            </a:r>
            <a:r>
              <a:rPr lang="uk-UA" dirty="0"/>
              <a:t>довготи буде 180</a:t>
            </a:r>
            <a:r>
              <a:rPr lang="en-GB" dirty="0"/>
              <a:t>º - 118º = 62º. </a:t>
            </a:r>
            <a:r>
              <a:rPr lang="uk-UA" dirty="0"/>
              <a:t>Таким чином, 40</a:t>
            </a:r>
            <a:r>
              <a:rPr lang="en-GB" dirty="0"/>
              <a:t>º + 62º =102º). </a:t>
            </a:r>
          </a:p>
          <a:p>
            <a:pPr marL="0" indent="0" algn="just">
              <a:buNone/>
            </a:pPr>
            <a:r>
              <a:rPr lang="en-GB" dirty="0"/>
              <a:t>1º </a:t>
            </a:r>
            <a:r>
              <a:rPr lang="uk-UA" dirty="0"/>
              <a:t>довготи – це 91,7 км. Помножимо це значення на 102</a:t>
            </a:r>
            <a:r>
              <a:rPr lang="en-GB" dirty="0"/>
              <a:t>º (</a:t>
            </a:r>
            <a:r>
              <a:rPr lang="uk-UA" dirty="0"/>
              <a:t>отримаємо відстань між містами у км) і розділимо на 11 годин:</a:t>
            </a:r>
          </a:p>
          <a:p>
            <a:pPr marL="0" indent="0" algn="just">
              <a:buNone/>
            </a:pPr>
            <a:r>
              <a:rPr lang="uk-UA" dirty="0"/>
              <a:t>Швидкість літака  </a:t>
            </a:r>
            <a:r>
              <a:rPr lang="en-GB" dirty="0"/>
              <a:t>V = 91,7  </a:t>
            </a:r>
            <a:r>
              <a:rPr lang="uk-UA" dirty="0"/>
              <a:t>х 102 : 11 ≈ 850 км / год.</a:t>
            </a:r>
          </a:p>
          <a:p>
            <a:pPr marL="0" indent="0" algn="just">
              <a:buNone/>
            </a:pPr>
            <a:r>
              <a:rPr lang="uk-UA" dirty="0"/>
              <a:t>Відповідь: Літак приземлиться у </a:t>
            </a:r>
            <a:r>
              <a:rPr lang="uk-UA" dirty="0" err="1"/>
              <a:t>Наріті</a:t>
            </a:r>
            <a:r>
              <a:rPr lang="uk-UA" dirty="0"/>
              <a:t> (Токіо) о 6 годині ранку 9 лютого; </a:t>
            </a:r>
          </a:p>
          <a:p>
            <a:pPr marL="0" indent="0" algn="just">
              <a:buNone/>
            </a:pPr>
            <a:r>
              <a:rPr lang="uk-UA" dirty="0"/>
              <a:t>середня швидкість літака 850 км на годину.</a:t>
            </a:r>
          </a:p>
          <a:p>
            <a:endParaRPr lang="uk-UA" dirty="0"/>
          </a:p>
        </p:txBody>
      </p:sp>
      <p:pic>
        <p:nvPicPr>
          <p:cNvPr id="4" name="Рисунок 3"/>
          <p:cNvPicPr>
            <a:picLocks noChangeAspect="1"/>
          </p:cNvPicPr>
          <p:nvPr/>
        </p:nvPicPr>
        <p:blipFill>
          <a:blip r:embed="rId2"/>
          <a:stretch>
            <a:fillRect/>
          </a:stretch>
        </p:blipFill>
        <p:spPr>
          <a:xfrm>
            <a:off x="10676268" y="145798"/>
            <a:ext cx="1371600" cy="276225"/>
          </a:xfrm>
          <a:prstGeom prst="rect">
            <a:avLst/>
          </a:prstGeom>
        </p:spPr>
      </p:pic>
    </p:spTree>
    <p:extLst>
      <p:ext uri="{BB962C8B-B14F-4D97-AF65-F5344CB8AC3E}">
        <p14:creationId xmlns:p14="http://schemas.microsoft.com/office/powerpoint/2010/main" val="40545359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a:p>
        </p:txBody>
      </p:sp>
      <p:pic>
        <p:nvPicPr>
          <p:cNvPr id="4" name="Рисунок 3"/>
          <p:cNvPicPr>
            <a:picLocks noChangeAspect="1"/>
          </p:cNvPicPr>
          <p:nvPr/>
        </p:nvPicPr>
        <p:blipFill>
          <a:blip r:embed="rId2"/>
          <a:stretch>
            <a:fillRect/>
          </a:stretch>
        </p:blipFill>
        <p:spPr>
          <a:xfrm>
            <a:off x="-1" y="26609"/>
            <a:ext cx="12072665" cy="6831391"/>
          </a:xfrm>
          <a:prstGeom prst="rect">
            <a:avLst/>
          </a:prstGeom>
        </p:spPr>
      </p:pic>
      <p:pic>
        <p:nvPicPr>
          <p:cNvPr id="5" name="Рисунок 4"/>
          <p:cNvPicPr>
            <a:picLocks noChangeAspect="1"/>
          </p:cNvPicPr>
          <p:nvPr/>
        </p:nvPicPr>
        <p:blipFill>
          <a:blip r:embed="rId3"/>
          <a:stretch>
            <a:fillRect/>
          </a:stretch>
        </p:blipFill>
        <p:spPr>
          <a:xfrm>
            <a:off x="62345" y="6528121"/>
            <a:ext cx="1612424" cy="338410"/>
          </a:xfrm>
          <a:prstGeom prst="rect">
            <a:avLst/>
          </a:prstGeom>
        </p:spPr>
      </p:pic>
    </p:spTree>
    <p:extLst>
      <p:ext uri="{BB962C8B-B14F-4D97-AF65-F5344CB8AC3E}">
        <p14:creationId xmlns:p14="http://schemas.microsoft.com/office/powerpoint/2010/main" val="39880123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2155547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fontScale="85000" lnSpcReduction="10000"/>
          </a:bodyPr>
          <a:lstStyle/>
          <a:p>
            <a:pPr marL="0" indent="0" algn="just">
              <a:buNone/>
            </a:pPr>
            <a:r>
              <a:rPr lang="uk-UA" dirty="0"/>
              <a:t>Ісландія утворилася на Серединно-Атлантичному </a:t>
            </a:r>
            <a:r>
              <a:rPr lang="uk-UA" dirty="0" err="1"/>
              <a:t>рифтовому</a:t>
            </a:r>
            <a:r>
              <a:rPr lang="uk-UA" dirty="0"/>
              <a:t> хребті, тому тут гори </a:t>
            </a:r>
            <a:r>
              <a:rPr lang="uk-UA" dirty="0" err="1"/>
              <a:t>найча-стіше</a:t>
            </a:r>
            <a:r>
              <a:rPr lang="uk-UA" dirty="0"/>
              <a:t> являють собою вулкани. Серед них є діючі (Гекла, Лакі тощо) та згаслі. Гекла – </a:t>
            </a:r>
            <a:r>
              <a:rPr lang="uk-UA" dirty="0" err="1"/>
              <a:t>кра</a:t>
            </a:r>
            <a:r>
              <a:rPr lang="uk-UA" dirty="0"/>
              <a:t>-сивий вулкан конічної форми (висота 1490 м) поблизу Рейк’явіка, є символом країни, найактивнішим її вулканом, популярним об’єктом для сходження туристів. Лакі – це фак-</a:t>
            </a:r>
            <a:r>
              <a:rPr lang="uk-UA" dirty="0" err="1"/>
              <a:t>тично</a:t>
            </a:r>
            <a:r>
              <a:rPr lang="uk-UA" dirty="0"/>
              <a:t> розлом у земній корі у межах названого океанічного </a:t>
            </a:r>
            <a:r>
              <a:rPr lang="uk-UA" dirty="0" err="1"/>
              <a:t>рифта</a:t>
            </a:r>
            <a:r>
              <a:rPr lang="uk-UA" dirty="0"/>
              <a:t>. З вулканізмом пов’язані гейзери Ісландії.</a:t>
            </a:r>
          </a:p>
          <a:p>
            <a:pPr marL="0" indent="0" algn="just">
              <a:buNone/>
            </a:pPr>
            <a:r>
              <a:rPr lang="uk-UA" dirty="0"/>
              <a:t>Але гора </a:t>
            </a:r>
            <a:r>
              <a:rPr lang="uk-UA" dirty="0" err="1"/>
              <a:t>Кірк’юфетль</a:t>
            </a:r>
            <a:r>
              <a:rPr lang="uk-UA" dirty="0"/>
              <a:t> не є вулканом, тому що на геологічному розрізі немає ані кратера, ані жерла. До того ж шари порід залягають горизонтально. Гора, очевидно, вини-</a:t>
            </a:r>
            <a:r>
              <a:rPr lang="uk-UA" dirty="0" err="1"/>
              <a:t>кла</a:t>
            </a:r>
            <a:r>
              <a:rPr lang="uk-UA" dirty="0"/>
              <a:t> завдяки льодовикам, які обтікали цю частину вулканічного плато. Тобто, гора </a:t>
            </a:r>
            <a:r>
              <a:rPr lang="uk-UA" dirty="0" err="1"/>
              <a:t>Кірк’юфетль</a:t>
            </a:r>
            <a:r>
              <a:rPr lang="uk-UA" dirty="0"/>
              <a:t> колись була типовим </a:t>
            </a:r>
            <a:r>
              <a:rPr lang="uk-UA" dirty="0" err="1"/>
              <a:t>нунатаком</a:t>
            </a:r>
            <a:r>
              <a:rPr lang="uk-UA" dirty="0"/>
              <a:t>. </a:t>
            </a:r>
            <a:r>
              <a:rPr lang="uk-UA" dirty="0" err="1"/>
              <a:t>Нунатак</a:t>
            </a:r>
            <a:r>
              <a:rPr lang="uk-UA" dirty="0"/>
              <a:t> (гренландська мова) - гора чи </a:t>
            </a:r>
            <a:r>
              <a:rPr lang="uk-UA" dirty="0" err="1"/>
              <a:t>ске</a:t>
            </a:r>
            <a:r>
              <a:rPr lang="uk-UA" dirty="0"/>
              <a:t>-ля, що виступає над поверхнею суцільного льодовикового покриву.  Свідченням роботи льодовиків є величезні валуни – морена (її добре видно на передньому плані фотознімка). </a:t>
            </a:r>
          </a:p>
        </p:txBody>
      </p:sp>
      <p:pic>
        <p:nvPicPr>
          <p:cNvPr id="5" name="Рисунок 4"/>
          <p:cNvPicPr>
            <a:picLocks noChangeAspect="1"/>
          </p:cNvPicPr>
          <p:nvPr/>
        </p:nvPicPr>
        <p:blipFill>
          <a:blip r:embed="rId2"/>
          <a:stretch>
            <a:fillRect/>
          </a:stretch>
        </p:blipFill>
        <p:spPr>
          <a:xfrm>
            <a:off x="10676268" y="145798"/>
            <a:ext cx="1371600" cy="276225"/>
          </a:xfrm>
          <a:prstGeom prst="rect">
            <a:avLst/>
          </a:prstGeom>
        </p:spPr>
      </p:pic>
    </p:spTree>
    <p:extLst>
      <p:ext uri="{BB962C8B-B14F-4D97-AF65-F5344CB8AC3E}">
        <p14:creationId xmlns:p14="http://schemas.microsoft.com/office/powerpoint/2010/main" val="37891255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a:p>
        </p:txBody>
      </p:sp>
      <p:pic>
        <p:nvPicPr>
          <p:cNvPr id="4" name="Рисунок 3"/>
          <p:cNvPicPr>
            <a:picLocks noChangeAspect="1"/>
          </p:cNvPicPr>
          <p:nvPr/>
        </p:nvPicPr>
        <p:blipFill>
          <a:blip r:embed="rId2"/>
          <a:stretch>
            <a:fillRect/>
          </a:stretch>
        </p:blipFill>
        <p:spPr>
          <a:xfrm>
            <a:off x="34071" y="0"/>
            <a:ext cx="12194480" cy="6858000"/>
          </a:xfrm>
          <a:prstGeom prst="rect">
            <a:avLst/>
          </a:prstGeom>
        </p:spPr>
      </p:pic>
      <p:pic>
        <p:nvPicPr>
          <p:cNvPr id="5" name="Рисунок 4"/>
          <p:cNvPicPr>
            <a:picLocks noChangeAspect="1"/>
          </p:cNvPicPr>
          <p:nvPr/>
        </p:nvPicPr>
        <p:blipFill>
          <a:blip r:embed="rId3"/>
          <a:stretch>
            <a:fillRect/>
          </a:stretch>
        </p:blipFill>
        <p:spPr>
          <a:xfrm>
            <a:off x="10344472" y="60983"/>
            <a:ext cx="1612424" cy="338410"/>
          </a:xfrm>
          <a:prstGeom prst="rect">
            <a:avLst/>
          </a:prstGeom>
        </p:spPr>
      </p:pic>
    </p:spTree>
    <p:extLst>
      <p:ext uri="{BB962C8B-B14F-4D97-AF65-F5344CB8AC3E}">
        <p14:creationId xmlns:p14="http://schemas.microsoft.com/office/powerpoint/2010/main" val="16053782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63352" y="764704"/>
            <a:ext cx="11449272" cy="5412259"/>
          </a:xfrm>
        </p:spPr>
        <p:txBody>
          <a:bodyPr>
            <a:normAutofit lnSpcReduction="10000"/>
          </a:bodyPr>
          <a:lstStyle/>
          <a:p>
            <a:pPr marL="0" indent="0" algn="just">
              <a:buNone/>
            </a:pPr>
            <a:r>
              <a:rPr lang="uk-UA" dirty="0"/>
              <a:t>Міст </a:t>
            </a:r>
            <a:r>
              <a:rPr lang="uk-UA" dirty="0" err="1"/>
              <a:t>Васко</a:t>
            </a:r>
            <a:r>
              <a:rPr lang="uk-UA" dirty="0"/>
              <a:t> да Гама побудовано 1998 року, коли Португалія відзначали 500-річчя з дня </a:t>
            </a:r>
            <a:r>
              <a:rPr lang="uk-UA" dirty="0" err="1"/>
              <a:t>ві-дкриття</a:t>
            </a:r>
            <a:r>
              <a:rPr lang="uk-UA" dirty="0"/>
              <a:t> да Гамою морського шляху до Індії навколо Африки.</a:t>
            </a:r>
          </a:p>
          <a:p>
            <a:pPr marL="0" indent="0" algn="just">
              <a:buNone/>
            </a:pPr>
            <a:r>
              <a:rPr lang="uk-UA" dirty="0"/>
              <a:t>Міст має великі за діаметром шпалі, вбиті на глибину 95 м тому, що Португалія ро-</a:t>
            </a:r>
            <a:r>
              <a:rPr lang="uk-UA" dirty="0" err="1"/>
              <a:t>зташована</a:t>
            </a:r>
            <a:r>
              <a:rPr lang="uk-UA" dirty="0"/>
              <a:t> у високосейсмічній зоні. Землетрус у Лісабоні 1755 року перетворив на руїни столицю країни. Після поштовхів виникли пожежі і цунамі. За 6 хвилин загинуло біля 90 тисяч осіб. Це був один із найбільш катастрофічних землетрусів в історії людства.</a:t>
            </a:r>
          </a:p>
          <a:p>
            <a:pPr marL="0" indent="0" algn="just">
              <a:buNone/>
            </a:pPr>
            <a:r>
              <a:rPr lang="uk-UA" dirty="0"/>
              <a:t>Причина великої довжини самого мосту – екологічна. На протязі 420 м немає опор мосту – відсутні «бики», шпалі. Це сприяє рибам та іншим річковим істотам спокійно плавати під мостом.</a:t>
            </a:r>
          </a:p>
          <a:p>
            <a:pPr marL="0" indent="0" algn="just">
              <a:buNone/>
            </a:pPr>
            <a:r>
              <a:rPr lang="uk-UA" dirty="0"/>
              <a:t>Те, що стовпи зі світильниками похилені у бік </a:t>
            </a:r>
            <a:r>
              <a:rPr lang="uk-UA" dirty="0" err="1"/>
              <a:t>шестисмугового</a:t>
            </a:r>
            <a:r>
              <a:rPr lang="uk-UA" dirty="0"/>
              <a:t> полотна, теж еко-логічна. Світильники за такого розташування не світять у воду і не лякають риб.</a:t>
            </a:r>
          </a:p>
          <a:p>
            <a:endParaRPr lang="uk-UA" dirty="0"/>
          </a:p>
        </p:txBody>
      </p:sp>
      <p:pic>
        <p:nvPicPr>
          <p:cNvPr id="4" name="Рисунок 3"/>
          <p:cNvPicPr>
            <a:picLocks noChangeAspect="1"/>
          </p:cNvPicPr>
          <p:nvPr/>
        </p:nvPicPr>
        <p:blipFill>
          <a:blip r:embed="rId2"/>
          <a:stretch>
            <a:fillRect/>
          </a:stretch>
        </p:blipFill>
        <p:spPr>
          <a:xfrm>
            <a:off x="10676268" y="145798"/>
            <a:ext cx="1371600" cy="276225"/>
          </a:xfrm>
          <a:prstGeom prst="rect">
            <a:avLst/>
          </a:prstGeom>
        </p:spPr>
      </p:pic>
    </p:spTree>
    <p:extLst>
      <p:ext uri="{BB962C8B-B14F-4D97-AF65-F5344CB8AC3E}">
        <p14:creationId xmlns:p14="http://schemas.microsoft.com/office/powerpoint/2010/main" val="13049485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63352" y="188641"/>
            <a:ext cx="11809312" cy="1872208"/>
          </a:xfrm>
        </p:spPr>
        <p:txBody>
          <a:bodyPr>
            <a:normAutofit fontScale="77500" lnSpcReduction="20000"/>
          </a:bodyPr>
          <a:lstStyle/>
          <a:p>
            <a:r>
              <a:rPr lang="uk-UA" dirty="0"/>
              <a:t>Нижче розміщені фотографії об’єктів (1-12) природи ряду країн світу: </a:t>
            </a:r>
            <a:endParaRPr lang="ru-RU" dirty="0"/>
          </a:p>
          <a:p>
            <a:r>
              <a:rPr lang="uk-UA" b="1" i="1" dirty="0"/>
              <a:t>1 - Бребенескул,      2 - Вікторія,      3 - Ван,      4 - </a:t>
            </a:r>
            <a:r>
              <a:rPr lang="uk-UA" b="1" i="1" dirty="0" err="1"/>
              <a:t>Даллол</a:t>
            </a:r>
            <a:r>
              <a:rPr lang="uk-UA" b="1" i="1" dirty="0"/>
              <a:t>,      5 – Долина Смерті,   6 – Дорога Гігантів,   7 - Етна,    8 - Метеори,   9 – </a:t>
            </a:r>
            <a:r>
              <a:rPr lang="uk-UA" b="1" i="1" dirty="0" err="1"/>
              <a:t>Рапа-Нуї</a:t>
            </a:r>
            <a:r>
              <a:rPr lang="uk-UA" b="1" i="1" dirty="0"/>
              <a:t>,   10 – Сан-</a:t>
            </a:r>
            <a:r>
              <a:rPr lang="uk-UA" b="1" i="1" dirty="0" err="1"/>
              <a:t>Андреас</a:t>
            </a:r>
            <a:r>
              <a:rPr lang="uk-UA" b="1" i="1" dirty="0"/>
              <a:t>,  11 - </a:t>
            </a:r>
            <a:r>
              <a:rPr lang="uk-UA" b="1" i="1" dirty="0" err="1"/>
              <a:t>Троллтунга</a:t>
            </a:r>
            <a:r>
              <a:rPr lang="uk-UA" b="1" i="1" dirty="0"/>
              <a:t>,    12 - </a:t>
            </a:r>
            <a:r>
              <a:rPr lang="uk-UA" b="1" i="1" dirty="0" err="1"/>
              <a:t>Чогорі</a:t>
            </a:r>
            <a:r>
              <a:rPr lang="uk-UA" b="1" i="1" dirty="0"/>
              <a:t>. </a:t>
            </a:r>
            <a:r>
              <a:rPr lang="uk-UA" b="1" dirty="0"/>
              <a:t> </a:t>
            </a:r>
            <a:endParaRPr lang="ru-RU" dirty="0"/>
          </a:p>
          <a:p>
            <a:r>
              <a:rPr lang="uk-UA" dirty="0"/>
              <a:t>Розпізнав кожний із цих об’єктів, запишіть під відповідним фото його номер із переліку. Назви об’єктів записувати не треба. </a:t>
            </a:r>
          </a:p>
        </p:txBody>
      </p:sp>
      <p:pic>
        <p:nvPicPr>
          <p:cNvPr id="4" name="Рисунок 3"/>
          <p:cNvPicPr>
            <a:picLocks noChangeAspect="1"/>
          </p:cNvPicPr>
          <p:nvPr/>
        </p:nvPicPr>
        <p:blipFill>
          <a:blip r:embed="rId2"/>
          <a:stretch>
            <a:fillRect/>
          </a:stretch>
        </p:blipFill>
        <p:spPr>
          <a:xfrm>
            <a:off x="263352" y="2047917"/>
            <a:ext cx="11665296" cy="4629150"/>
          </a:xfrm>
          <a:prstGeom prst="rect">
            <a:avLst/>
          </a:prstGeom>
        </p:spPr>
      </p:pic>
      <p:pic>
        <p:nvPicPr>
          <p:cNvPr id="5" name="Рисунок 4"/>
          <p:cNvPicPr>
            <a:picLocks noChangeAspect="1"/>
          </p:cNvPicPr>
          <p:nvPr/>
        </p:nvPicPr>
        <p:blipFill>
          <a:blip r:embed="rId3"/>
          <a:stretch>
            <a:fillRect/>
          </a:stretch>
        </p:blipFill>
        <p:spPr>
          <a:xfrm>
            <a:off x="10460240" y="50096"/>
            <a:ext cx="1612424" cy="338410"/>
          </a:xfrm>
          <a:prstGeom prst="rect">
            <a:avLst/>
          </a:prstGeom>
        </p:spPr>
      </p:pic>
    </p:spTree>
    <p:extLst>
      <p:ext uri="{BB962C8B-B14F-4D97-AF65-F5344CB8AC3E}">
        <p14:creationId xmlns:p14="http://schemas.microsoft.com/office/powerpoint/2010/main" val="2562526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51384" y="1600200"/>
            <a:ext cx="10873208" cy="4853136"/>
          </a:xfrm>
        </p:spPr>
        <p:txBody>
          <a:bodyPr>
            <a:normAutofit/>
          </a:bodyPr>
          <a:lstStyle/>
          <a:p>
            <a:pPr algn="just"/>
            <a:r>
              <a:rPr lang="uk-UA" dirty="0">
                <a:latin typeface="Times New Roman" panose="02020603050405020304" pitchFamily="18" charset="0"/>
                <a:cs typeface="Times New Roman" panose="02020603050405020304" pitchFamily="18" charset="0"/>
              </a:rPr>
              <a:t>Враховуючи те що географія є інтегрованою наукою і складається з цілого комплексу наук про Землю та людське суспільство, слід  при підготовці до олімпіади звертати увагу учнів як на матеріал фізичної, так й економічної та соціальної географії. </a:t>
            </a:r>
            <a:endParaRPr lang="uk-UA" dirty="0" smtClean="0">
              <a:latin typeface="Times New Roman" panose="02020603050405020304" pitchFamily="18" charset="0"/>
              <a:cs typeface="Times New Roman" panose="02020603050405020304" pitchFamily="18" charset="0"/>
            </a:endParaRPr>
          </a:p>
          <a:p>
            <a:pPr algn="just"/>
            <a:r>
              <a:rPr lang="uk-UA" dirty="0" smtClean="0">
                <a:latin typeface="Times New Roman" panose="02020603050405020304" pitchFamily="18" charset="0"/>
                <a:cs typeface="Times New Roman" panose="02020603050405020304" pitchFamily="18" charset="0"/>
              </a:rPr>
              <a:t>Необхідно </a:t>
            </a:r>
            <a:r>
              <a:rPr lang="uk-UA" dirty="0">
                <a:latin typeface="Times New Roman" panose="02020603050405020304" pitchFamily="18" charset="0"/>
                <a:cs typeface="Times New Roman" panose="02020603050405020304" pitchFamily="18" charset="0"/>
              </a:rPr>
              <a:t>приділити увагу повторенню матеріалу про оболонки Землі, загальні географічні закономірності, особливості природи материків та океанів, сучасні фізико-географічні та соціально-економічні процеси, планетарні, регіональні  і локальні системи розселення і господарства, про сучасні виклики.  </a:t>
            </a:r>
            <a:endParaRPr lang="ru-RU" dirty="0">
              <a:latin typeface="Times New Roman" panose="02020603050405020304" pitchFamily="18" charset="0"/>
              <a:cs typeface="Times New Roman" panose="02020603050405020304" pitchFamily="18" charset="0"/>
            </a:endParaRPr>
          </a:p>
          <a:p>
            <a:endParaRPr lang="ru-RU" dirty="0"/>
          </a:p>
        </p:txBody>
      </p:sp>
      <p:pic>
        <p:nvPicPr>
          <p:cNvPr id="4" name="Рисунок 3"/>
          <p:cNvPicPr>
            <a:picLocks noChangeAspect="1"/>
          </p:cNvPicPr>
          <p:nvPr/>
        </p:nvPicPr>
        <p:blipFill>
          <a:blip r:embed="rId2"/>
          <a:stretch>
            <a:fillRect/>
          </a:stretch>
        </p:blipFill>
        <p:spPr>
          <a:xfrm>
            <a:off x="8054604" y="0"/>
            <a:ext cx="4121403" cy="821003"/>
          </a:xfrm>
          <a:prstGeom prst="rect">
            <a:avLst/>
          </a:prstGeom>
        </p:spPr>
      </p:pic>
    </p:spTree>
    <p:extLst>
      <p:ext uri="{BB962C8B-B14F-4D97-AF65-F5344CB8AC3E}">
        <p14:creationId xmlns:p14="http://schemas.microsoft.com/office/powerpoint/2010/main" val="19914404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63352" y="188641"/>
            <a:ext cx="11809312" cy="1872208"/>
          </a:xfrm>
        </p:spPr>
        <p:txBody>
          <a:bodyPr>
            <a:normAutofit fontScale="77500" lnSpcReduction="20000"/>
          </a:bodyPr>
          <a:lstStyle/>
          <a:p>
            <a:r>
              <a:rPr lang="uk-UA" dirty="0"/>
              <a:t>Нижче розміщені фотографії об’єктів (1-12) природи ряду країн світу: </a:t>
            </a:r>
            <a:endParaRPr lang="ru-RU" dirty="0"/>
          </a:p>
          <a:p>
            <a:r>
              <a:rPr lang="uk-UA" b="1" i="1" dirty="0"/>
              <a:t>1 - Бребенескул,      2 - Вікторія,      3 - Ван,      4 - </a:t>
            </a:r>
            <a:r>
              <a:rPr lang="uk-UA" b="1" i="1" dirty="0" err="1"/>
              <a:t>Даллол</a:t>
            </a:r>
            <a:r>
              <a:rPr lang="uk-UA" b="1" i="1" dirty="0"/>
              <a:t>,      5 – Долина Смерті,   6 – Дорога Гігантів,   7 - Етна,    8 - Метеори,   9 – </a:t>
            </a:r>
            <a:r>
              <a:rPr lang="uk-UA" b="1" i="1" dirty="0" err="1"/>
              <a:t>Рапа-Нуї</a:t>
            </a:r>
            <a:r>
              <a:rPr lang="uk-UA" b="1" i="1" dirty="0"/>
              <a:t>,   10 – Сан-</a:t>
            </a:r>
            <a:r>
              <a:rPr lang="uk-UA" b="1" i="1" dirty="0" err="1"/>
              <a:t>Андреас</a:t>
            </a:r>
            <a:r>
              <a:rPr lang="uk-UA" b="1" i="1" dirty="0"/>
              <a:t>,  11 - </a:t>
            </a:r>
            <a:r>
              <a:rPr lang="uk-UA" b="1" i="1" dirty="0" err="1"/>
              <a:t>Троллтунга</a:t>
            </a:r>
            <a:r>
              <a:rPr lang="uk-UA" b="1" i="1" dirty="0"/>
              <a:t>,    12 - </a:t>
            </a:r>
            <a:r>
              <a:rPr lang="uk-UA" b="1" i="1" dirty="0" err="1"/>
              <a:t>Чогорі</a:t>
            </a:r>
            <a:r>
              <a:rPr lang="uk-UA" b="1" i="1" dirty="0"/>
              <a:t>. </a:t>
            </a:r>
            <a:r>
              <a:rPr lang="uk-UA" b="1" dirty="0"/>
              <a:t> </a:t>
            </a:r>
            <a:endParaRPr lang="ru-RU" dirty="0"/>
          </a:p>
          <a:p>
            <a:r>
              <a:rPr lang="uk-UA" dirty="0"/>
              <a:t>Розпізнав кожний із цих об’єктів, запишіть під відповідним фото його номер із переліку. Назви об’єктів записувати не треба. </a:t>
            </a:r>
          </a:p>
        </p:txBody>
      </p:sp>
      <p:pic>
        <p:nvPicPr>
          <p:cNvPr id="2" name="Рисунок 1"/>
          <p:cNvPicPr>
            <a:picLocks noChangeAspect="1"/>
          </p:cNvPicPr>
          <p:nvPr/>
        </p:nvPicPr>
        <p:blipFill>
          <a:blip r:embed="rId2"/>
          <a:stretch>
            <a:fillRect/>
          </a:stretch>
        </p:blipFill>
        <p:spPr>
          <a:xfrm>
            <a:off x="263352" y="1916832"/>
            <a:ext cx="11521280" cy="4686300"/>
          </a:xfrm>
          <a:prstGeom prst="rect">
            <a:avLst/>
          </a:prstGeom>
        </p:spPr>
      </p:pic>
      <p:pic>
        <p:nvPicPr>
          <p:cNvPr id="5" name="Рисунок 4"/>
          <p:cNvPicPr>
            <a:picLocks noChangeAspect="1"/>
          </p:cNvPicPr>
          <p:nvPr/>
        </p:nvPicPr>
        <p:blipFill>
          <a:blip r:embed="rId3"/>
          <a:stretch>
            <a:fillRect/>
          </a:stretch>
        </p:blipFill>
        <p:spPr>
          <a:xfrm>
            <a:off x="10582249" y="19436"/>
            <a:ext cx="1612424" cy="338410"/>
          </a:xfrm>
          <a:prstGeom prst="rect">
            <a:avLst/>
          </a:prstGeom>
        </p:spPr>
      </p:pic>
    </p:spTree>
    <p:extLst>
      <p:ext uri="{BB962C8B-B14F-4D97-AF65-F5344CB8AC3E}">
        <p14:creationId xmlns:p14="http://schemas.microsoft.com/office/powerpoint/2010/main" val="1521221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a:p>
        </p:txBody>
      </p:sp>
      <p:pic>
        <p:nvPicPr>
          <p:cNvPr id="4" name="Рисунок 3"/>
          <p:cNvPicPr>
            <a:picLocks noChangeAspect="1"/>
          </p:cNvPicPr>
          <p:nvPr/>
        </p:nvPicPr>
        <p:blipFill>
          <a:blip r:embed="rId2"/>
          <a:stretch>
            <a:fillRect/>
          </a:stretch>
        </p:blipFill>
        <p:spPr>
          <a:xfrm>
            <a:off x="8740" y="0"/>
            <a:ext cx="12242441" cy="6858000"/>
          </a:xfrm>
          <a:prstGeom prst="rect">
            <a:avLst/>
          </a:prstGeom>
        </p:spPr>
      </p:pic>
      <p:pic>
        <p:nvPicPr>
          <p:cNvPr id="5" name="Рисунок 4"/>
          <p:cNvPicPr>
            <a:picLocks noChangeAspect="1"/>
          </p:cNvPicPr>
          <p:nvPr/>
        </p:nvPicPr>
        <p:blipFill>
          <a:blip r:embed="rId3"/>
          <a:stretch>
            <a:fillRect/>
          </a:stretch>
        </p:blipFill>
        <p:spPr>
          <a:xfrm>
            <a:off x="10676268" y="145798"/>
            <a:ext cx="1371600" cy="276225"/>
          </a:xfrm>
          <a:prstGeom prst="rect">
            <a:avLst/>
          </a:prstGeom>
        </p:spPr>
      </p:pic>
    </p:spTree>
    <p:extLst>
      <p:ext uri="{BB962C8B-B14F-4D97-AF65-F5344CB8AC3E}">
        <p14:creationId xmlns:p14="http://schemas.microsoft.com/office/powerpoint/2010/main" val="7608411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a:p>
        </p:txBody>
      </p:sp>
      <p:pic>
        <p:nvPicPr>
          <p:cNvPr id="4" name="Рисунок 3"/>
          <p:cNvPicPr>
            <a:picLocks noChangeAspect="1"/>
          </p:cNvPicPr>
          <p:nvPr/>
        </p:nvPicPr>
        <p:blipFill>
          <a:blip r:embed="rId2"/>
          <a:stretch>
            <a:fillRect/>
          </a:stretch>
        </p:blipFill>
        <p:spPr>
          <a:xfrm>
            <a:off x="23308" y="-12398"/>
            <a:ext cx="12049356" cy="6870398"/>
          </a:xfrm>
          <a:prstGeom prst="rect">
            <a:avLst/>
          </a:prstGeom>
        </p:spPr>
      </p:pic>
      <p:pic>
        <p:nvPicPr>
          <p:cNvPr id="5" name="Рисунок 4"/>
          <p:cNvPicPr>
            <a:picLocks noChangeAspect="1"/>
          </p:cNvPicPr>
          <p:nvPr/>
        </p:nvPicPr>
        <p:blipFill>
          <a:blip r:embed="rId3"/>
          <a:stretch>
            <a:fillRect/>
          </a:stretch>
        </p:blipFill>
        <p:spPr>
          <a:xfrm>
            <a:off x="10676268" y="145798"/>
            <a:ext cx="1371600" cy="276225"/>
          </a:xfrm>
          <a:prstGeom prst="rect">
            <a:avLst/>
          </a:prstGeom>
        </p:spPr>
      </p:pic>
    </p:spTree>
    <p:extLst>
      <p:ext uri="{BB962C8B-B14F-4D97-AF65-F5344CB8AC3E}">
        <p14:creationId xmlns:p14="http://schemas.microsoft.com/office/powerpoint/2010/main" val="23997841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ctrTitle"/>
          </p:nvPr>
        </p:nvSpPr>
        <p:spPr>
          <a:xfrm>
            <a:off x="1524001" y="2636912"/>
            <a:ext cx="5778641" cy="3758170"/>
          </a:xfrm>
        </p:spPr>
        <p:txBody>
          <a:bodyPr rtlCol="0">
            <a:normAutofit fontScale="90000"/>
          </a:bodyPr>
          <a:lstStyle/>
          <a:p>
            <a:pPr>
              <a:defRPr/>
            </a:pPr>
            <a:r>
              <a:rPr lang="uk-UA" altLang="ru-RU" sz="5300" dirty="0">
                <a:solidFill>
                  <a:schemeClr val="tx1"/>
                </a:solidFill>
                <a:latin typeface="Arial" panose="020B0604020202020204" pitchFamily="34" charset="0"/>
                <a:cs typeface="Arial" panose="020B0604020202020204" pitchFamily="34" charset="0"/>
              </a:rPr>
              <a:t>Дякую за увагу</a:t>
            </a:r>
            <a:br>
              <a:rPr lang="uk-UA" altLang="ru-RU" sz="5300" dirty="0">
                <a:solidFill>
                  <a:schemeClr val="tx1"/>
                </a:solidFill>
                <a:latin typeface="Arial" panose="020B0604020202020204" pitchFamily="34" charset="0"/>
                <a:cs typeface="Arial" panose="020B0604020202020204" pitchFamily="34" charset="0"/>
              </a:rPr>
            </a:br>
            <a:r>
              <a:rPr lang="uk-UA" altLang="ru-RU" sz="2700" dirty="0">
                <a:solidFill>
                  <a:schemeClr val="bg1"/>
                </a:solidFill>
                <a:latin typeface="Arial" panose="020B0604020202020204" pitchFamily="34" charset="0"/>
                <a:cs typeface="Arial" panose="020B0604020202020204" pitchFamily="34" charset="0"/>
              </a:rPr>
              <a:t/>
            </a:r>
            <a:br>
              <a:rPr lang="uk-UA" altLang="ru-RU" sz="2700" dirty="0">
                <a:solidFill>
                  <a:schemeClr val="bg1"/>
                </a:solidFill>
                <a:latin typeface="Arial" panose="020B0604020202020204" pitchFamily="34" charset="0"/>
                <a:cs typeface="Arial" panose="020B0604020202020204" pitchFamily="34" charset="0"/>
              </a:rPr>
            </a:br>
            <a:r>
              <a:rPr lang="uk-UA" altLang="ru-RU" sz="2700" dirty="0">
                <a:latin typeface="Arial" panose="020B0604020202020204" pitchFamily="34" charset="0"/>
                <a:cs typeface="Arial" panose="020B0604020202020204" pitchFamily="34" charset="0"/>
              </a:rPr>
              <a:t/>
            </a:r>
            <a:br>
              <a:rPr lang="uk-UA" altLang="ru-RU" sz="2700" dirty="0">
                <a:latin typeface="Arial" panose="020B0604020202020204" pitchFamily="34" charset="0"/>
                <a:cs typeface="Arial" panose="020B0604020202020204" pitchFamily="34" charset="0"/>
              </a:rPr>
            </a:br>
            <a:r>
              <a:rPr lang="uk-UA" altLang="ru-RU" sz="2700" dirty="0">
                <a:latin typeface="Arial" panose="020B0604020202020204" pitchFamily="34" charset="0"/>
                <a:cs typeface="Arial" panose="020B0604020202020204" pitchFamily="34" charset="0"/>
              </a:rPr>
              <a:t/>
            </a:r>
            <a:br>
              <a:rPr lang="uk-UA" altLang="ru-RU" sz="2700" dirty="0">
                <a:latin typeface="Arial" panose="020B0604020202020204" pitchFamily="34" charset="0"/>
                <a:cs typeface="Arial" panose="020B0604020202020204" pitchFamily="34" charset="0"/>
              </a:rPr>
            </a:br>
            <a:r>
              <a:rPr lang="en-US" altLang="ru-RU" sz="3000" dirty="0"/>
              <a:t>e-mail: alexsavvich@gmail.com</a:t>
            </a:r>
            <a:r>
              <a:rPr lang="uk-UA" altLang="ru-RU" sz="2700" dirty="0"/>
              <a:t/>
            </a:r>
            <a:br>
              <a:rPr lang="uk-UA" altLang="ru-RU" sz="2700" dirty="0"/>
            </a:br>
            <a:r>
              <a:rPr lang="uk-UA" altLang="ru-RU" sz="2700" dirty="0">
                <a:solidFill>
                  <a:prstClr val="white"/>
                </a:solidFill>
              </a:rPr>
              <a:t/>
            </a:r>
            <a:br>
              <a:rPr lang="uk-UA" altLang="ru-RU" sz="2700" dirty="0">
                <a:solidFill>
                  <a:prstClr val="white"/>
                </a:solidFill>
              </a:rPr>
            </a:br>
            <a:r>
              <a:rPr lang="en-GB" altLang="ru-RU" dirty="0"/>
              <a:t>ansgeo.blogspot.com</a:t>
            </a:r>
            <a:r>
              <a:rPr lang="uk-UA" altLang="ru-RU" sz="2700" dirty="0">
                <a:latin typeface="Arial" panose="020B0604020202020204" pitchFamily="34" charset="0"/>
                <a:cs typeface="Arial" panose="020B0604020202020204" pitchFamily="34" charset="0"/>
              </a:rPr>
              <a:t/>
            </a:r>
            <a:br>
              <a:rPr lang="uk-UA" altLang="ru-RU" sz="2700" dirty="0">
                <a:latin typeface="Arial" panose="020B0604020202020204" pitchFamily="34" charset="0"/>
                <a:cs typeface="Arial" panose="020B0604020202020204" pitchFamily="34" charset="0"/>
              </a:rPr>
            </a:br>
            <a:endParaRPr lang="ru-RU" altLang="ru-RU" dirty="0" smtClean="0">
              <a:latin typeface="Arial" panose="020B0604020202020204" pitchFamily="34" charset="0"/>
              <a:cs typeface="Arial" panose="020B0604020202020204" pitchFamily="34" charset="0"/>
            </a:endParaRPr>
          </a:p>
        </p:txBody>
      </p:sp>
      <p:graphicFrame>
        <p:nvGraphicFramePr>
          <p:cNvPr id="3" name="Object 3"/>
          <p:cNvGraphicFramePr>
            <a:graphicFrameLocks noChangeAspect="1"/>
          </p:cNvGraphicFramePr>
          <p:nvPr>
            <p:extLst>
              <p:ext uri="{D42A27DB-BD31-4B8C-83A1-F6EECF244321}">
                <p14:modId xmlns:p14="http://schemas.microsoft.com/office/powerpoint/2010/main" val="1904259015"/>
              </p:ext>
            </p:extLst>
          </p:nvPr>
        </p:nvGraphicFramePr>
        <p:xfrm>
          <a:off x="-132182" y="0"/>
          <a:ext cx="2564903" cy="2564903"/>
        </p:xfrm>
        <a:graphic>
          <a:graphicData uri="http://schemas.openxmlformats.org/presentationml/2006/ole">
            <mc:AlternateContent xmlns:mc="http://schemas.openxmlformats.org/markup-compatibility/2006">
              <mc:Choice xmlns:v="urn:schemas-microsoft-com:vml" Requires="v">
                <p:oleObj spid="_x0000_s104503" name="Acrobat Document" r:id="rId3" imgW="2438400" imgH="2438196" progId="AcroExch.Document.DC">
                  <p:embed/>
                </p:oleObj>
              </mc:Choice>
              <mc:Fallback>
                <p:oleObj name="Acrobat Document" r:id="rId3" imgW="2438400" imgH="2438196" progId="AcroExch.Document.DC">
                  <p:embed/>
                  <p:pic>
                    <p:nvPicPr>
                      <p:cNvPr id="60419"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182" y="0"/>
                        <a:ext cx="2564903" cy="256490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01132140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67408" y="2492896"/>
            <a:ext cx="10657184" cy="3960440"/>
          </a:xfrm>
        </p:spPr>
        <p:txBody>
          <a:bodyPr/>
          <a:lstStyle/>
          <a:p>
            <a:pPr algn="just"/>
            <a:r>
              <a:rPr lang="uk-UA" dirty="0"/>
              <a:t>Теоретичні завдання спрямовані на виявлення в учнів уміння пояснювати географічні процеси, встановлювати причинно-наслідкові зв’язки, порівнювати об’єкти, здійснювати класифікацію, наводити аргументи.</a:t>
            </a:r>
            <a:endParaRPr lang="ru-RU" dirty="0"/>
          </a:p>
          <a:p>
            <a:endParaRPr lang="ru-RU" dirty="0"/>
          </a:p>
        </p:txBody>
      </p:sp>
      <p:pic>
        <p:nvPicPr>
          <p:cNvPr id="4" name="Рисунок 3"/>
          <p:cNvPicPr>
            <a:picLocks noChangeAspect="1"/>
          </p:cNvPicPr>
          <p:nvPr/>
        </p:nvPicPr>
        <p:blipFill>
          <a:blip r:embed="rId2"/>
          <a:stretch>
            <a:fillRect/>
          </a:stretch>
        </p:blipFill>
        <p:spPr>
          <a:xfrm>
            <a:off x="8054604" y="0"/>
            <a:ext cx="4121403" cy="821003"/>
          </a:xfrm>
          <a:prstGeom prst="rect">
            <a:avLst/>
          </a:prstGeom>
        </p:spPr>
      </p:pic>
    </p:spTree>
    <p:extLst>
      <p:ext uri="{BB962C8B-B14F-4D97-AF65-F5344CB8AC3E}">
        <p14:creationId xmlns:p14="http://schemas.microsoft.com/office/powerpoint/2010/main" val="185355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a:bodyPr>
          <a:lstStyle/>
          <a:p>
            <a:pPr algn="just"/>
            <a:r>
              <a:rPr lang="uk-UA" dirty="0">
                <a:latin typeface="Times New Roman" panose="02020603050405020304" pitchFamily="18" charset="0"/>
                <a:cs typeface="Times New Roman" panose="02020603050405020304" pitchFamily="18" charset="0"/>
              </a:rPr>
              <a:t>За допомогою тестових завдань перевіряють знання учнями географічних фактів,  номенклатури, понять та їх визначень, умінь робити прості розрахунки. </a:t>
            </a:r>
            <a:endParaRPr lang="uk-UA" dirty="0" smtClean="0">
              <a:latin typeface="Times New Roman" panose="02020603050405020304" pitchFamily="18" charset="0"/>
              <a:cs typeface="Times New Roman" panose="02020603050405020304" pitchFamily="18" charset="0"/>
            </a:endParaRPr>
          </a:p>
          <a:p>
            <a:pPr algn="just"/>
            <a:r>
              <a:rPr lang="uk-UA" dirty="0" smtClean="0">
                <a:latin typeface="Times New Roman" panose="02020603050405020304" pitchFamily="18" charset="0"/>
                <a:cs typeface="Times New Roman" panose="02020603050405020304" pitchFamily="18" charset="0"/>
              </a:rPr>
              <a:t>За </a:t>
            </a:r>
            <a:r>
              <a:rPr lang="uk-UA" dirty="0">
                <a:latin typeface="Times New Roman" panose="02020603050405020304" pitchFamily="18" charset="0"/>
                <a:cs typeface="Times New Roman" panose="02020603050405020304" pitchFamily="18" charset="0"/>
              </a:rPr>
              <a:t>формою тестові завдання наближені до тестових завдань, що пропонуються на </a:t>
            </a:r>
            <a:r>
              <a:rPr lang="uk-UA" dirty="0" smtClean="0">
                <a:latin typeface="Times New Roman" panose="02020603050405020304" pitchFamily="18" charset="0"/>
                <a:cs typeface="Times New Roman" panose="02020603050405020304" pitchFamily="18" charset="0"/>
              </a:rPr>
              <a:t>ЗНО</a:t>
            </a:r>
            <a:r>
              <a:rPr lang="uk-UA" dirty="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a:p>
            <a:endParaRPr lang="ru-RU" dirty="0"/>
          </a:p>
        </p:txBody>
      </p:sp>
      <p:pic>
        <p:nvPicPr>
          <p:cNvPr id="4" name="Рисунок 3"/>
          <p:cNvPicPr>
            <a:picLocks noChangeAspect="1"/>
          </p:cNvPicPr>
          <p:nvPr/>
        </p:nvPicPr>
        <p:blipFill>
          <a:blip r:embed="rId2"/>
          <a:stretch>
            <a:fillRect/>
          </a:stretch>
        </p:blipFill>
        <p:spPr>
          <a:xfrm>
            <a:off x="8054604" y="0"/>
            <a:ext cx="4121403" cy="821003"/>
          </a:xfrm>
          <a:prstGeom prst="rect">
            <a:avLst/>
          </a:prstGeom>
        </p:spPr>
      </p:pic>
    </p:spTree>
    <p:extLst>
      <p:ext uri="{BB962C8B-B14F-4D97-AF65-F5344CB8AC3E}">
        <p14:creationId xmlns:p14="http://schemas.microsoft.com/office/powerpoint/2010/main" val="1352900382"/>
      </p:ext>
    </p:extLst>
  </p:cSld>
  <p:clrMapOvr>
    <a:masterClrMapping/>
  </p:clrMapOvr>
</p:sld>
</file>

<file path=ppt/theme/theme1.xml><?xml version="1.0" encoding="utf-8"?>
<a:theme xmlns:a="http://schemas.openxmlformats.org/drawingml/2006/main" name="17. Заставка_головна_2017">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10_Black Turquoise Theme">
      <a:dk1>
        <a:sysClr val="windowText" lastClr="000000"/>
      </a:dk1>
      <a:lt1>
        <a:sysClr val="window" lastClr="FFFFFF"/>
      </a:lt1>
      <a:dk2>
        <a:srgbClr val="000000"/>
      </a:dk2>
      <a:lt2>
        <a:srgbClr val="FFFFFF"/>
      </a:lt2>
      <a:accent1>
        <a:srgbClr val="5F5551"/>
      </a:accent1>
      <a:accent2>
        <a:srgbClr val="016F86"/>
      </a:accent2>
      <a:accent3>
        <a:srgbClr val="39D0D6"/>
      </a:accent3>
      <a:accent4>
        <a:srgbClr val="2D9C9C"/>
      </a:accent4>
      <a:accent5>
        <a:srgbClr val="473F3C"/>
      </a:accent5>
      <a:accent6>
        <a:srgbClr val="262626"/>
      </a:accent6>
      <a:hlink>
        <a:srgbClr val="0066CC"/>
      </a:hlink>
      <a:folHlink>
        <a:srgbClr val="45C9C9"/>
      </a:folHlink>
    </a:clrScheme>
    <a:fontScheme name="Arial">
      <a:majorFont>
        <a:latin typeface="Arial"/>
        <a:ea typeface=""/>
        <a:cs typeface="FontAwesome"/>
      </a:majorFont>
      <a:minorFont>
        <a:latin typeface="Arial"/>
        <a:ea typeface=""/>
        <a:cs typeface="FontAwesom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Them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1518</TotalTime>
  <Words>4216</Words>
  <Application>Microsoft Office PowerPoint</Application>
  <PresentationFormat>Широкоэкранный</PresentationFormat>
  <Paragraphs>144</Paragraphs>
  <Slides>73</Slides>
  <Notes>0</Notes>
  <HiddenSlides>0</HiddenSlides>
  <MMClips>0</MMClips>
  <ScaleCrop>false</ScaleCrop>
  <HeadingPairs>
    <vt:vector size="8" baseType="variant">
      <vt:variant>
        <vt:lpstr>Использованные шрифты</vt:lpstr>
      </vt:variant>
      <vt:variant>
        <vt:i4>6</vt:i4>
      </vt:variant>
      <vt:variant>
        <vt:lpstr>Тема</vt:lpstr>
      </vt:variant>
      <vt:variant>
        <vt:i4>3</vt:i4>
      </vt:variant>
      <vt:variant>
        <vt:lpstr>Внедренные серверы OLE</vt:lpstr>
      </vt:variant>
      <vt:variant>
        <vt:i4>1</vt:i4>
      </vt:variant>
      <vt:variant>
        <vt:lpstr>Заголовки слайдов</vt:lpstr>
      </vt:variant>
      <vt:variant>
        <vt:i4>73</vt:i4>
      </vt:variant>
    </vt:vector>
  </HeadingPairs>
  <TitlesOfParts>
    <vt:vector size="83" baseType="lpstr">
      <vt:lpstr>Arial</vt:lpstr>
      <vt:lpstr>Calibri</vt:lpstr>
      <vt:lpstr>Calibri Light</vt:lpstr>
      <vt:lpstr>FontAwesome</vt:lpstr>
      <vt:lpstr>MS Mincho</vt:lpstr>
      <vt:lpstr>Times New Roman</vt:lpstr>
      <vt:lpstr>17. Заставка_головна_2017</vt:lpstr>
      <vt:lpstr>1_Custom Design</vt:lpstr>
      <vt:lpstr>Office Theme</vt:lpstr>
      <vt:lpstr>Acrobat Document</vt:lpstr>
      <vt:lpstr>Презентация PowerPoint</vt:lpstr>
      <vt:lpstr>Презентация PowerPoint</vt:lpstr>
      <vt:lpstr>ІІІ етап Всеукраїнської учнівської олімпіади з географії</vt:lpstr>
      <vt:lpstr>ІІІ етап Всеукраїнської учнівської олімпіади з географії</vt:lpstr>
      <vt:lpstr>ІІІ етап Всеукраїнської учнівської олімпіади з географії</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Завдання 2020 року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Використовуючи силуети (skyline) міст, визначте назви цих міст і запишіть їх під відповідним рисунком. </vt:lpstr>
      <vt:lpstr>Використовуючи силуети (skyline) міст, визначте назви цих міст і запишіть їх під відповідним рисунком. </vt:lpstr>
      <vt:lpstr>Використовуючи силуети (skyline) міст, визначте назви цих міст і запишіть їх під відповідним рисунком. </vt:lpstr>
      <vt:lpstr>Презентация PowerPoint</vt:lpstr>
      <vt:lpstr>Презентация PowerPoint</vt:lpstr>
      <vt:lpstr>Найцікавіші завдання минулих географічних олімпіад</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Проаналізуйте чотири карти зміни солоності Азовського моря у другій половині XX століття (рис. ліворуч). Як змінювалася солоність моря і з яких причин? Поясніть, як зміни солоності морської води вплинули на органічний світ і рибну продуктивність Азовського моря.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Дякую за увагу    e-mail: alexsavvich@gmail.com  ansgeo.blogspot.com </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Елена</dc:creator>
  <cp:lastModifiedBy>admin</cp:lastModifiedBy>
  <cp:revision>161</cp:revision>
  <dcterms:created xsi:type="dcterms:W3CDTF">2012-08-12T16:04:58Z</dcterms:created>
  <dcterms:modified xsi:type="dcterms:W3CDTF">2020-12-10T12:42:46Z</dcterms:modified>
</cp:coreProperties>
</file>