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6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33FF"/>
    <a:srgbClr val="FFFFCC"/>
    <a:srgbClr val="CCFF66"/>
    <a:srgbClr val="660033"/>
    <a:srgbClr val="660066"/>
    <a:srgbClr val="FF33CC"/>
    <a:srgbClr val="66FF33"/>
    <a:srgbClr val="CCFF33"/>
    <a:srgbClr val="FF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31" autoAdjust="0"/>
    <p:restoredTop sz="94660"/>
  </p:normalViewPr>
  <p:slideViewPr>
    <p:cSldViewPr snapToGrid="0">
      <p:cViewPr varScale="1">
        <p:scale>
          <a:sx n="75" d="100"/>
          <a:sy n="75" d="100"/>
        </p:scale>
        <p:origin x="-16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960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981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9444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932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763139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2336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2774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450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251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399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389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035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536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0477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5946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997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22BE0-1F2F-45B1-96D6-4FCB5AE060BC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72B08FE-B7B2-4128-BED1-FF1255F14C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878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o-ymy.ru/zagadki-s-imenami-prilagatelnymi.html" TargetMode="External"/><Relationship Id="rId7" Type="http://schemas.openxmlformats.org/officeDocument/2006/relationships/hyperlink" Target="http://spisok-literaturi.ru/cross/kategorii-gotovyh-crossvordov/russkiy-yazyik/mestoimeniya.html" TargetMode="External"/><Relationship Id="rId2" Type="http://schemas.openxmlformats.org/officeDocument/2006/relationships/hyperlink" Target="https://reallanguage.club/zagadki-pro-chasti-rechi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rok.1sept.ru/&#1089;&#1090;&#1072;&#1090;&#1100;&#1080;/637646/" TargetMode="External"/><Relationship Id="rId5" Type="http://schemas.openxmlformats.org/officeDocument/2006/relationships/hyperlink" Target="https://chislitelnye.ru/konkursy/krossvordy.html" TargetMode="External"/><Relationship Id="rId4" Type="http://schemas.openxmlformats.org/officeDocument/2006/relationships/hyperlink" Target="https://chto-takoe-lyubov.net/stixi-pro-chast-rechi-chislitelno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1986" y="3070015"/>
            <a:ext cx="9435253" cy="1557866"/>
          </a:xfrm>
        </p:spPr>
        <p:txBody>
          <a:bodyPr/>
          <a:lstStyle/>
          <a:p>
            <a:pPr algn="ctr"/>
            <a:r>
              <a:rPr lang="uk-UA" sz="6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</a:t>
            </a:r>
            <a:r>
              <a:rPr lang="uk-UA" sz="6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uk-UA" sz="6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страну</a:t>
            </a:r>
            <a:r>
              <a:rPr lang="uk-UA" sz="6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Морфологию</a:t>
            </a:r>
            <a:r>
              <a:rPr lang="uk-UA" sz="6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6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rgbClr val="800000"/>
                </a:solidFill>
              </a:rPr>
              <a:t>(</a:t>
            </a:r>
            <a:r>
              <a:rPr lang="uk-UA" dirty="0" err="1" smtClean="0">
                <a:solidFill>
                  <a:srgbClr val="800000"/>
                </a:solidFill>
              </a:rPr>
              <a:t>обобщение</a:t>
            </a:r>
            <a:r>
              <a:rPr lang="uk-UA" dirty="0" smtClean="0">
                <a:solidFill>
                  <a:srgbClr val="800000"/>
                </a:solidFill>
              </a:rPr>
              <a:t> </a:t>
            </a:r>
            <a:r>
              <a:rPr lang="uk-UA" dirty="0" err="1" smtClean="0">
                <a:solidFill>
                  <a:srgbClr val="800000"/>
                </a:solidFill>
              </a:rPr>
              <a:t>изученного</a:t>
            </a:r>
            <a:r>
              <a:rPr lang="uk-UA" dirty="0" smtClean="0">
                <a:solidFill>
                  <a:srgbClr val="800000"/>
                </a:solidFill>
              </a:rPr>
              <a:t> </a:t>
            </a:r>
            <a:r>
              <a:rPr lang="uk-UA" dirty="0" err="1" smtClean="0">
                <a:solidFill>
                  <a:srgbClr val="800000"/>
                </a:solidFill>
              </a:rPr>
              <a:t>материала</a:t>
            </a:r>
            <a:r>
              <a:rPr lang="uk-UA" dirty="0" smtClean="0">
                <a:solidFill>
                  <a:srgbClr val="800000"/>
                </a:solidFill>
              </a:rPr>
              <a:t> в 6 </a:t>
            </a:r>
            <a:r>
              <a:rPr lang="uk-UA" smtClean="0">
                <a:solidFill>
                  <a:srgbClr val="800000"/>
                </a:solidFill>
              </a:rPr>
              <a:t>классе)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8825" y="4805681"/>
            <a:ext cx="10136294" cy="1703492"/>
          </a:xfrm>
        </p:spPr>
        <p:txBody>
          <a:bodyPr>
            <a:normAutofit fontScale="25000" lnSpcReduction="20000"/>
          </a:bodyPr>
          <a:lstStyle/>
          <a:p>
            <a:r>
              <a:rPr lang="uk-UA" sz="11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Абазина   Людмила   </a:t>
            </a:r>
            <a:r>
              <a:rPr lang="uk-UA" sz="11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Владимировна</a:t>
            </a:r>
            <a:r>
              <a:rPr lang="uk-UA" sz="11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sz="11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учитель  </a:t>
            </a:r>
            <a:r>
              <a:rPr lang="uk-UA" sz="11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русского</a:t>
            </a:r>
            <a:r>
              <a:rPr lang="uk-UA" sz="11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</a:t>
            </a:r>
            <a:r>
              <a:rPr lang="uk-UA" sz="11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языка</a:t>
            </a:r>
            <a:endParaRPr lang="uk-UA" sz="11200" dirty="0" smtClean="0">
              <a:solidFill>
                <a:srgbClr val="0000FF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uk-UA" sz="11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  </a:t>
            </a:r>
            <a:r>
              <a:rPr lang="uk-UA" sz="11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зарубежной</a:t>
            </a:r>
            <a:r>
              <a:rPr lang="uk-UA" sz="11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uk-UA" sz="11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литературы</a:t>
            </a:r>
            <a:endParaRPr lang="uk-UA" sz="11200" dirty="0" smtClean="0">
              <a:solidFill>
                <a:srgbClr val="0000FF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uk-UA" sz="11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ХООШ І-ІІІ  </a:t>
            </a:r>
            <a:r>
              <a:rPr lang="uk-UA" sz="11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ступеней</a:t>
            </a:r>
            <a:r>
              <a:rPr lang="uk-UA" sz="11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№ 102 </a:t>
            </a:r>
          </a:p>
          <a:p>
            <a:endParaRPr lang="uk-UA" sz="8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0816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1800" y="197535"/>
            <a:ext cx="11303000" cy="954107"/>
          </a:xfrm>
          <a:prstGeom prst="rect">
            <a:avLst/>
          </a:prstGeom>
          <a:solidFill>
            <a:srgbClr val="99FF33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загадки. Объясните правописание имен прилагательных</a:t>
            </a:r>
          </a:p>
          <a:p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800" y="1151642"/>
            <a:ext cx="11303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Два коня у меня, два коня. По воде они возят меня. А вода тверда, словно </a:t>
            </a: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каме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</a:t>
            </a: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н,нн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)</a:t>
            </a: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ая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00FF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</a:t>
            </a: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полотня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</a:t>
            </a: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н,нн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)ой стране по реке-простыне  плывет пароход  то назад, то вперед.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Висит за окошком кулек  </a:t>
            </a: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ледя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</a:t>
            </a: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н,нн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)ой. Он полон капели и пахнет весной.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Деревя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</a:t>
            </a: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н,нн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)</a:t>
            </a: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ая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дорога, вверх идет она </a:t>
            </a: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отлого.Что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ни шаг, то овраг.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Межи </a:t>
            </a: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деревя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</a:t>
            </a: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н,нн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)</a:t>
            </a: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ые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поля стекля(</a:t>
            </a: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н,нн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)</a:t>
            </a: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ые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149" y="5829300"/>
            <a:ext cx="997130" cy="866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4918" y="5689600"/>
            <a:ext cx="1030593" cy="978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6127" y="5829300"/>
            <a:ext cx="1076143" cy="838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2386" y="5829300"/>
            <a:ext cx="965247" cy="7990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87667" y="5689599"/>
            <a:ext cx="1134547" cy="10059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328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200" y="433338"/>
            <a:ext cx="3022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Быстро предметы оно сосчитает,</a:t>
            </a:r>
          </a:p>
          <a:p>
            <a:r>
              <a:rPr lang="ru-RU" sz="20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Строгий порядок при счёте их знает.</a:t>
            </a:r>
          </a:p>
          <a:p>
            <a:r>
              <a:rPr lang="ru-RU" sz="20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На два вопроса ответит вам только,</a:t>
            </a:r>
          </a:p>
          <a:p>
            <a:r>
              <a:rPr lang="ru-RU" sz="20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Это вопросы КОТОРЫЙ? и СКОЛЬКО?</a:t>
            </a:r>
          </a:p>
          <a:p>
            <a:r>
              <a:rPr lang="ru-RU" sz="20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Цифры частенько его заменяют,</a:t>
            </a:r>
          </a:p>
          <a:p>
            <a:r>
              <a:rPr lang="ru-RU" sz="20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Люди его в устной речи склоняют,</a:t>
            </a:r>
          </a:p>
          <a:p>
            <a:r>
              <a:rPr lang="ru-RU" sz="20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Часто при этом они ошибаются,</a:t>
            </a:r>
          </a:p>
          <a:p>
            <a:r>
              <a:rPr lang="ru-RU" sz="20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Как его звать, кто скорей догадается?</a:t>
            </a:r>
            <a:endParaRPr lang="ru-RU" sz="2000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>
            <a:off x="90547" y="5794380"/>
            <a:ext cx="2907514" cy="327499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 </a:t>
            </a:r>
            <a:r>
              <a:rPr lang="ru-RU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чистительное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05700" y="206273"/>
            <a:ext cx="4102100" cy="830997"/>
          </a:xfrm>
          <a:prstGeom prst="rect">
            <a:avLst/>
          </a:prstGeom>
          <a:solidFill>
            <a:srgbClr val="99FF33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Распределите   слова:</a:t>
            </a:r>
          </a:p>
          <a:p>
            <a:endParaRPr lang="ru-RU" sz="2400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Капля 4"/>
          <p:cNvSpPr/>
          <p:nvPr/>
        </p:nvSpPr>
        <p:spPr>
          <a:xfrm rot="1871217">
            <a:off x="2950467" y="960128"/>
            <a:ext cx="3161504" cy="698500"/>
          </a:xfrm>
          <a:prstGeom prst="teardrop">
            <a:avLst>
              <a:gd name="adj" fmla="val 155692"/>
            </a:avLst>
          </a:prstGeom>
          <a:solidFill>
            <a:srgbClr val="CC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существительное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Капля 5"/>
          <p:cNvSpPr/>
          <p:nvPr/>
        </p:nvSpPr>
        <p:spPr>
          <a:xfrm rot="849125">
            <a:off x="2950468" y="2160703"/>
            <a:ext cx="3161504" cy="698500"/>
          </a:xfrm>
          <a:prstGeom prst="teardrop">
            <a:avLst>
              <a:gd name="adj" fmla="val 143429"/>
            </a:avLst>
          </a:prstGeom>
          <a:solidFill>
            <a:srgbClr val="CCCC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прилагательное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Капля 6"/>
          <p:cNvSpPr/>
          <p:nvPr/>
        </p:nvSpPr>
        <p:spPr>
          <a:xfrm>
            <a:off x="2998060" y="3257084"/>
            <a:ext cx="3161504" cy="698500"/>
          </a:xfrm>
          <a:prstGeom prst="teardrop">
            <a:avLst>
              <a:gd name="adj" fmla="val 146932"/>
            </a:avLst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числительное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Капля 7"/>
          <p:cNvSpPr/>
          <p:nvPr/>
        </p:nvSpPr>
        <p:spPr>
          <a:xfrm rot="20807194">
            <a:off x="2998060" y="4460736"/>
            <a:ext cx="3161504" cy="698500"/>
          </a:xfrm>
          <a:prstGeom prst="teardrop">
            <a:avLst>
              <a:gd name="adj" fmla="val 162039"/>
            </a:avLst>
          </a:prstGeom>
          <a:solidFill>
            <a:srgbClr val="CCE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Глагол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Капля 8"/>
          <p:cNvSpPr/>
          <p:nvPr/>
        </p:nvSpPr>
        <p:spPr>
          <a:xfrm rot="19906123">
            <a:off x="3645760" y="5445129"/>
            <a:ext cx="3161504" cy="698500"/>
          </a:xfrm>
          <a:prstGeom prst="teardrop">
            <a:avLst>
              <a:gd name="adj" fmla="val 151196"/>
            </a:avLst>
          </a:prstGeom>
          <a:solidFill>
            <a:srgbClr val="FFCC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Наречие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57900" y="1023034"/>
            <a:ext cx="5026567" cy="5530166"/>
          </a:xfrm>
          <a:prstGeom prst="rect">
            <a:avLst/>
          </a:prstGeom>
          <a:solidFill>
            <a:srgbClr val="FFFFCC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Двойка, двуликий, два, двойник, двойной, двойня, двойняшки, удвоить, двойственный, двунаправленный.</a:t>
            </a:r>
          </a:p>
          <a:p>
            <a:pPr algn="ctr"/>
            <a:endParaRPr lang="ru-RU" sz="2400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Три, тройка, втроем, треугольник, тринадцать, троица, трижды, трио, утроить, трехмесячный.</a:t>
            </a:r>
          </a:p>
          <a:p>
            <a:pPr algn="ctr"/>
            <a:endParaRPr lang="ru-RU" sz="2400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Пятак, пятерня, пятерка, пять, пятый, пятидневка.</a:t>
            </a:r>
          </a:p>
          <a:p>
            <a:pPr algn="ctr"/>
            <a:endParaRPr lang="ru-RU" sz="2400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Шесть, шестерка, шестиугольник, вшестером, шестеренка.</a:t>
            </a:r>
          </a:p>
          <a:p>
            <a:pPr algn="ctr"/>
            <a:endParaRPr lang="ru-RU" sz="2400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69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500" y="0"/>
            <a:ext cx="11125200" cy="914400"/>
          </a:xfrm>
          <a:prstGeom prst="rect">
            <a:avLst/>
          </a:prstGeom>
          <a:solidFill>
            <a:srgbClr val="FFFFCC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выразительно, обращая внимание на чтение имен числительных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900" y="807175"/>
            <a:ext cx="11480800" cy="5791200"/>
          </a:xfrm>
          <a:prstGeom prst="rect">
            <a:avLst/>
          </a:prstGeom>
          <a:solidFill>
            <a:srgbClr val="CCFF33">
              <a:alpha val="20000"/>
            </a:srgb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Земля вращается вокруг Солнца в течение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365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суток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5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часов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48 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минут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46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секунд. Египетские астрономы считали каждый год равным только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365 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суткам. На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46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году нашего летоисчисления римляне стали считать год равным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365 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суткам и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¼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суток. Для удобства же счета было решено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3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года подряд считать по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365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дней, а в каждом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4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(високосном) году –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366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дней. Реформу календаря произвел римский полководец Юлий Цезарь, поэтому  и календарь стал называться юлианским. Но при таком исчислении времени все же набегала ошибка: в действительности год был короче на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11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минут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14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секунд. За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128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лет эта ошибка была равна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1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 smtClean="0">
                <a:solidFill>
                  <a:srgbClr val="0000FF"/>
                </a:solidFill>
                <a:latin typeface="Monotype Corsiva" panose="03010101010201010101" pitchFamily="66" charset="0"/>
              </a:rPr>
              <a:t>дню,а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за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400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лет – составляла более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3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суток. В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1582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 году была </a:t>
            </a:r>
          </a:p>
          <a:p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произведена   новая реформа календаря. Этот календарь </a:t>
            </a:r>
          </a:p>
          <a:p>
            <a:r>
              <a:rPr lang="ru-RU" sz="2800" dirty="0">
                <a:solidFill>
                  <a:srgbClr val="0000FF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называется григорианским по имени римского папы Григория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13.</a:t>
            </a:r>
            <a:endParaRPr lang="ru-RU" sz="28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8648" t="9128" r="6955" b="14162"/>
          <a:stretch/>
        </p:blipFill>
        <p:spPr>
          <a:xfrm rot="21447141">
            <a:off x="10015518" y="5125577"/>
            <a:ext cx="1859142" cy="120192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49035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9187" y="931104"/>
            <a:ext cx="10120313" cy="577059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23900" y="304800"/>
            <a:ext cx="10058400" cy="698500"/>
          </a:xfrm>
          <a:prstGeom prst="rect">
            <a:avLst/>
          </a:prstGeom>
          <a:solidFill>
            <a:srgbClr val="CCFF66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Разгадайте ребусы, содержащие имена числительные </a:t>
            </a:r>
            <a:endParaRPr lang="ru-RU" sz="2400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476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6700" y="165100"/>
            <a:ext cx="5930900" cy="711200"/>
          </a:xfrm>
          <a:prstGeom prst="rect">
            <a:avLst/>
          </a:prstGeom>
          <a:solidFill>
            <a:srgbClr val="66FF33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слова</a:t>
            </a:r>
            <a:endParaRPr lang="ru-RU" sz="2800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86200" y="1144538"/>
            <a:ext cx="4851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Я знаю два удивительных русских слова, — сказал Буратино. — В одном — семь одинаковых гласных, а в другом — сорок.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О, мудрейший из юношей! — воскликнул Хоттабыч. — Ты не можешь быть мудрее меня, старого волшебника и мага. Я отыскал в русском языке четыре слова более удивительных: в каждом из них по сто одинаковых гласных, а в одном слове два «л».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59800" y="694559"/>
            <a:ext cx="3429000" cy="545224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897" y="977900"/>
            <a:ext cx="3654303" cy="50673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 rot="10800000">
            <a:off x="2000250" y="6113745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Ответ: семь-я, сорок-а, сто-я, сто-н, сто-г, сто-п, </a:t>
            </a:r>
            <a:r>
              <a:rPr lang="ru-RU" dirty="0" err="1" smtClean="0"/>
              <a:t>по-два-л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1110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751" y="469900"/>
            <a:ext cx="3678238" cy="5461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6410" y="49024"/>
            <a:ext cx="1666675" cy="523220"/>
          </a:xfrm>
          <a:prstGeom prst="rect">
            <a:avLst/>
          </a:prstGeom>
          <a:solidFill>
            <a:srgbClr val="66FF33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Чайнворд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1901" y="310634"/>
            <a:ext cx="8166100" cy="5632311"/>
          </a:xfrm>
          <a:prstGeom prst="rect">
            <a:avLst/>
          </a:prstGeom>
          <a:solidFill>
            <a:srgbClr val="FFFFCC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1.Порядковое числительное с удвоенной согласной в творительном падеже единственного числа.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2.Количественное числительное с удвоенной согласной, склоняющееся как существительное 2 склонения, в родительном падеже множественного числа.</a:t>
            </a:r>
          </a:p>
          <a:p>
            <a:r>
              <a:rPr lang="ru-RU" sz="24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3.Сложное числительное, имеющее в середине мягкий знак.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Количественное числительное, которое может играть роль существительного женского рода 1 склонения, в родительном падеже множественного числа.</a:t>
            </a:r>
          </a:p>
          <a:p>
            <a:r>
              <a:rPr lang="ru-RU" sz="24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5.Сложное числительное, оканчивающееся на букву а, в родительном падеже.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6.Порядковое числительное, изменяющееся по рядам, в родительном падеже единственного числа.</a:t>
            </a:r>
          </a:p>
          <a:p>
            <a:r>
              <a:rPr lang="ru-RU" sz="24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7.Количественное числительное, изменяющееся по родам, в родительном падеже единственного числа.</a:t>
            </a:r>
            <a:endParaRPr lang="ru-RU" sz="240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>
            <a:off x="264751" y="6274832"/>
            <a:ext cx="11659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Ответ: 1. Одиннадцатым. 2. Миллионов. 3. Восемьдесят. 4. Тысяч. 5. Четырехсот. 6. Третьего. 7. Одного.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90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300" y="516235"/>
            <a:ext cx="2857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Огромна роль моя!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Я делу отдаюсь сполна: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Я заменяю имена!</a:t>
            </a:r>
            <a:endParaRPr lang="ru-RU" sz="2400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5499" y="2271605"/>
            <a:ext cx="47117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33FF"/>
                </a:solidFill>
                <a:latin typeface="Monotype Corsiva" panose="03010101010201010101" pitchFamily="66" charset="0"/>
              </a:rPr>
              <a:t>Я заменить могу другие части речи,</a:t>
            </a:r>
          </a:p>
          <a:p>
            <a:r>
              <a:rPr lang="ru-RU" sz="2400" dirty="0" smtClean="0">
                <a:solidFill>
                  <a:srgbClr val="9933FF"/>
                </a:solidFill>
                <a:latin typeface="Monotype Corsiva" panose="03010101010201010101" pitchFamily="66" charset="0"/>
              </a:rPr>
              <a:t>Взвалив обязанности их себе на плечи.</a:t>
            </a:r>
          </a:p>
          <a:p>
            <a:r>
              <a:rPr lang="ru-RU" sz="2400" dirty="0" smtClean="0">
                <a:solidFill>
                  <a:srgbClr val="9933FF"/>
                </a:solidFill>
                <a:latin typeface="Monotype Corsiva" panose="03010101010201010101" pitchFamily="66" charset="0"/>
              </a:rPr>
              <a:t>Когда приходится слова другие замещать,</a:t>
            </a:r>
          </a:p>
          <a:p>
            <a:r>
              <a:rPr lang="ru-RU" sz="2400" dirty="0" smtClean="0">
                <a:solidFill>
                  <a:srgbClr val="9933FF"/>
                </a:solidFill>
                <a:latin typeface="Monotype Corsiva" panose="03010101010201010101" pitchFamily="66" charset="0"/>
              </a:rPr>
              <a:t>На их значение всегда мне надо указать.</a:t>
            </a:r>
          </a:p>
          <a:p>
            <a:r>
              <a:rPr lang="ru-RU" sz="2400" dirty="0" smtClean="0">
                <a:solidFill>
                  <a:srgbClr val="9933FF"/>
                </a:solidFill>
                <a:latin typeface="Monotype Corsiva" panose="03010101010201010101" pitchFamily="66" charset="0"/>
              </a:rPr>
              <a:t>П. Чесноков</a:t>
            </a:r>
            <a:endParaRPr lang="ru-RU" sz="2400" dirty="0">
              <a:solidFill>
                <a:srgbClr val="9933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6900" y="5253962"/>
            <a:ext cx="4711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33CC"/>
                </a:solidFill>
              </a:rPr>
              <a:t>Мы разгадывали загадки, а теперь посмотрите, как с помощью местоимений спрятать отгадку в загадке</a:t>
            </a:r>
            <a:endParaRPr lang="ru-RU" sz="2000" dirty="0">
              <a:solidFill>
                <a:srgbClr val="FF33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31200" y="516235"/>
            <a:ext cx="3733800" cy="6001643"/>
          </a:xfrm>
          <a:prstGeom prst="rect">
            <a:avLst/>
          </a:prstGeom>
          <a:solidFill>
            <a:srgbClr val="FFFFCC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Утром - так заведено-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Разомкнешь ресницы,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 тебе идет ОНО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Розовой жар-птицей…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стемнеет – Он придет: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Тоненький, смущенный,-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на цыпочках войдет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Долькою лимонной.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прошел – плывет ОНА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пелене тумана,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Круглолица и грустна,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Будто </a:t>
            </a:r>
            <a:r>
              <a:rPr lang="ru-RU" sz="2400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Несмеяна</a:t>
            </a:r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же ОН, ОНО, ОНА?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Месяц, Солнце и Луна! </a:t>
            </a:r>
          </a:p>
          <a:p>
            <a:r>
              <a:rPr lang="ru-RU" sz="24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2400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Е.Кач</a:t>
            </a:r>
            <a:r>
              <a:rPr lang="ru-RU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sz="2400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080000" y="1780739"/>
            <a:ext cx="3005598" cy="4258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5524" y="373638"/>
            <a:ext cx="4520073" cy="10382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20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400" y="685800"/>
            <a:ext cx="5949950" cy="5693866"/>
          </a:xfrm>
          <a:prstGeom prst="rect">
            <a:avLst/>
          </a:prstGeom>
          <a:solidFill>
            <a:srgbClr val="FFFFCC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их отличная квартира в новом доме. </a:t>
            </a:r>
          </a:p>
          <a:p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поздравил друга с успешной защитой своей дипломной работы. </a:t>
            </a:r>
          </a:p>
          <a:p>
            <a:r>
              <a:rPr lang="ru-RU" sz="28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скучаю по Вам. </a:t>
            </a:r>
          </a:p>
          <a:p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ничего не знали о этой истории. </a:t>
            </a:r>
          </a:p>
          <a:p>
            <a:r>
              <a:rPr lang="ru-RU" sz="28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Ихний ребенок плохо воспитан. </a:t>
            </a:r>
          </a:p>
          <a:p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сколько метров от школы находится стадион? </a:t>
            </a:r>
          </a:p>
          <a:p>
            <a:r>
              <a:rPr lang="ru-RU" sz="28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решили зайти к ему в гости. </a:t>
            </a:r>
          </a:p>
          <a:p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Своя будущая профессия мне очень нравится. </a:t>
            </a:r>
          </a:p>
          <a:p>
            <a:r>
              <a:rPr lang="ru-RU" sz="28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них разгорелся спор. </a:t>
            </a:r>
            <a:endParaRPr lang="ru-RU" sz="2800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57600" y="165100"/>
            <a:ext cx="5143500" cy="520700"/>
          </a:xfrm>
          <a:prstGeom prst="rect">
            <a:avLst/>
          </a:prstGeom>
          <a:solidFill>
            <a:srgbClr val="CCFF66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ошибки и исправьте их</a:t>
            </a:r>
            <a:endParaRPr lang="ru-RU" sz="240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3333" t="30741" r="7778" b="2963"/>
          <a:stretch/>
        </p:blipFill>
        <p:spPr>
          <a:xfrm>
            <a:off x="6229350" y="1206500"/>
            <a:ext cx="5700952" cy="4876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401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2801" y="0"/>
            <a:ext cx="75692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1200" y="292100"/>
            <a:ext cx="673100" cy="627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А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63202" y="292100"/>
            <a:ext cx="673100" cy="627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</a:t>
            </a:r>
            <a:endParaRPr lang="ru-RU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032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100" y="102255"/>
            <a:ext cx="5524500" cy="6463308"/>
          </a:xfrm>
          <a:prstGeom prst="rect">
            <a:avLst/>
          </a:prstGeom>
          <a:solidFill>
            <a:srgbClr val="FFFFCC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горизонтали:</a:t>
            </a: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Указательное местоимение</a:t>
            </a: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Определительной местоимение</a:t>
            </a: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Местоимения указывающие на полноту охвата предмета</a:t>
            </a: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Местоимение указывающее на принадлежность</a:t>
            </a: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Как называют местоимения </a:t>
            </a:r>
            <a:r>
              <a:rPr lang="ru-RU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их,её,его,наш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группа местоимений, которые указывают на отсутствие предмета или признака. Отвечают на вопросы Кто? Что? Какой? Чей? и образуются с помощью безударной приставки ни- и ударной приставки </a:t>
            </a:r>
            <a:r>
              <a:rPr lang="ru-RU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не-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относительных и вопросительных местоимений.</a:t>
            </a: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Суффикс, употребляемый с местоимениями.</a:t>
            </a: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Местоимения, которые мы используем чаще всего</a:t>
            </a: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Вопросительное местоимение</a:t>
            </a: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 Какого падежа не имеют местоимения некого и ничего?</a:t>
            </a: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 Личное местоимение 2.л. </a:t>
            </a:r>
            <a:r>
              <a:rPr lang="ru-RU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Ед.ч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endParaRPr lang="ru-RU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Как называют местоимения тот, </a:t>
            </a:r>
            <a:r>
              <a:rPr lang="ru-RU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этот,такой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таков, столько?</a:t>
            </a: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 Притяж. </a:t>
            </a:r>
            <a:r>
              <a:rPr lang="ru-RU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Мн.ч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1.л. </a:t>
            </a:r>
            <a:r>
              <a:rPr lang="ru-RU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Д.п</a:t>
            </a:r>
            <a:endParaRPr lang="ru-RU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 Личное местоимение ед.ч.,2 л.,</a:t>
            </a:r>
            <a:r>
              <a:rPr lang="ru-RU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Т.п</a:t>
            </a:r>
            <a:endParaRPr lang="ru-RU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622955"/>
            <a:ext cx="5562600" cy="5016758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  <a:effectLst>
            <a:softEdge rad="635000"/>
          </a:effectLst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По вертикали:</a:t>
            </a:r>
          </a:p>
          <a:p>
            <a:r>
              <a:rPr lang="ru-RU" sz="20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Мужское имя</a:t>
            </a:r>
          </a:p>
          <a:p>
            <a:r>
              <a:rPr lang="ru-RU" sz="20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Местоимение, которое указывает на 1 лицо множественного числа.</a:t>
            </a:r>
          </a:p>
          <a:p>
            <a:r>
              <a:rPr lang="ru-RU" sz="20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Какие местоимения служат для выражения вопроса?</a:t>
            </a:r>
          </a:p>
          <a:p>
            <a:r>
              <a:rPr lang="ru-RU" sz="20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Каким местоимением является местоимение который?</a:t>
            </a:r>
          </a:p>
          <a:p>
            <a:r>
              <a:rPr lang="ru-RU" sz="20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Возвратное местоимение</a:t>
            </a:r>
          </a:p>
          <a:p>
            <a:r>
              <a:rPr lang="ru-RU" sz="20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Часть речи , которая указывает на предметы , признаки и количества , но не называет их</a:t>
            </a:r>
          </a:p>
          <a:p>
            <a:r>
              <a:rPr lang="ru-RU" sz="20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Отрицательное местоимение</a:t>
            </a:r>
          </a:p>
          <a:p>
            <a:r>
              <a:rPr lang="ru-RU" sz="20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неопределённое местоимение</a:t>
            </a:r>
          </a:p>
          <a:p>
            <a:r>
              <a:rPr lang="ru-RU" sz="20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Притяжательное местоимение ед. числа 2 л</a:t>
            </a:r>
          </a:p>
          <a:p>
            <a:r>
              <a:rPr lang="ru-RU" sz="20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Приставка, употребляемая с местоимениями</a:t>
            </a:r>
          </a:p>
          <a:p>
            <a:r>
              <a:rPr lang="ru-RU" sz="20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 Притяжательное местоимение </a:t>
            </a:r>
            <a:r>
              <a:rPr lang="ru-RU" sz="2000" dirty="0" err="1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мн.ч</a:t>
            </a:r>
            <a:r>
              <a:rPr lang="ru-RU" sz="20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3.л</a:t>
            </a:r>
            <a:endParaRPr lang="ru-RU" sz="2000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381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512" y="201304"/>
            <a:ext cx="9284162" cy="741680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Соберите</a:t>
            </a:r>
            <a:r>
              <a:rPr lang="uk-UA" sz="4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схему «</a:t>
            </a:r>
            <a:r>
              <a:rPr lang="uk-UA" sz="44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Самостоятельные</a:t>
            </a:r>
            <a:r>
              <a:rPr lang="uk-UA" sz="4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</a:t>
            </a:r>
            <a:r>
              <a:rPr lang="uk-UA" sz="4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речи»</a:t>
            </a:r>
            <a:endParaRPr lang="ru-RU" sz="4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0206848">
            <a:off x="212531" y="607216"/>
            <a:ext cx="2184400" cy="609600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существительное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8999634">
            <a:off x="9986420" y="5671351"/>
            <a:ext cx="2184400" cy="609600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прилагательное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1028776">
            <a:off x="5259393" y="1990762"/>
            <a:ext cx="2184400" cy="609600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Местоимение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49773" y="3915608"/>
            <a:ext cx="2283691" cy="630783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числительное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474146" y="2225040"/>
            <a:ext cx="1056640" cy="914400"/>
          </a:xfrm>
          <a:prstGeom prst="ellipse">
            <a:avLst/>
          </a:prstGeom>
          <a:solidFill>
            <a:srgbClr val="CC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кто? что?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377477" y="5508732"/>
            <a:ext cx="1412240" cy="914400"/>
          </a:xfrm>
          <a:prstGeom prst="ellipse">
            <a:avLst/>
          </a:prstGeom>
          <a:solidFill>
            <a:srgbClr val="CC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какой? чей?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718759" y="232364"/>
            <a:ext cx="2193644" cy="914400"/>
          </a:xfrm>
          <a:prstGeom prst="ellipse">
            <a:avLst/>
          </a:prstGeom>
          <a:solidFill>
            <a:srgbClr val="CC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сколько? который?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 rot="20231423">
            <a:off x="329165" y="4098257"/>
            <a:ext cx="2250255" cy="1219200"/>
          </a:xfrm>
          <a:prstGeom prst="ellipse">
            <a:avLst/>
          </a:prstGeom>
          <a:solidFill>
            <a:srgbClr val="CC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кто? что?</a:t>
            </a:r>
          </a:p>
          <a:p>
            <a:pPr algn="ctr"/>
            <a:r>
              <a:rPr lang="ru-RU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какой?чей</a:t>
            </a: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сколько?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055374">
            <a:off x="3957319" y="3576563"/>
            <a:ext cx="2184400" cy="609600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Наречие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02149" y="5869649"/>
            <a:ext cx="2184400" cy="609600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Глагол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9352083" y="2407978"/>
            <a:ext cx="2560320" cy="973213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делать?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сделать?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 rot="18462622">
            <a:off x="8995490" y="4114814"/>
            <a:ext cx="3307080" cy="1186086"/>
          </a:xfrm>
          <a:prstGeom prst="ellipse">
            <a:avLst/>
          </a:prstGeom>
          <a:solidFill>
            <a:srgbClr val="CC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где? когда? откуда? сколько? почему? зачем? как?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Капля 9"/>
          <p:cNvSpPr/>
          <p:nvPr/>
        </p:nvSpPr>
        <p:spPr>
          <a:xfrm>
            <a:off x="367452" y="1611094"/>
            <a:ext cx="1626432" cy="1434277"/>
          </a:xfrm>
          <a:prstGeom prst="teardrop">
            <a:avLst>
              <a:gd name="adj" fmla="val 56272"/>
            </a:avLst>
          </a:prstGeom>
          <a:solidFill>
            <a:srgbClr val="CCCCFF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 на предмет, признак, количество</a:t>
            </a:r>
            <a:endParaRPr lang="ru-RU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Капля 19"/>
          <p:cNvSpPr/>
          <p:nvPr/>
        </p:nvSpPr>
        <p:spPr>
          <a:xfrm rot="8449229">
            <a:off x="3728897" y="1864514"/>
            <a:ext cx="1325694" cy="721051"/>
          </a:xfrm>
          <a:prstGeom prst="teardrop">
            <a:avLst/>
          </a:prstGeom>
          <a:solidFill>
            <a:srgbClr val="FFFF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</a:t>
            </a:r>
            <a:endParaRPr lang="ru-RU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Капля 20"/>
          <p:cNvSpPr/>
          <p:nvPr/>
        </p:nvSpPr>
        <p:spPr>
          <a:xfrm rot="19722551">
            <a:off x="5346834" y="4951033"/>
            <a:ext cx="1347436" cy="717139"/>
          </a:xfrm>
          <a:prstGeom prst="teardrop">
            <a:avLst>
              <a:gd name="adj" fmla="val 200000"/>
            </a:avLst>
          </a:prstGeom>
          <a:solidFill>
            <a:srgbClr val="FFFF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</a:t>
            </a:r>
            <a:endParaRPr lang="ru-RU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Капля 21"/>
          <p:cNvSpPr/>
          <p:nvPr/>
        </p:nvSpPr>
        <p:spPr>
          <a:xfrm rot="20444553">
            <a:off x="7603251" y="1812635"/>
            <a:ext cx="1787604" cy="1525153"/>
          </a:xfrm>
          <a:prstGeom prst="teardrop">
            <a:avLst>
              <a:gd name="adj" fmla="val 50351"/>
            </a:avLst>
          </a:prstGeom>
          <a:solidFill>
            <a:srgbClr val="CCFFFF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предметов или порядок при счете </a:t>
            </a:r>
            <a:endParaRPr lang="ru-RU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Капля 22"/>
          <p:cNvSpPr/>
          <p:nvPr/>
        </p:nvSpPr>
        <p:spPr>
          <a:xfrm rot="1528630">
            <a:off x="2619436" y="4020075"/>
            <a:ext cx="1777675" cy="963792"/>
          </a:xfrm>
          <a:prstGeom prst="teardrop">
            <a:avLst>
              <a:gd name="adj" fmla="val 93184"/>
            </a:avLst>
          </a:prstGeom>
          <a:solidFill>
            <a:srgbClr val="CCFFFF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или состояние</a:t>
            </a:r>
            <a:endParaRPr lang="ru-RU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Капля 23"/>
          <p:cNvSpPr/>
          <p:nvPr/>
        </p:nvSpPr>
        <p:spPr>
          <a:xfrm rot="19352260">
            <a:off x="6590327" y="5484036"/>
            <a:ext cx="1777675" cy="963792"/>
          </a:xfrm>
          <a:prstGeom prst="teardrop">
            <a:avLst>
              <a:gd name="adj" fmla="val 115059"/>
            </a:avLst>
          </a:prstGeom>
          <a:solidFill>
            <a:srgbClr val="CCFFFF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 действия или признак признака</a:t>
            </a:r>
            <a:endParaRPr lang="ru-RU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7865152">
            <a:off x="8104337" y="5578684"/>
            <a:ext cx="1731393" cy="371577"/>
          </a:xfrm>
          <a:prstGeom prst="rect">
            <a:avLst/>
          </a:prstGeom>
          <a:solidFill>
            <a:srgbClr val="CC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подлежащее</a:t>
            </a:r>
            <a:endParaRPr lang="ru-RU" b="1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20504609">
            <a:off x="5652107" y="2888829"/>
            <a:ext cx="1731393" cy="371577"/>
          </a:xfrm>
          <a:prstGeom prst="rect">
            <a:avLst/>
          </a:prstGeom>
          <a:solidFill>
            <a:srgbClr val="CC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сказуемое</a:t>
            </a:r>
            <a:endParaRPr lang="ru-RU" b="1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20667955">
            <a:off x="307537" y="3318974"/>
            <a:ext cx="1731393" cy="371577"/>
          </a:xfrm>
          <a:prstGeom prst="rect">
            <a:avLst/>
          </a:prstGeom>
          <a:solidFill>
            <a:srgbClr val="CC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дополнение</a:t>
            </a:r>
            <a:endParaRPr lang="ru-RU" b="1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20831250">
            <a:off x="274698" y="6065149"/>
            <a:ext cx="1731393" cy="371577"/>
          </a:xfrm>
          <a:prstGeom prst="rect">
            <a:avLst/>
          </a:prstGeom>
          <a:solidFill>
            <a:srgbClr val="CC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endParaRPr lang="ru-RU" b="1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529737">
            <a:off x="9882651" y="1798122"/>
            <a:ext cx="1850839" cy="371577"/>
          </a:xfrm>
          <a:prstGeom prst="rect">
            <a:avLst/>
          </a:prstGeom>
          <a:solidFill>
            <a:srgbClr val="CC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обстоятельство</a:t>
            </a:r>
            <a:endParaRPr lang="ru-RU" b="1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423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6674" y="0"/>
            <a:ext cx="664527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1200" y="292100"/>
            <a:ext cx="673100" cy="627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74323" y="385225"/>
            <a:ext cx="673100" cy="627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</a:t>
            </a:r>
            <a:endParaRPr lang="ru-RU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281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5387" t="4996" r="15343" b="19102"/>
          <a:stretch/>
        </p:blipFill>
        <p:spPr>
          <a:xfrm>
            <a:off x="1092200" y="0"/>
            <a:ext cx="9577484" cy="688239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="" xmlns:p14="http://schemas.microsoft.com/office/powerpoint/2010/main" val="406219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851" y="704334"/>
            <a:ext cx="11217749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err="1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Использованные</a:t>
            </a:r>
            <a:r>
              <a:rPr lang="uk-UA" sz="2800" dirty="0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 </a:t>
            </a:r>
            <a:r>
              <a:rPr lang="uk-UA" sz="2800" dirty="0" err="1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источники</a:t>
            </a:r>
            <a:r>
              <a:rPr lang="uk-UA" sz="2800" dirty="0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:</a:t>
            </a:r>
          </a:p>
          <a:p>
            <a:pPr algn="ctr"/>
            <a:r>
              <a:rPr lang="uk-UA" sz="2800" dirty="0" err="1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Н.Ф.Баландина</a:t>
            </a:r>
            <a:r>
              <a:rPr lang="uk-UA" sz="2800" dirty="0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, </a:t>
            </a:r>
            <a:r>
              <a:rPr lang="uk-UA" sz="2800" dirty="0" err="1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К.В.Дегтярева</a:t>
            </a:r>
            <a:r>
              <a:rPr lang="uk-UA" sz="2800" dirty="0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, </a:t>
            </a:r>
            <a:r>
              <a:rPr lang="uk-UA" sz="2800" dirty="0" err="1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С.А.Лебеденко</a:t>
            </a:r>
            <a:r>
              <a:rPr lang="uk-UA" sz="2800" dirty="0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. </a:t>
            </a:r>
            <a:r>
              <a:rPr lang="uk-UA" sz="2800" dirty="0" err="1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Русский</a:t>
            </a:r>
            <a:r>
              <a:rPr lang="uk-UA" sz="2800" dirty="0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 </a:t>
            </a:r>
            <a:r>
              <a:rPr lang="uk-UA" sz="2800" dirty="0" err="1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язык</a:t>
            </a:r>
            <a:r>
              <a:rPr lang="uk-UA" sz="2800" dirty="0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. </a:t>
            </a:r>
            <a:r>
              <a:rPr lang="uk-UA" sz="2800" dirty="0" err="1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Учебник</a:t>
            </a:r>
            <a:r>
              <a:rPr lang="uk-UA" sz="2800" dirty="0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 для 6 </a:t>
            </a:r>
            <a:r>
              <a:rPr lang="uk-UA" sz="2800" dirty="0" err="1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класса</a:t>
            </a:r>
            <a:r>
              <a:rPr lang="uk-UA" sz="2800" dirty="0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.- К.:Мастер-класс.-335с.</a:t>
            </a:r>
          </a:p>
          <a:p>
            <a:pPr algn="ctr"/>
            <a:endParaRPr lang="ru-RU" sz="2800" dirty="0" smtClean="0">
              <a:solidFill>
                <a:srgbClr val="0000FF"/>
              </a:solidFill>
              <a:latin typeface="Monotype Corsiva" panose="03010101010201010101" pitchFamily="66" charset="0"/>
              <a:hlinkClick r:id="rId2"/>
            </a:endParaRPr>
          </a:p>
          <a:p>
            <a:pPr algn="ctr"/>
            <a:r>
              <a:rPr lang="en-US" sz="2800" dirty="0" smtClean="0">
                <a:solidFill>
                  <a:srgbClr val="0000FF"/>
                </a:solidFill>
                <a:latin typeface="Monotype Corsiva" panose="03010101010201010101" pitchFamily="66" charset="0"/>
                <a:hlinkClick r:id="rId2"/>
              </a:rPr>
              <a:t>https://reallanguage.club/zagadki-pro-chasti-rechi/</a:t>
            </a:r>
            <a:endParaRPr lang="uk-UA" sz="2800" dirty="0">
              <a:solidFill>
                <a:srgbClr val="0000FF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2800" dirty="0" smtClean="0">
                <a:solidFill>
                  <a:srgbClr val="0000FF"/>
                </a:solidFill>
                <a:latin typeface="Monotype Corsiva" panose="03010101010201010101" pitchFamily="66" charset="0"/>
                <a:hlinkClick r:id="rId3"/>
              </a:rPr>
              <a:t>https://po-ymy.ru/zagadki-s-imenami-prilagatelnymi.html</a:t>
            </a:r>
            <a:endParaRPr lang="uk-UA" sz="2800" dirty="0" smtClean="0">
              <a:solidFill>
                <a:srgbClr val="0000FF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2800" dirty="0" smtClean="0">
                <a:solidFill>
                  <a:srgbClr val="0000FF"/>
                </a:solidFill>
                <a:latin typeface="Monotype Corsiva" panose="03010101010201010101" pitchFamily="66" charset="0"/>
                <a:hlinkClick r:id="rId4"/>
              </a:rPr>
              <a:t>https://chto-takoe-lyubov.net/stixi-pro-chast-rechi-chislitelnoe/</a:t>
            </a:r>
            <a:endParaRPr lang="ru-RU" sz="2800" dirty="0" smtClean="0">
              <a:solidFill>
                <a:srgbClr val="0000FF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2800" dirty="0" smtClean="0">
                <a:solidFill>
                  <a:srgbClr val="0000FF"/>
                </a:solidFill>
                <a:latin typeface="Monotype Corsiva" panose="03010101010201010101" pitchFamily="66" charset="0"/>
                <a:hlinkClick r:id="rId5"/>
              </a:rPr>
              <a:t>https://chislitelnye.ru/konkursy/krossvordy.html</a:t>
            </a:r>
            <a:endParaRPr lang="ru-RU" sz="2800" dirty="0" smtClean="0">
              <a:solidFill>
                <a:srgbClr val="0000FF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2800" dirty="0" smtClean="0">
                <a:solidFill>
                  <a:srgbClr val="0000FF"/>
                </a:solidFill>
                <a:latin typeface="Monotype Corsiva" panose="03010101010201010101" pitchFamily="66" charset="0"/>
                <a:hlinkClick r:id="rId6"/>
              </a:rPr>
              <a:t>https://urok.1sept.ru/</a:t>
            </a:r>
            <a:r>
              <a:rPr lang="ru-RU" sz="2800" dirty="0" smtClean="0">
                <a:solidFill>
                  <a:srgbClr val="0000FF"/>
                </a:solidFill>
                <a:latin typeface="Monotype Corsiva" panose="03010101010201010101" pitchFamily="66" charset="0"/>
                <a:hlinkClick r:id="rId6"/>
              </a:rPr>
              <a:t>статьи/637646/</a:t>
            </a:r>
            <a:endParaRPr lang="ru-RU" sz="2800" dirty="0" smtClean="0">
              <a:solidFill>
                <a:srgbClr val="0000FF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2800" dirty="0" smtClean="0">
                <a:solidFill>
                  <a:srgbClr val="0000FF"/>
                </a:solidFill>
                <a:latin typeface="Monotype Corsiva" panose="03010101010201010101" pitchFamily="66" charset="0"/>
                <a:hlinkClick r:id="rId7"/>
              </a:rPr>
              <a:t>http://spisok-literaturi.ru/cross/kategorii-gotovyh-crossvordov/russkiy-yazyik/mestoimeniya.html</a:t>
            </a:r>
            <a:endParaRPr lang="ru-RU" sz="2800" dirty="0" smtClean="0">
              <a:solidFill>
                <a:srgbClr val="0000FF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800" dirty="0" smtClean="0">
              <a:solidFill>
                <a:srgbClr val="0000FF"/>
              </a:solidFill>
              <a:latin typeface="Monotype Corsiva" panose="03010101010201010101" pitchFamily="66" charset="0"/>
            </a:endParaRPr>
          </a:p>
          <a:p>
            <a:pPr algn="ctr"/>
            <a:endParaRPr lang="en-US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4774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2389" y="221673"/>
            <a:ext cx="4023975" cy="692727"/>
          </a:xfrm>
          <a:solidFill>
            <a:srgbClr val="FFFF00"/>
          </a:solidFill>
          <a:effectLst>
            <a:softEdge rad="317500"/>
          </a:effectLst>
        </p:spPr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 ошибки:</a:t>
            </a:r>
            <a:endParaRPr lang="ru-RU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0145" y="1456353"/>
            <a:ext cx="2888056" cy="3416320"/>
          </a:xfrm>
          <a:prstGeom prst="rect">
            <a:avLst/>
          </a:prstGeom>
          <a:solidFill>
            <a:srgbClr val="FFCC66"/>
          </a:solidFill>
          <a:ln w="38100">
            <a:solidFill>
              <a:srgbClr val="7030A0"/>
            </a:solidFill>
            <a:prstDash val="dashDot"/>
            <a:bevel/>
          </a:ln>
          <a:effectLst>
            <a:softEdge rad="635000"/>
          </a:effectLst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8000"/>
                </a:solidFill>
                <a:latin typeface="Monotype Corsiva" panose="03010101010201010101" pitchFamily="66" charset="0"/>
              </a:rPr>
              <a:t>Вещи, люди и цветы, </a:t>
            </a:r>
          </a:p>
          <a:p>
            <a:r>
              <a:rPr lang="ru-RU" sz="2400" dirty="0" smtClean="0">
                <a:solidFill>
                  <a:srgbClr val="008000"/>
                </a:solidFill>
                <a:latin typeface="Monotype Corsiva" panose="03010101010201010101" pitchFamily="66" charset="0"/>
              </a:rPr>
              <a:t>Носороги и коты, </a:t>
            </a:r>
          </a:p>
          <a:p>
            <a:r>
              <a:rPr lang="ru-RU" sz="2400" dirty="0" smtClean="0">
                <a:solidFill>
                  <a:srgbClr val="008000"/>
                </a:solidFill>
                <a:latin typeface="Monotype Corsiva" panose="03010101010201010101" pitchFamily="66" charset="0"/>
              </a:rPr>
              <a:t>Джинсы, майки и штиблеты </a:t>
            </a:r>
          </a:p>
          <a:p>
            <a:r>
              <a:rPr lang="ru-RU" sz="2400" dirty="0" smtClean="0">
                <a:solidFill>
                  <a:srgbClr val="008000"/>
                </a:solidFill>
                <a:latin typeface="Monotype Corsiva" panose="03010101010201010101" pitchFamily="66" charset="0"/>
              </a:rPr>
              <a:t>Называются ПРЕДМЕТЫ. </a:t>
            </a:r>
          </a:p>
          <a:p>
            <a:r>
              <a:rPr lang="ru-RU" sz="2400" dirty="0" smtClean="0">
                <a:solidFill>
                  <a:srgbClr val="008000"/>
                </a:solidFill>
                <a:latin typeface="Monotype Corsiva" panose="03010101010201010101" pitchFamily="66" charset="0"/>
              </a:rPr>
              <a:t>Ах, какие все слова восхитительные, </a:t>
            </a:r>
          </a:p>
          <a:p>
            <a:r>
              <a:rPr lang="ru-RU" sz="2400" dirty="0" smtClean="0">
                <a:solidFill>
                  <a:srgbClr val="008000"/>
                </a:solidFill>
                <a:latin typeface="Monotype Corsiva" panose="03010101010201010101" pitchFamily="66" charset="0"/>
              </a:rPr>
              <a:t>Называются они...</a:t>
            </a:r>
            <a:endParaRPr lang="ru-RU" sz="2400" dirty="0">
              <a:solidFill>
                <a:srgbClr val="008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>
            <a:off x="459235" y="5154244"/>
            <a:ext cx="2614628" cy="381829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существительные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65600" y="1025464"/>
            <a:ext cx="77520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существительное – это самостоятельная часть речи, которая обозначает предмет или явление и отвечает на вопросы кто? что?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имена существительные изменяются по родам, числам и падежам;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Бывают имена существительные, не имеющие единственного или множественного числа;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имена существительные относятся к какому-либо склонению: первому, второму или третьему;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Имена существительные иноязычного происхождения относятся к мужскому роду;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существительные могут быть любым членом предложения;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конце имен существительных после шипящих всегда нужно писать мягкий знак;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 именами существительными всегда пишется раздельно. Исключения: невежда, невежа, ненависть, неприятность;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Сложносокращенные слова относятся ко второму склонению.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5920" y="240953"/>
            <a:ext cx="1606205" cy="1204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9041" y="244291"/>
            <a:ext cx="1545244" cy="10919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44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3200" y="210235"/>
            <a:ext cx="4765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Определите имя существительное. </a:t>
            </a:r>
          </a:p>
          <a:p>
            <a:r>
              <a:rPr lang="ru-RU" sz="2400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Оно среднего рода, но не относится ко 2 склонению, заканчивается на Я, но не относится к 1 склонению. Его вы прочитаете в выделенных клеточках по вертикали, разгадав все слова по горизонтали.</a:t>
            </a:r>
            <a:endParaRPr lang="ru-RU" sz="2400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78092">
            <a:off x="567358" y="5335317"/>
            <a:ext cx="1480174" cy="11083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77142895"/>
              </p:ext>
            </p:extLst>
          </p:nvPr>
        </p:nvGraphicFramePr>
        <p:xfrm>
          <a:off x="4809067" y="3251200"/>
          <a:ext cx="7030722" cy="3200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71787">
                  <a:extLst>
                    <a:ext uri="{9D8B030D-6E8A-4147-A177-3AD203B41FA5}">
                      <a16:colId xmlns="" xmlns:a16="http://schemas.microsoft.com/office/drawing/2014/main" val="3300096798"/>
                    </a:ext>
                  </a:extLst>
                </a:gridCol>
                <a:gridCol w="1171787">
                  <a:extLst>
                    <a:ext uri="{9D8B030D-6E8A-4147-A177-3AD203B41FA5}">
                      <a16:colId xmlns="" xmlns:a16="http://schemas.microsoft.com/office/drawing/2014/main" val="3219659829"/>
                    </a:ext>
                  </a:extLst>
                </a:gridCol>
                <a:gridCol w="1171787">
                  <a:extLst>
                    <a:ext uri="{9D8B030D-6E8A-4147-A177-3AD203B41FA5}">
                      <a16:colId xmlns="" xmlns:a16="http://schemas.microsoft.com/office/drawing/2014/main" val="2755677161"/>
                    </a:ext>
                  </a:extLst>
                </a:gridCol>
                <a:gridCol w="1171787">
                  <a:extLst>
                    <a:ext uri="{9D8B030D-6E8A-4147-A177-3AD203B41FA5}">
                      <a16:colId xmlns="" xmlns:a16="http://schemas.microsoft.com/office/drawing/2014/main" val="619489308"/>
                    </a:ext>
                  </a:extLst>
                </a:gridCol>
                <a:gridCol w="1171787">
                  <a:extLst>
                    <a:ext uri="{9D8B030D-6E8A-4147-A177-3AD203B41FA5}">
                      <a16:colId xmlns="" xmlns:a16="http://schemas.microsoft.com/office/drawing/2014/main" val="2706058786"/>
                    </a:ext>
                  </a:extLst>
                </a:gridCol>
                <a:gridCol w="1171787">
                  <a:extLst>
                    <a:ext uri="{9D8B030D-6E8A-4147-A177-3AD203B41FA5}">
                      <a16:colId xmlns="" xmlns:a16="http://schemas.microsoft.com/office/drawing/2014/main" val="444756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sz="28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  <a:p>
                      <a:endParaRPr lang="ru-RU" dirty="0">
                        <a:solidFill>
                          <a:srgbClr val="CC0000"/>
                        </a:solidFill>
                      </a:endParaRPr>
                    </a:p>
                  </a:txBody>
                  <a:tcPr>
                    <a:lnR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98444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3716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R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CC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473835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868160" y="210235"/>
            <a:ext cx="4765040" cy="3046988"/>
          </a:xfrm>
          <a:prstGeom prst="rect">
            <a:avLst/>
          </a:prstGeom>
          <a:solidFill>
            <a:srgbClr val="FFFFCC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1.Они нужны нам для шитья, но у ежа их видел я, бывают на сосне, на елке, а называются ….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Зеленая шейка, зеленый листочек, красный платочек.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Само с кулачок, красный бочок. Тронешь пальцем – гладко, а откусишь – сладко.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98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37212903"/>
              </p:ext>
            </p:extLst>
          </p:nvPr>
        </p:nvGraphicFramePr>
        <p:xfrm>
          <a:off x="5063320" y="2768569"/>
          <a:ext cx="684511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873">
                  <a:extLst>
                    <a:ext uri="{9D8B030D-6E8A-4147-A177-3AD203B41FA5}">
                      <a16:colId xmlns="" xmlns:a16="http://schemas.microsoft.com/office/drawing/2014/main" val="1775872703"/>
                    </a:ext>
                  </a:extLst>
                </a:gridCol>
                <a:gridCol w="977873">
                  <a:extLst>
                    <a:ext uri="{9D8B030D-6E8A-4147-A177-3AD203B41FA5}">
                      <a16:colId xmlns="" xmlns:a16="http://schemas.microsoft.com/office/drawing/2014/main" val="1204518099"/>
                    </a:ext>
                  </a:extLst>
                </a:gridCol>
                <a:gridCol w="977873">
                  <a:extLst>
                    <a:ext uri="{9D8B030D-6E8A-4147-A177-3AD203B41FA5}">
                      <a16:colId xmlns="" xmlns:a16="http://schemas.microsoft.com/office/drawing/2014/main" val="2633776371"/>
                    </a:ext>
                  </a:extLst>
                </a:gridCol>
                <a:gridCol w="977873">
                  <a:extLst>
                    <a:ext uri="{9D8B030D-6E8A-4147-A177-3AD203B41FA5}">
                      <a16:colId xmlns="" xmlns:a16="http://schemas.microsoft.com/office/drawing/2014/main" val="4004467805"/>
                    </a:ext>
                  </a:extLst>
                </a:gridCol>
                <a:gridCol w="977873">
                  <a:extLst>
                    <a:ext uri="{9D8B030D-6E8A-4147-A177-3AD203B41FA5}">
                      <a16:colId xmlns="" xmlns:a16="http://schemas.microsoft.com/office/drawing/2014/main" val="2595334387"/>
                    </a:ext>
                  </a:extLst>
                </a:gridCol>
                <a:gridCol w="977873">
                  <a:extLst>
                    <a:ext uri="{9D8B030D-6E8A-4147-A177-3AD203B41FA5}">
                      <a16:colId xmlns="" xmlns:a16="http://schemas.microsoft.com/office/drawing/2014/main" val="1262942640"/>
                    </a:ext>
                  </a:extLst>
                </a:gridCol>
                <a:gridCol w="977873">
                  <a:extLst>
                    <a:ext uri="{9D8B030D-6E8A-4147-A177-3AD203B41FA5}">
                      <a16:colId xmlns="" xmlns:a16="http://schemas.microsoft.com/office/drawing/2014/main" val="2098725285"/>
                    </a:ext>
                  </a:extLst>
                </a:gridCol>
              </a:tblGrid>
              <a:tr h="6038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75773189"/>
                  </a:ext>
                </a:extLst>
              </a:tr>
              <a:tr h="6038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7584103"/>
                  </a:ext>
                </a:extLst>
              </a:tr>
              <a:tr h="603829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340547"/>
                  </a:ext>
                </a:extLst>
              </a:tr>
              <a:tr h="6038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85466558"/>
                  </a:ext>
                </a:extLst>
              </a:tr>
              <a:tr h="6038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2931272"/>
                  </a:ext>
                </a:extLst>
              </a:tr>
              <a:tr h="6038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547689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674282" y="215754"/>
            <a:ext cx="8234149" cy="2862322"/>
          </a:xfrm>
          <a:prstGeom prst="rect">
            <a:avLst/>
          </a:prstGeom>
          <a:solidFill>
            <a:srgbClr val="FFFFCC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Отгадайте несклоняемые существительные. В выделенных   красным клеточках прочитайте фамилию известного итальянского писателя-сказочника. Склоняется ли она? Какие сказки этого писателя вы знаете?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экспертов, присуждающая премии.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для стоянки и ремонта локомотивов и вагонов.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  попугая с хохолком на голове.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Женский  шарф из меха или перьев.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Маленькая длиннокрылая птичка Центральной и Южной Америки.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Лошадь низкорослой породы.</a:t>
            </a:r>
            <a:r>
              <a:rPr lang="ru-RU" sz="20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</a:t>
            </a:r>
            <a:endParaRPr lang="ru-RU" sz="2000" dirty="0" smtClean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3200" y="210235"/>
            <a:ext cx="357723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Прочитайте  шуточное  стихотворение. Найдите в нем несклоняемое существительное и помогите узнать пол </a:t>
            </a:r>
            <a:r>
              <a:rPr lang="ru-RU" sz="2000" dirty="0" err="1" smtClean="0">
                <a:solidFill>
                  <a:srgbClr val="0000FF"/>
                </a:solidFill>
                <a:latin typeface="Monotype Corsiva" panose="03010101010201010101" pitchFamily="66" charset="0"/>
              </a:rPr>
              <a:t>животных.</a:t>
            </a:r>
            <a:r>
              <a:rPr lang="ru-RU" sz="2400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Дружная</a:t>
            </a:r>
            <a:r>
              <a:rPr lang="ru-RU" sz="24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семейка</a:t>
            </a:r>
          </a:p>
          <a:p>
            <a:pPr algn="ctr"/>
            <a:r>
              <a:rPr lang="ru-RU" sz="24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тянут по аллее</a:t>
            </a:r>
          </a:p>
          <a:p>
            <a:pPr algn="ctr"/>
            <a:r>
              <a:rPr lang="ru-RU" sz="24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Цирковой фургончик</a:t>
            </a:r>
          </a:p>
          <a:p>
            <a:pPr algn="ctr"/>
            <a:r>
              <a:rPr lang="ru-RU" sz="24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пони, Мама пони</a:t>
            </a:r>
          </a:p>
          <a:p>
            <a:pPr algn="ctr"/>
            <a:r>
              <a:rPr lang="ru-RU" sz="24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сыночек пончик.</a:t>
            </a:r>
          </a:p>
          <a:p>
            <a:pPr algn="ctr"/>
            <a:r>
              <a:rPr lang="ru-RU" sz="24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Он, конечно же, ребенок,</a:t>
            </a:r>
          </a:p>
          <a:p>
            <a:pPr algn="ctr"/>
            <a:r>
              <a:rPr lang="ru-RU" sz="24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Мамин, папин жеребенок,</a:t>
            </a:r>
          </a:p>
          <a:p>
            <a:pPr algn="ctr"/>
            <a:r>
              <a:rPr lang="ru-RU" sz="24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по собственной охоте</a:t>
            </a:r>
          </a:p>
          <a:p>
            <a:pPr algn="ctr"/>
            <a:r>
              <a:rPr lang="ru-RU" sz="24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Приучается к работе.</a:t>
            </a:r>
          </a:p>
          <a:p>
            <a:endParaRPr lang="ru-RU" sz="2400" dirty="0" smtClean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https://files.everypony.ru/blog/overview_s03_e12_link_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5930803"/>
            <a:ext cx="1816100" cy="782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8092">
            <a:off x="10207386" y="983586"/>
            <a:ext cx="1771788" cy="132665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56682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500" y="457538"/>
            <a:ext cx="3759200" cy="40626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С существительным дружу</a:t>
            </a:r>
          </a:p>
          <a:p>
            <a:r>
              <a:rPr lang="ru-RU" sz="24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И нисколько не тужу. </a:t>
            </a:r>
          </a:p>
          <a:p>
            <a:r>
              <a:rPr lang="ru-RU" sz="24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Моя основная примета: </a:t>
            </a:r>
          </a:p>
          <a:p>
            <a:r>
              <a:rPr lang="ru-RU" sz="24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Обозначаю признак предмета. </a:t>
            </a:r>
          </a:p>
          <a:p>
            <a:r>
              <a:rPr lang="ru-RU" sz="24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Лед какой? Холодный, гладкий. </a:t>
            </a:r>
          </a:p>
          <a:p>
            <a:r>
              <a:rPr lang="ru-RU" sz="24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Чай какой? Горячий, сладкий. </a:t>
            </a:r>
          </a:p>
          <a:p>
            <a:r>
              <a:rPr lang="ru-RU" sz="24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Изменяюсь по родам, </a:t>
            </a:r>
          </a:p>
          <a:p>
            <a:r>
              <a:rPr lang="ru-RU" sz="24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Числам и падежам. </a:t>
            </a:r>
          </a:p>
          <a:p>
            <a:r>
              <a:rPr lang="ru-RU" sz="24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Люблю детей внимательных. </a:t>
            </a:r>
          </a:p>
          <a:p>
            <a:r>
              <a:rPr lang="ru-RU" sz="2400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Кто я?…</a:t>
            </a:r>
          </a:p>
          <a:p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 rot="10800000">
            <a:off x="616343" y="6099910"/>
            <a:ext cx="2907514" cy="327499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 прилагательное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14445" t="19795" r="12667" b="4959"/>
          <a:stretch/>
        </p:blipFill>
        <p:spPr>
          <a:xfrm>
            <a:off x="8382000" y="3668714"/>
            <a:ext cx="3695700" cy="3012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79366" y="268924"/>
            <a:ext cx="3598334" cy="24488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1866" y="268924"/>
            <a:ext cx="3725334" cy="24488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51866" y="2813735"/>
            <a:ext cx="7586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Подберите как можно больше имен прилагательных к именам существительным, изображенным на рисунках.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1866" y="3668714"/>
            <a:ext cx="3725334" cy="30126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45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s://avatars.mds.yandex.net/get-pdb/1949895/8045d080-96b4-4aa4-ad50-822e11b49762/s1200?webp=false"/>
          <p:cNvSpPr>
            <a:spLocks noChangeAspect="1" noChangeArrowheads="1"/>
          </p:cNvSpPr>
          <p:nvPr/>
        </p:nvSpPr>
        <p:spPr bwMode="auto">
          <a:xfrm>
            <a:off x="257174" y="427037"/>
            <a:ext cx="5534025" cy="55340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avatars.mds.yandex.net/get-pdb/1949895/8045d080-96b4-4aa4-ad50-822e11b49762/s1200?webp=false"/>
          <p:cNvSpPr>
            <a:spLocks noChangeAspect="1" noChangeArrowheads="1"/>
          </p:cNvSpPr>
          <p:nvPr/>
        </p:nvSpPr>
        <p:spPr bwMode="auto">
          <a:xfrm>
            <a:off x="139700" y="126205"/>
            <a:ext cx="12052300" cy="601663"/>
          </a:xfrm>
          <a:prstGeom prst="rect">
            <a:avLst/>
          </a:prstGeom>
          <a:solidFill>
            <a:srgbClr val="99FF33"/>
          </a:solidFill>
          <a:effectLst>
            <a:softEdge rad="317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2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Заполните таблицу, подобрав имена прилагательные к изображениям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44153140"/>
              </p:ext>
            </p:extLst>
          </p:nvPr>
        </p:nvGraphicFramePr>
        <p:xfrm>
          <a:off x="274636" y="825500"/>
          <a:ext cx="11782428" cy="57022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945607">
                  <a:extLst>
                    <a:ext uri="{9D8B030D-6E8A-4147-A177-3AD203B41FA5}">
                      <a16:colId xmlns="" xmlns:a16="http://schemas.microsoft.com/office/drawing/2014/main" val="690994802"/>
                    </a:ext>
                  </a:extLst>
                </a:gridCol>
                <a:gridCol w="2945607">
                  <a:extLst>
                    <a:ext uri="{9D8B030D-6E8A-4147-A177-3AD203B41FA5}">
                      <a16:colId xmlns="" xmlns:a16="http://schemas.microsoft.com/office/drawing/2014/main" val="3730827702"/>
                    </a:ext>
                  </a:extLst>
                </a:gridCol>
                <a:gridCol w="2945607">
                  <a:extLst>
                    <a:ext uri="{9D8B030D-6E8A-4147-A177-3AD203B41FA5}">
                      <a16:colId xmlns="" xmlns:a16="http://schemas.microsoft.com/office/drawing/2014/main" val="2791436214"/>
                    </a:ext>
                  </a:extLst>
                </a:gridCol>
                <a:gridCol w="2945607">
                  <a:extLst>
                    <a:ext uri="{9D8B030D-6E8A-4147-A177-3AD203B41FA5}">
                      <a16:colId xmlns="" xmlns:a16="http://schemas.microsoft.com/office/drawing/2014/main" val="902780463"/>
                    </a:ext>
                  </a:extLst>
                </a:gridCol>
              </a:tblGrid>
              <a:tr h="483246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rgbClr val="0070C0"/>
                          </a:solidFill>
                          <a:latin typeface="Monotype Corsiva" panose="03010101010201010101" pitchFamily="66" charset="0"/>
                        </a:rPr>
                        <a:t>Изображение</a:t>
                      </a:r>
                      <a:endParaRPr lang="ru-RU" sz="2400" b="0" dirty="0">
                        <a:solidFill>
                          <a:srgbClr val="0070C0"/>
                        </a:solidFill>
                        <a:latin typeface="Monotype Corsiva" panose="03010101010201010101" pitchFamily="66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rgbClr val="0070C0"/>
                          </a:solidFill>
                          <a:latin typeface="Monotype Corsiva" panose="03010101010201010101" pitchFamily="66" charset="0"/>
                        </a:rPr>
                        <a:t>Качественные </a:t>
                      </a:r>
                      <a:endParaRPr lang="ru-RU" sz="2400" b="0" dirty="0">
                        <a:solidFill>
                          <a:srgbClr val="0070C0"/>
                        </a:solidFill>
                        <a:latin typeface="Monotype Corsiva" panose="03010101010201010101" pitchFamily="66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rgbClr val="0070C0"/>
                          </a:solidFill>
                          <a:latin typeface="Monotype Corsiva" panose="03010101010201010101" pitchFamily="66" charset="0"/>
                        </a:rPr>
                        <a:t>Относительные</a:t>
                      </a:r>
                      <a:endParaRPr lang="ru-RU" sz="2400" b="0" dirty="0">
                        <a:solidFill>
                          <a:srgbClr val="0070C0"/>
                        </a:solidFill>
                        <a:latin typeface="Monotype Corsiva" panose="03010101010201010101" pitchFamily="66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rgbClr val="0070C0"/>
                          </a:solidFill>
                          <a:latin typeface="Monotype Corsiva" panose="03010101010201010101" pitchFamily="66" charset="0"/>
                        </a:rPr>
                        <a:t>Притяжательные</a:t>
                      </a:r>
                      <a:endParaRPr lang="ru-RU" sz="2400" b="0" dirty="0">
                        <a:solidFill>
                          <a:srgbClr val="0070C0"/>
                        </a:solidFill>
                        <a:latin typeface="Monotype Corsiva" panose="03010101010201010101" pitchFamily="66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878711706"/>
                  </a:ext>
                </a:extLst>
              </a:tr>
              <a:tr h="212628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61845002"/>
                  </a:ext>
                </a:extLst>
              </a:tr>
              <a:tr h="1546386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1336333"/>
                  </a:ext>
                </a:extLst>
              </a:tr>
              <a:tr h="1546386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371354921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552" y="1588320"/>
            <a:ext cx="1334548" cy="18240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952" y="3485771"/>
            <a:ext cx="2274348" cy="15108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952" y="5070092"/>
            <a:ext cx="2274348" cy="13952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954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https://avatars.mds.yandex.net/get-pdb/1949895/8045d080-96b4-4aa4-ad50-822e11b49762/s1200?webp=false"/>
          <p:cNvSpPr>
            <a:spLocks noChangeAspect="1" noChangeArrowheads="1"/>
          </p:cNvSpPr>
          <p:nvPr/>
        </p:nvSpPr>
        <p:spPr bwMode="auto">
          <a:xfrm>
            <a:off x="635000" y="254000"/>
            <a:ext cx="11413010" cy="660400"/>
          </a:xfrm>
          <a:prstGeom prst="rect">
            <a:avLst/>
          </a:prstGeom>
          <a:solidFill>
            <a:srgbClr val="99FF33"/>
          </a:solidFill>
          <a:effectLst>
            <a:softEdge rad="317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Восстановите предложения. Объясните правописание кратких прилагательных.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53035633"/>
              </p:ext>
            </p:extLst>
          </p:nvPr>
        </p:nvGraphicFramePr>
        <p:xfrm>
          <a:off x="393700" y="914400"/>
          <a:ext cx="11480800" cy="57277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895600">
                  <a:extLst>
                    <a:ext uri="{9D8B030D-6E8A-4147-A177-3AD203B41FA5}">
                      <a16:colId xmlns="" xmlns:a16="http://schemas.microsoft.com/office/drawing/2014/main" val="1436414248"/>
                    </a:ext>
                  </a:extLst>
                </a:gridCol>
                <a:gridCol w="8585200">
                  <a:extLst>
                    <a:ext uri="{9D8B030D-6E8A-4147-A177-3AD203B41FA5}">
                      <a16:colId xmlns="" xmlns:a16="http://schemas.microsoft.com/office/drawing/2014/main" val="784548792"/>
                    </a:ext>
                  </a:extLst>
                </a:gridCol>
              </a:tblGrid>
              <a:tr h="14319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381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400" dirty="0" smtClean="0">
                          <a:solidFill>
                            <a:srgbClr val="0070C0"/>
                          </a:solidFill>
                          <a:latin typeface="Monotype Corsiva" panose="03010101010201010101" pitchFamily="66" charset="0"/>
                        </a:rPr>
                        <a:t>лохмат и неуклюж</a:t>
                      </a:r>
                      <a:endParaRPr lang="ru-RU" sz="4400" dirty="0">
                        <a:solidFill>
                          <a:srgbClr val="0070C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58462697"/>
                  </a:ext>
                </a:extLst>
              </a:tr>
              <a:tr h="14319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381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solidFill>
                            <a:srgbClr val="0070C0"/>
                          </a:solidFill>
                          <a:latin typeface="Monotype Corsiva" panose="03010101010201010101" pitchFamily="66" charset="0"/>
                        </a:rPr>
                        <a:t>высок и могуч</a:t>
                      </a:r>
                      <a:endParaRPr lang="ru-RU" sz="4400" b="1" dirty="0">
                        <a:solidFill>
                          <a:srgbClr val="0070C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01863808"/>
                  </a:ext>
                </a:extLst>
              </a:tr>
              <a:tr h="14319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381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solidFill>
                            <a:srgbClr val="0070C0"/>
                          </a:solidFill>
                          <a:latin typeface="Monotype Corsiva" panose="03010101010201010101" pitchFamily="66" charset="0"/>
                        </a:rPr>
                        <a:t>свеж и пахуч</a:t>
                      </a:r>
                      <a:endParaRPr lang="ru-RU" sz="4400" b="1" dirty="0">
                        <a:solidFill>
                          <a:srgbClr val="0070C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96353426"/>
                  </a:ext>
                </a:extLst>
              </a:tr>
              <a:tr h="14319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381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>
                          <a:solidFill>
                            <a:srgbClr val="0070C0"/>
                          </a:solidFill>
                          <a:latin typeface="Monotype Corsiva" panose="03010101010201010101" pitchFamily="66" charset="0"/>
                        </a:rPr>
                        <a:t>хорош, хоть колюч</a:t>
                      </a:r>
                      <a:endParaRPr lang="ru-RU" sz="4400" b="1" dirty="0">
                        <a:solidFill>
                          <a:srgbClr val="0070C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66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40625393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210" y="2393316"/>
            <a:ext cx="2201220" cy="1264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210" y="914400"/>
            <a:ext cx="2201220" cy="1327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7210" y="3809366"/>
            <a:ext cx="2201220" cy="1372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7210" y="5266531"/>
            <a:ext cx="2201220" cy="12906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18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1148" y="261590"/>
            <a:ext cx="6307666" cy="673100"/>
          </a:xfrm>
          <a:solidFill>
            <a:srgbClr val="99FF33"/>
          </a:solidFill>
          <a:effectLst>
            <a:softEdge rad="317500"/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ошибки и исправьте их</a:t>
            </a:r>
            <a:endParaRPr lang="ru-RU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64934" y="1161534"/>
            <a:ext cx="55202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Иван оказался сильнее за всех.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После пчелиного укуса правая щека стала более </a:t>
            </a:r>
            <a:r>
              <a:rPr lang="ru-RU" sz="3200" dirty="0" err="1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толстее</a:t>
            </a: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левой.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На этот раз лапы у Васьки были наиболее чистейшие.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>
                <a:solidFill>
                  <a:srgbClr val="0000FF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Моя мама добрее за всех.</a:t>
            </a:r>
            <a:endParaRPr lang="ru-RU" sz="3200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386" y="261590"/>
            <a:ext cx="2670634" cy="3021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52213" t="10150" b="10150"/>
          <a:stretch/>
        </p:blipFill>
        <p:spPr>
          <a:xfrm>
            <a:off x="204386" y="3467100"/>
            <a:ext cx="2670634" cy="3153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15428" r="22857"/>
          <a:stretch/>
        </p:blipFill>
        <p:spPr>
          <a:xfrm>
            <a:off x="9168814" y="238745"/>
            <a:ext cx="2743200" cy="35331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12540"/>
          <a:stretch/>
        </p:blipFill>
        <p:spPr>
          <a:xfrm>
            <a:off x="7823200" y="3980934"/>
            <a:ext cx="4088814" cy="26395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314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418</TotalTime>
  <Words>1663</Words>
  <Application>Microsoft Office PowerPoint</Application>
  <PresentationFormat>Произвольный</PresentationFormat>
  <Paragraphs>246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Аспект</vt:lpstr>
      <vt:lpstr>Путешествие в страну Морфологию (обобщение изученного материала в 6 классе)</vt:lpstr>
      <vt:lpstr>Соберите   схему «Самостоятельные части речи»</vt:lpstr>
      <vt:lpstr>Найдите  ошибки:</vt:lpstr>
      <vt:lpstr>Слайд 4</vt:lpstr>
      <vt:lpstr>Слайд 5</vt:lpstr>
      <vt:lpstr>Слайд 6</vt:lpstr>
      <vt:lpstr>Слайд 7</vt:lpstr>
      <vt:lpstr>Слайд 8</vt:lpstr>
      <vt:lpstr>Найдите ошибки и исправьте их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CtrlSoft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страну Морфологию (игра-обобщение изученного материала)</dc:title>
  <dc:creator>Users</dc:creator>
  <cp:lastModifiedBy>Admin</cp:lastModifiedBy>
  <cp:revision>37</cp:revision>
  <dcterms:created xsi:type="dcterms:W3CDTF">2020-05-25T12:46:02Z</dcterms:created>
  <dcterms:modified xsi:type="dcterms:W3CDTF">2020-05-26T08:16:14Z</dcterms:modified>
</cp:coreProperties>
</file>