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308" r:id="rId4"/>
    <p:sldId id="282" r:id="rId5"/>
    <p:sldId id="309" r:id="rId6"/>
    <p:sldId id="310" r:id="rId7"/>
    <p:sldId id="292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F53A6-8306-45D9-853F-64C5FE3BE5BA}" type="datetimeFigureOut">
              <a:rPr lang="uk-UA" smtClean="0"/>
              <a:t>27.05.2020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58FF9-2F85-4941-8B55-C8CB93CC57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056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58FF9-2F85-4941-8B55-C8CB93CC57D1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0443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58FF9-2F85-4941-8B55-C8CB93CC57D1}" type="slidenum">
              <a:rPr lang="uk-UA" smtClean="0"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0443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58FF9-2F85-4941-8B55-C8CB93CC57D1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0443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58FF9-2F85-4941-8B55-C8CB93CC57D1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0443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58FF9-2F85-4941-8B55-C8CB93CC57D1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0443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58FF9-2F85-4941-8B55-C8CB93CC57D1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0443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58FF9-2F85-4941-8B55-C8CB93CC57D1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0443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58FF9-2F85-4941-8B55-C8CB93CC57D1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0443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58FF9-2F85-4941-8B55-C8CB93CC57D1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0443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58FF9-2F85-4941-8B55-C8CB93CC57D1}" type="slidenum">
              <a:rPr lang="uk-UA" smtClean="0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0443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32CD-8F00-45CC-B04B-6A79FFC26DA9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02A0-5729-46B2-93CA-6FE42669D9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53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32CD-8F00-45CC-B04B-6A79FFC26DA9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02A0-5729-46B2-93CA-6FE42669D9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843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32CD-8F00-45CC-B04B-6A79FFC26DA9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02A0-5729-46B2-93CA-6FE42669D9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164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32CD-8F00-45CC-B04B-6A79FFC26DA9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02A0-5729-46B2-93CA-6FE42669D9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38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32CD-8F00-45CC-B04B-6A79FFC26DA9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02A0-5729-46B2-93CA-6FE42669D9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09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32CD-8F00-45CC-B04B-6A79FFC26DA9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02A0-5729-46B2-93CA-6FE42669D9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32CD-8F00-45CC-B04B-6A79FFC26DA9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02A0-5729-46B2-93CA-6FE42669D9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45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32CD-8F00-45CC-B04B-6A79FFC26DA9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02A0-5729-46B2-93CA-6FE42669D9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97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32CD-8F00-45CC-B04B-6A79FFC26DA9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02A0-5729-46B2-93CA-6FE42669D9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97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32CD-8F00-45CC-B04B-6A79FFC26DA9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02A0-5729-46B2-93CA-6FE42669D9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7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32CD-8F00-45CC-B04B-6A79FFC26DA9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02A0-5729-46B2-93CA-6FE42669D9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39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632CD-8F00-45CC-B04B-6A79FFC26DA9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A02A0-5729-46B2-93CA-6FE42669D9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975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992888" cy="37444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b="1" dirty="0">
                <a:solidFill>
                  <a:srgbClr val="0070C0"/>
                </a:solidFill>
                <a:latin typeface="+mn-lt"/>
              </a:rPr>
              <a:t>Про </a:t>
            </a:r>
            <a:r>
              <a:rPr lang="uk-UA" b="1" dirty="0" smtClean="0">
                <a:solidFill>
                  <a:srgbClr val="0070C0"/>
                </a:solidFill>
                <a:latin typeface="+mn-lt"/>
              </a:rPr>
              <a:t>зміни в плануванні освітнього процесу з навчальних предметів </a:t>
            </a:r>
            <a:r>
              <a:rPr lang="ru-RU" b="1" dirty="0" smtClean="0">
                <a:solidFill>
                  <a:srgbClr val="0070C0"/>
                </a:solidFill>
                <a:latin typeface="+mn-lt"/>
              </a:rPr>
              <a:t>у </a:t>
            </a:r>
            <a:r>
              <a:rPr lang="ru-RU" b="1" dirty="0">
                <a:solidFill>
                  <a:srgbClr val="0070C0"/>
                </a:solidFill>
                <a:latin typeface="+mn-lt"/>
              </a:rPr>
              <a:t>5–11 (12) </a:t>
            </a:r>
            <a:r>
              <a:rPr lang="uk-UA" b="1" dirty="0" smtClean="0">
                <a:solidFill>
                  <a:srgbClr val="0070C0"/>
                </a:solidFill>
                <a:latin typeface="+mn-lt"/>
              </a:rPr>
              <a:t>класах закладів ЗСО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+mn-lt"/>
              </a:rPr>
            </a:br>
            <a:r>
              <a:rPr lang="ru-RU" b="1" dirty="0" smtClean="0">
                <a:solidFill>
                  <a:srgbClr val="0070C0"/>
                </a:solidFill>
                <a:latin typeface="+mn-lt"/>
              </a:rPr>
              <a:t>у 2020/2021 </a:t>
            </a:r>
            <a:r>
              <a:rPr lang="uk-UA" b="1" dirty="0" smtClean="0">
                <a:solidFill>
                  <a:srgbClr val="0070C0"/>
                </a:solidFill>
                <a:latin typeface="+mn-lt"/>
              </a:rPr>
              <a:t>навчальному році</a:t>
            </a:r>
            <a:r>
              <a:rPr lang="uk-UA" dirty="0" smtClean="0">
                <a:solidFill>
                  <a:srgbClr val="0070C0"/>
                </a:solidFill>
              </a:rPr>
              <a:t/>
            </a:r>
            <a:br>
              <a:rPr lang="uk-UA" dirty="0" smtClean="0">
                <a:solidFill>
                  <a:srgbClr val="0070C0"/>
                </a:solidFill>
              </a:rPr>
            </a:b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4797152"/>
            <a:ext cx="5616624" cy="1440160"/>
          </a:xfrm>
        </p:spPr>
        <p:txBody>
          <a:bodyPr>
            <a:noAutofit/>
          </a:bodyPr>
          <a:lstStyle/>
          <a:p>
            <a:pPr algn="l"/>
            <a:r>
              <a:rPr lang="ru-RU" sz="2000" b="1" i="1" dirty="0" smtClean="0">
                <a:solidFill>
                  <a:schemeClr val="tx1"/>
                </a:solidFill>
              </a:rPr>
              <a:t>Кротова</a:t>
            </a:r>
            <a:r>
              <a:rPr lang="uk-UA" sz="2000" b="1" i="1" dirty="0" smtClean="0">
                <a:solidFill>
                  <a:schemeClr val="tx1"/>
                </a:solidFill>
              </a:rPr>
              <a:t> І.В., завідувач Центру методичної та аналітичної роботи КВНЗ «Харківська академія неперервної освіти»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16" y="260649"/>
            <a:ext cx="1339348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3925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632848" cy="936104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002060"/>
                </a:solidFill>
              </a:rPr>
              <a:t/>
            </a:r>
            <a:br>
              <a:rPr lang="uk-UA" sz="3600" b="1" dirty="0" smtClean="0">
                <a:solidFill>
                  <a:srgbClr val="002060"/>
                </a:solidFill>
              </a:rPr>
            </a:br>
            <a:r>
              <a:rPr lang="uk-UA" sz="3600" b="1" dirty="0" smtClean="0">
                <a:solidFill>
                  <a:srgbClr val="0070C0"/>
                </a:solidFill>
              </a:rPr>
              <a:t>ФІЗИКА ТА АСТРОНОМІЯ</a:t>
            </a:r>
            <a:r>
              <a:rPr lang="uk-UA" sz="4000" b="1" dirty="0" smtClean="0">
                <a:solidFill>
                  <a:srgbClr val="002060"/>
                </a:solidFill>
              </a:rPr>
              <a:t/>
            </a:r>
            <a:br>
              <a:rPr lang="uk-UA" sz="4000" b="1" dirty="0" smtClean="0">
                <a:solidFill>
                  <a:srgbClr val="002060"/>
                </a:solidFill>
              </a:rPr>
            </a:br>
            <a:endParaRPr lang="uk-UA" sz="2800" b="1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525658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sz="2800" b="1" dirty="0" smtClean="0"/>
              <a:t>	Навчання </a:t>
            </a:r>
            <a:r>
              <a:rPr lang="uk-UA" sz="2800" b="1" dirty="0"/>
              <a:t>може здійснюватися </a:t>
            </a:r>
            <a:r>
              <a:rPr lang="uk-UA" sz="2800" b="1" dirty="0" smtClean="0">
                <a:solidFill>
                  <a:srgbClr val="FF0000"/>
                </a:solidFill>
              </a:rPr>
              <a:t>за двома варіантами</a:t>
            </a:r>
            <a:r>
              <a:rPr lang="uk-UA" sz="2800" b="1" dirty="0" smtClean="0"/>
              <a:t>: </a:t>
            </a:r>
            <a:endParaRPr lang="uk-UA" sz="2800" b="1" dirty="0"/>
          </a:p>
          <a:p>
            <a:pPr algn="just"/>
            <a:r>
              <a:rPr lang="uk-UA" sz="2800" b="1" dirty="0"/>
              <a:t>як </a:t>
            </a:r>
            <a:r>
              <a:rPr lang="uk-UA" sz="2800" b="1" dirty="0">
                <a:solidFill>
                  <a:srgbClr val="0070C0"/>
                </a:solidFill>
              </a:rPr>
              <a:t>два окремі предмети </a:t>
            </a:r>
            <a:r>
              <a:rPr lang="uk-UA" sz="2800" b="1" dirty="0"/>
              <a:t>- </a:t>
            </a:r>
            <a:r>
              <a:rPr lang="uk-UA" sz="2800" b="1" dirty="0">
                <a:solidFill>
                  <a:srgbClr val="002060"/>
                </a:solidFill>
              </a:rPr>
              <a:t>«Фізика» </a:t>
            </a:r>
            <a:r>
              <a:rPr lang="uk-UA" sz="2800" b="1" dirty="0"/>
              <a:t>(за програмою авторського колективу  під  керівництвом В.М.</a:t>
            </a:r>
            <a:r>
              <a:rPr lang="uk-UA" sz="2800" b="1" dirty="0" err="1"/>
              <a:t>Локтєва</a:t>
            </a:r>
            <a:r>
              <a:rPr lang="uk-UA" sz="2800" b="1" dirty="0"/>
              <a:t>),  </a:t>
            </a:r>
            <a:r>
              <a:rPr lang="uk-UA" sz="2800" b="1" dirty="0">
                <a:solidFill>
                  <a:srgbClr val="002060"/>
                </a:solidFill>
              </a:rPr>
              <a:t>«Астрономія» </a:t>
            </a:r>
            <a:r>
              <a:rPr lang="uk-UA" sz="2800" b="1" dirty="0"/>
              <a:t>(за  програмою авторського колективу під керівництвом Я.Я.</a:t>
            </a:r>
            <a:r>
              <a:rPr lang="uk-UA" sz="2800" b="1" dirty="0" err="1"/>
              <a:t>Яцківа</a:t>
            </a:r>
            <a:r>
              <a:rPr lang="uk-UA" sz="2800" b="1" dirty="0"/>
              <a:t>),  </a:t>
            </a:r>
            <a:r>
              <a:rPr lang="uk-UA" sz="2800" b="1" dirty="0" smtClean="0"/>
              <a:t>що </a:t>
            </a:r>
            <a:r>
              <a:rPr lang="uk-UA" sz="2800" b="1" dirty="0"/>
              <a:t>зазначаються в Навчальному плані; </a:t>
            </a:r>
          </a:p>
          <a:p>
            <a:pPr algn="just"/>
            <a:r>
              <a:rPr lang="uk-UA" sz="2800" b="1" dirty="0"/>
              <a:t>як  </a:t>
            </a:r>
            <a:r>
              <a:rPr lang="uk-UA" sz="2800" b="1" dirty="0">
                <a:solidFill>
                  <a:srgbClr val="0070C0"/>
                </a:solidFill>
              </a:rPr>
              <a:t>один  предмет  «Фізика  і  астрономія»  </a:t>
            </a:r>
            <a:r>
              <a:rPr lang="uk-UA" sz="2800" b="1" dirty="0"/>
              <a:t>(за  програмою  авторського колективу під керівництвом Ляшенка О.І.) У такому разі можливе </a:t>
            </a:r>
            <a:r>
              <a:rPr lang="uk-UA" sz="2800" b="1" dirty="0">
                <a:solidFill>
                  <a:srgbClr val="002060"/>
                </a:solidFill>
              </a:rPr>
              <a:t>послідовне або паралельне вивчення</a:t>
            </a:r>
            <a:r>
              <a:rPr lang="uk-UA" sz="2800" b="1" dirty="0"/>
              <a:t> фізичного </a:t>
            </a:r>
            <a:r>
              <a:rPr lang="uk-UA" sz="2800" b="1" dirty="0" smtClean="0"/>
              <a:t>й </a:t>
            </a:r>
            <a:r>
              <a:rPr lang="uk-UA" sz="2800" b="1" dirty="0"/>
              <a:t>астрономічного складників,  а розподіл годин між ними здійснюється відповідно до навчальної програми.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15212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1373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632848" cy="936104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002060"/>
                </a:solidFill>
              </a:rPr>
              <a:t/>
            </a:r>
            <a:br>
              <a:rPr lang="uk-UA" sz="3600" b="1" dirty="0" smtClean="0">
                <a:solidFill>
                  <a:srgbClr val="002060"/>
                </a:solidFill>
              </a:rPr>
            </a:br>
            <a:r>
              <a:rPr lang="uk-UA" sz="3600" b="1" dirty="0" smtClean="0">
                <a:solidFill>
                  <a:srgbClr val="0070C0"/>
                </a:solidFill>
              </a:rPr>
              <a:t>РОСІЙСЬКА МОВА ТА ЛІТЕРАТУРА</a:t>
            </a:r>
            <a:r>
              <a:rPr lang="uk-UA" sz="4000" b="1" dirty="0" smtClean="0">
                <a:solidFill>
                  <a:srgbClr val="002060"/>
                </a:solidFill>
              </a:rPr>
              <a:t/>
            </a:r>
            <a:br>
              <a:rPr lang="uk-UA" sz="4000" b="1" dirty="0" smtClean="0">
                <a:solidFill>
                  <a:srgbClr val="002060"/>
                </a:solidFill>
              </a:rPr>
            </a:br>
            <a:endParaRPr lang="uk-UA" sz="2800" b="1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52565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2800" b="1" dirty="0"/>
              <a:t>	</a:t>
            </a:r>
            <a:r>
              <a:rPr lang="uk-UA" sz="2800" dirty="0"/>
              <a:t>У класах з  навчанням мовою корінного народу, національної меншини предмет </a:t>
            </a:r>
            <a:r>
              <a:rPr lang="uk-UA" sz="2800" b="1" dirty="0">
                <a:solidFill>
                  <a:srgbClr val="0070C0"/>
                </a:solidFill>
              </a:rPr>
              <a:t>«Мова та література корінного народу, національної меншини» </a:t>
            </a:r>
            <a:r>
              <a:rPr lang="uk-UA" sz="2800" dirty="0"/>
              <a:t>може вивчатися  як  </a:t>
            </a:r>
            <a:r>
              <a:rPr lang="uk-UA" sz="2800" b="1" dirty="0">
                <a:solidFill>
                  <a:srgbClr val="C00000"/>
                </a:solidFill>
              </a:rPr>
              <a:t>інтегрований  курс  </a:t>
            </a:r>
            <a:r>
              <a:rPr lang="uk-UA" sz="2800" dirty="0"/>
              <a:t>або як </a:t>
            </a:r>
            <a:r>
              <a:rPr lang="uk-UA" sz="2800" b="1" dirty="0">
                <a:solidFill>
                  <a:srgbClr val="C00000"/>
                </a:solidFill>
              </a:rPr>
              <a:t>окремі  </a:t>
            </a:r>
            <a:r>
              <a:rPr lang="uk-UA" sz="2800" b="1" dirty="0" smtClean="0">
                <a:solidFill>
                  <a:srgbClr val="C00000"/>
                </a:solidFill>
              </a:rPr>
              <a:t>предмети </a:t>
            </a:r>
            <a:r>
              <a:rPr lang="uk-UA" sz="2800" dirty="0" smtClean="0"/>
              <a:t> </a:t>
            </a:r>
            <a:r>
              <a:rPr lang="uk-UA" sz="2800" i="1" dirty="0">
                <a:solidFill>
                  <a:srgbClr val="C00000"/>
                </a:solidFill>
              </a:rPr>
              <a:t>«Мова корінного народу, національної меншини», «Література корінного народу, національної меншини»</a:t>
            </a:r>
            <a:r>
              <a:rPr lang="uk-UA" sz="2800" dirty="0"/>
              <a:t>, що зазначаються в Навчальному плані. </a:t>
            </a:r>
          </a:p>
          <a:p>
            <a:pPr marL="0" indent="0" algn="just">
              <a:buNone/>
            </a:pPr>
            <a:r>
              <a:rPr lang="uk-UA" sz="2800" b="1" dirty="0" smtClean="0"/>
              <a:t>	Проте, </a:t>
            </a:r>
            <a:r>
              <a:rPr lang="uk-UA" sz="2800" b="1" dirty="0" smtClean="0">
                <a:solidFill>
                  <a:srgbClr val="0070C0"/>
                </a:solidFill>
              </a:rPr>
              <a:t>навчальна програма </a:t>
            </a:r>
            <a:r>
              <a:rPr lang="uk-UA" sz="2800" b="1" dirty="0"/>
              <a:t>на сьогодні є тільки </a:t>
            </a:r>
            <a:r>
              <a:rPr lang="uk-UA" sz="2800" b="1" dirty="0" smtClean="0">
                <a:solidFill>
                  <a:srgbClr val="C00000"/>
                </a:solidFill>
              </a:rPr>
              <a:t>одна</a:t>
            </a:r>
            <a:r>
              <a:rPr lang="uk-UA" sz="2800" b="1" dirty="0" smtClean="0"/>
              <a:t> – </a:t>
            </a:r>
            <a:r>
              <a:rPr lang="uk-UA" sz="2800" b="1" i="1" dirty="0" smtClean="0">
                <a:solidFill>
                  <a:srgbClr val="002060"/>
                </a:solidFill>
              </a:rPr>
              <a:t>«Російська мова і література. Програма інтегрованого курсу </a:t>
            </a:r>
            <a:r>
              <a:rPr lang="uk-UA" sz="2800" b="1" i="1" dirty="0">
                <a:solidFill>
                  <a:srgbClr val="002060"/>
                </a:solidFill>
              </a:rPr>
              <a:t>для 10 – 11 класів загальноосвітніх навчальних закладів з навчанням російською мовою рівень стандарту».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15212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7331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632848" cy="936104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002060"/>
                </a:solidFill>
              </a:rPr>
              <a:t/>
            </a:r>
            <a:br>
              <a:rPr lang="uk-UA" sz="3600" b="1" dirty="0" smtClean="0">
                <a:solidFill>
                  <a:srgbClr val="002060"/>
                </a:solidFill>
              </a:rPr>
            </a:br>
            <a:r>
              <a:rPr lang="uk-UA" sz="3600" b="1" dirty="0" smtClean="0">
                <a:solidFill>
                  <a:srgbClr val="0070C0"/>
                </a:solidFill>
              </a:rPr>
              <a:t>ВИБІРКОВО-ОБОВ</a:t>
            </a:r>
            <a:r>
              <a:rPr lang="en-US" sz="3600" b="1" dirty="0" smtClean="0">
                <a:solidFill>
                  <a:srgbClr val="0070C0"/>
                </a:solidFill>
              </a:rPr>
              <a:t>’</a:t>
            </a:r>
            <a:r>
              <a:rPr lang="uk-UA" sz="3600" b="1" dirty="0" smtClean="0">
                <a:solidFill>
                  <a:srgbClr val="0070C0"/>
                </a:solidFill>
              </a:rPr>
              <a:t>ЯЗКОВІ ПРЕДМЕТИ</a:t>
            </a:r>
            <a:r>
              <a:rPr lang="uk-UA" sz="4000" b="1" dirty="0" smtClean="0">
                <a:solidFill>
                  <a:srgbClr val="002060"/>
                </a:solidFill>
              </a:rPr>
              <a:t/>
            </a:r>
            <a:br>
              <a:rPr lang="uk-UA" sz="4000" b="1" dirty="0" smtClean="0">
                <a:solidFill>
                  <a:srgbClr val="002060"/>
                </a:solidFill>
              </a:rPr>
            </a:br>
            <a:endParaRPr lang="uk-UA" sz="2800" b="1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96752"/>
            <a:ext cx="8064896" cy="52565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b="1" dirty="0"/>
              <a:t>	</a:t>
            </a:r>
            <a:endParaRPr lang="en-US" sz="2800" b="1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sz="3600" b="1" dirty="0" smtClean="0">
                <a:solidFill>
                  <a:srgbClr val="002060"/>
                </a:solidFill>
              </a:rPr>
              <a:t>Інформатика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sz="3600" b="1" dirty="0" smtClean="0">
                <a:solidFill>
                  <a:srgbClr val="002060"/>
                </a:solidFill>
              </a:rPr>
              <a:t>Технології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sz="3600" b="1" dirty="0" smtClean="0">
                <a:solidFill>
                  <a:srgbClr val="002060"/>
                </a:solidFill>
              </a:rPr>
              <a:t>Мистецтво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sz="3600" b="1" dirty="0" smtClean="0">
                <a:solidFill>
                  <a:srgbClr val="002060"/>
                </a:solidFill>
              </a:rPr>
              <a:t>Фінансова грамотність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uk-UA" b="1" dirty="0" smtClean="0">
                <a:solidFill>
                  <a:srgbClr val="002060"/>
                </a:solidFill>
              </a:rPr>
              <a:t>	</a:t>
            </a:r>
            <a:r>
              <a:rPr lang="uk-UA" sz="3600" b="1" dirty="0" smtClean="0"/>
              <a:t>Із запропонованого переліку учень має обрати </a:t>
            </a:r>
            <a:r>
              <a:rPr lang="uk-UA" sz="3600" b="1" dirty="0" smtClean="0">
                <a:solidFill>
                  <a:srgbClr val="C00000"/>
                </a:solidFill>
              </a:rPr>
              <a:t>два предмети</a:t>
            </a:r>
            <a:r>
              <a:rPr lang="uk-UA" sz="3600" b="1" dirty="0" smtClean="0"/>
              <a:t>.</a:t>
            </a:r>
            <a:endParaRPr lang="ru-RU" sz="3600" b="1" dirty="0"/>
          </a:p>
          <a:p>
            <a:pPr marL="0" indent="0" algn="just">
              <a:buNone/>
            </a:pPr>
            <a:endParaRPr lang="uk-UA" sz="3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008112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6751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632848" cy="936104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002060"/>
                </a:solidFill>
              </a:rPr>
              <a:t/>
            </a:r>
            <a:br>
              <a:rPr lang="uk-UA" sz="3600" b="1" dirty="0" smtClean="0">
                <a:solidFill>
                  <a:srgbClr val="002060"/>
                </a:solidFill>
              </a:rPr>
            </a:br>
            <a:r>
              <a:rPr lang="uk-UA" sz="3600" b="1" dirty="0" smtClean="0">
                <a:solidFill>
                  <a:srgbClr val="0070C0"/>
                </a:solidFill>
              </a:rPr>
              <a:t>ФІНАНСОВА ГРАМОТНІСТЬ</a:t>
            </a:r>
            <a:r>
              <a:rPr lang="uk-UA" sz="4000" b="1" dirty="0" smtClean="0">
                <a:solidFill>
                  <a:srgbClr val="002060"/>
                </a:solidFill>
              </a:rPr>
              <a:t/>
            </a:r>
            <a:br>
              <a:rPr lang="uk-UA" sz="4000" b="1" dirty="0" smtClean="0">
                <a:solidFill>
                  <a:srgbClr val="002060"/>
                </a:solidFill>
              </a:rPr>
            </a:br>
            <a:endParaRPr lang="uk-UA" sz="2800" b="1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25658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uk-UA" sz="2800" b="1" dirty="0"/>
              <a:t>	Як вибірково-обов’язковий предмет </a:t>
            </a:r>
            <a:r>
              <a:rPr lang="uk-UA" sz="2800" b="1" dirty="0">
                <a:solidFill>
                  <a:srgbClr val="C00000"/>
                </a:solidFill>
              </a:rPr>
              <a:t>«Фінансова грамотність» </a:t>
            </a:r>
            <a:r>
              <a:rPr lang="uk-UA" sz="2800" b="1" dirty="0"/>
              <a:t>може вивчатися за програмами: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2800" b="1" dirty="0" smtClean="0"/>
              <a:t>	</a:t>
            </a:r>
            <a:r>
              <a:rPr lang="uk-UA" sz="2800" b="1" dirty="0" smtClean="0">
                <a:solidFill>
                  <a:srgbClr val="0070C0"/>
                </a:solidFill>
              </a:rPr>
              <a:t>«</a:t>
            </a:r>
            <a:r>
              <a:rPr lang="uk-UA" sz="2800" b="1" dirty="0">
                <a:solidFill>
                  <a:srgbClr val="0070C0"/>
                </a:solidFill>
              </a:rPr>
              <a:t>Фінансова грамотність. Фінанси. Що? Чому? Як?» </a:t>
            </a:r>
            <a:r>
              <a:rPr lang="uk-UA" sz="2800" b="1" dirty="0"/>
              <a:t>для учнів 10(11) класів </a:t>
            </a:r>
            <a:r>
              <a:rPr lang="uk-UA" sz="2800" b="1" dirty="0">
                <a:solidFill>
                  <a:srgbClr val="FF0000"/>
                </a:solidFill>
              </a:rPr>
              <a:t>(35 год.) </a:t>
            </a:r>
            <a:r>
              <a:rPr lang="uk-UA" sz="2800" b="1" dirty="0"/>
              <a:t>за </a:t>
            </a:r>
            <a:r>
              <a:rPr lang="uk-UA" sz="2800" b="1" dirty="0" err="1"/>
              <a:t>заг</a:t>
            </a:r>
            <a:r>
              <a:rPr lang="uk-UA" sz="2800" b="1" dirty="0"/>
              <a:t>. редакцією Т.С. </a:t>
            </a:r>
            <a:r>
              <a:rPr lang="uk-UA" sz="2800" b="1" dirty="0" err="1"/>
              <a:t>Смовженко</a:t>
            </a:r>
            <a:r>
              <a:rPr lang="uk-UA" sz="2800" b="1" dirty="0"/>
              <a:t>, А.Я. </a:t>
            </a:r>
            <a:r>
              <a:rPr lang="uk-UA" sz="2800" b="1" dirty="0" err="1"/>
              <a:t>Кузнєцової</a:t>
            </a:r>
            <a:r>
              <a:rPr lang="uk-UA" sz="2800" b="1" dirty="0"/>
              <a:t> (гриф «Рекомендовано Міністерством освіти і науки України</a:t>
            </a:r>
            <a:r>
              <a:rPr lang="uk-UA" sz="2800" b="1" dirty="0" smtClean="0"/>
              <a:t>», </a:t>
            </a:r>
            <a:r>
              <a:rPr lang="uk-UA" sz="2800" b="1" dirty="0"/>
              <a:t>лист МОНУ від 28.05.2019 № 1/11-4995);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2800" b="1" dirty="0" smtClean="0"/>
              <a:t>	</a:t>
            </a:r>
            <a:r>
              <a:rPr lang="uk-UA" sz="2800" b="1" dirty="0" smtClean="0">
                <a:solidFill>
                  <a:srgbClr val="0070C0"/>
                </a:solidFill>
              </a:rPr>
              <a:t>«</a:t>
            </a:r>
            <a:r>
              <a:rPr lang="uk-UA" sz="2800" b="1" dirty="0">
                <a:solidFill>
                  <a:srgbClr val="0070C0"/>
                </a:solidFill>
              </a:rPr>
              <a:t>Фінансова грамотність. Фінанси. Що? Чому? Як?» </a:t>
            </a:r>
            <a:r>
              <a:rPr lang="uk-UA" sz="2800" b="1" dirty="0"/>
              <a:t>для учнів 10(11) класів </a:t>
            </a:r>
            <a:r>
              <a:rPr lang="uk-UA" sz="2800" b="1" dirty="0">
                <a:solidFill>
                  <a:srgbClr val="FF0000"/>
                </a:solidFill>
              </a:rPr>
              <a:t>(105 год.) </a:t>
            </a:r>
            <a:r>
              <a:rPr lang="uk-UA" sz="2800" b="1" dirty="0"/>
              <a:t>за </a:t>
            </a:r>
            <a:r>
              <a:rPr lang="uk-UA" sz="2800" b="1" dirty="0" err="1"/>
              <a:t>заг</a:t>
            </a:r>
            <a:r>
              <a:rPr lang="uk-UA" sz="2800" b="1" dirty="0"/>
              <a:t>. редакцією Т.С. </a:t>
            </a:r>
            <a:r>
              <a:rPr lang="uk-UA" sz="2800" b="1" dirty="0" err="1"/>
              <a:t>Смовженко</a:t>
            </a:r>
            <a:r>
              <a:rPr lang="uk-UA" sz="2800" b="1" dirty="0"/>
              <a:t>, А.Я. </a:t>
            </a:r>
            <a:r>
              <a:rPr lang="uk-UA" sz="2800" b="1" dirty="0" err="1"/>
              <a:t>Кузнєцової</a:t>
            </a:r>
            <a:r>
              <a:rPr lang="uk-UA" sz="2800" b="1" dirty="0"/>
              <a:t> (гриф «Рекомендовано Міністерством освіти і науки України</a:t>
            </a:r>
            <a:r>
              <a:rPr lang="uk-UA" sz="2800" b="1" dirty="0" smtClean="0"/>
              <a:t>», </a:t>
            </a:r>
            <a:r>
              <a:rPr lang="uk-UA" sz="2800" b="1" dirty="0"/>
              <a:t>лист МОНУ від 27.05.2019 № 1/11-4962).</a:t>
            </a:r>
          </a:p>
          <a:p>
            <a:pPr marL="0" indent="0" algn="just">
              <a:buNone/>
            </a:pPr>
            <a:endParaRPr lang="uk-UA" sz="3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008112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3289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632848" cy="1656184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/>
            </a:r>
            <a:br>
              <a:rPr lang="uk-UA" sz="2400" b="1" dirty="0" smtClean="0">
                <a:solidFill>
                  <a:srgbClr val="002060"/>
                </a:solidFill>
              </a:rPr>
            </a:br>
            <a:r>
              <a:rPr lang="uk-UA" sz="2400" b="1" dirty="0" smtClean="0">
                <a:solidFill>
                  <a:srgbClr val="0070C0"/>
                </a:solidFill>
              </a:rPr>
              <a:t>Відповідно до </a:t>
            </a:r>
            <a:r>
              <a:rPr lang="ru-RU" sz="2400" b="1" dirty="0" smtClean="0">
                <a:solidFill>
                  <a:srgbClr val="0070C0"/>
                </a:solidFill>
              </a:rPr>
              <a:t>листа МОН </a:t>
            </a:r>
            <a:r>
              <a:rPr lang="uk-UA" sz="2400" b="1" dirty="0" smtClean="0">
                <a:solidFill>
                  <a:srgbClr val="0070C0"/>
                </a:solidFill>
              </a:rPr>
              <a:t>України від  16 квітня 2020 </a:t>
            </a:r>
            <a:r>
              <a:rPr lang="uk-UA" sz="2400" b="1" dirty="0">
                <a:solidFill>
                  <a:srgbClr val="0070C0"/>
                </a:solidFill>
              </a:rPr>
              <a:t>р</a:t>
            </a:r>
            <a:r>
              <a:rPr lang="ru-RU" sz="2400" b="1" dirty="0" smtClean="0">
                <a:solidFill>
                  <a:srgbClr val="0070C0"/>
                </a:solidFill>
              </a:rPr>
              <a:t>оку </a:t>
            </a:r>
            <a:r>
              <a:rPr lang="uk-UA" sz="2400" b="1" dirty="0" smtClean="0">
                <a:solidFill>
                  <a:srgbClr val="0070C0"/>
                </a:solidFill>
              </a:rPr>
              <a:t>№ 1/9-213 «Щодо проведення підсумкового</a:t>
            </a:r>
            <a:r>
              <a:rPr lang="ru-RU" sz="2400" b="1" dirty="0">
                <a:solidFill>
                  <a:srgbClr val="0070C0"/>
                </a:solidFill>
              </a:rPr>
              <a:t/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uk-UA" sz="2400" b="1" dirty="0" smtClean="0">
                <a:solidFill>
                  <a:srgbClr val="0070C0"/>
                </a:solidFill>
              </a:rPr>
              <a:t>оцінювання та організованого</a:t>
            </a:r>
            <a:br>
              <a:rPr lang="uk-UA" sz="2400" b="1" dirty="0" smtClean="0">
                <a:solidFill>
                  <a:srgbClr val="0070C0"/>
                </a:solidFill>
              </a:rPr>
            </a:br>
            <a:r>
              <a:rPr lang="uk-UA" sz="2400" b="1" dirty="0" smtClean="0">
                <a:solidFill>
                  <a:srgbClr val="0070C0"/>
                </a:solidFill>
              </a:rPr>
              <a:t>завершення </a:t>
            </a:r>
            <a:r>
              <a:rPr lang="ru-RU" sz="2400" b="1" dirty="0" smtClean="0">
                <a:solidFill>
                  <a:srgbClr val="0070C0"/>
                </a:solidFill>
              </a:rPr>
              <a:t>2019-2020 </a:t>
            </a:r>
            <a:r>
              <a:rPr lang="uk-UA" sz="2400" b="1" dirty="0" smtClean="0">
                <a:solidFill>
                  <a:srgbClr val="0070C0"/>
                </a:solidFill>
              </a:rPr>
              <a:t>навчального </a:t>
            </a:r>
            <a:r>
              <a:rPr lang="ru-RU" sz="2400" b="1" dirty="0" smtClean="0">
                <a:solidFill>
                  <a:srgbClr val="0070C0"/>
                </a:solidFill>
              </a:rPr>
              <a:t>року»:</a:t>
            </a:r>
            <a:r>
              <a:rPr lang="ru-RU" sz="2400" b="1" dirty="0">
                <a:solidFill>
                  <a:srgbClr val="0070C0"/>
                </a:solidFill>
              </a:rPr>
              <a:t/>
            </a:r>
            <a:br>
              <a:rPr lang="ru-RU" sz="2400" b="1" dirty="0">
                <a:solidFill>
                  <a:srgbClr val="0070C0"/>
                </a:solidFill>
              </a:rPr>
            </a:br>
            <a:endParaRPr lang="uk-UA" sz="2400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464496"/>
          </a:xfrm>
        </p:spPr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800" b="1" dirty="0" smtClean="0"/>
              <a:t>	</a:t>
            </a:r>
            <a:r>
              <a:rPr lang="uk-UA" sz="2800" b="1" dirty="0" smtClean="0"/>
              <a:t>організувати </a:t>
            </a:r>
            <a:r>
              <a:rPr lang="uk-UA" sz="2800" b="1" dirty="0" smtClean="0">
                <a:solidFill>
                  <a:srgbClr val="FF0000"/>
                </a:solidFill>
              </a:rPr>
              <a:t>на початку 2020/2021 </a:t>
            </a:r>
            <a:r>
              <a:rPr lang="uk-UA" sz="2800" b="1" dirty="0" smtClean="0"/>
              <a:t>навчального року в 2-11-х класах проведення </a:t>
            </a:r>
            <a:r>
              <a:rPr lang="uk-UA" sz="2800" b="1" dirty="0" smtClean="0">
                <a:solidFill>
                  <a:srgbClr val="FF0000"/>
                </a:solidFill>
              </a:rPr>
              <a:t>вхідного оцінювання </a:t>
            </a:r>
            <a:r>
              <a:rPr lang="uk-UA" sz="2800" b="1" dirty="0" smtClean="0"/>
              <a:t>учнів з метою діагностування рівня їх навчальних досягнень за попередній рік та планування подальшої роботи із систематизації, узагальнення та закріплення навчального матеріалу, що вивчався дистанційно;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800" b="1" dirty="0" smtClean="0"/>
              <a:t>	передбачити під час календарно-тематичного планування на 2020/2021 навчальний рік </a:t>
            </a:r>
            <a:r>
              <a:rPr lang="uk-UA" sz="2800" b="1" dirty="0" smtClean="0">
                <a:solidFill>
                  <a:srgbClr val="FF0000"/>
                </a:solidFill>
              </a:rPr>
              <a:t>суттєве збільшення навчального часу </a:t>
            </a:r>
            <a:r>
              <a:rPr lang="uk-UA" sz="2800" b="1" dirty="0" smtClean="0"/>
              <a:t>на </a:t>
            </a:r>
            <a:r>
              <a:rPr lang="uk-UA" sz="2800" b="1" dirty="0" smtClean="0">
                <a:solidFill>
                  <a:srgbClr val="002060"/>
                </a:solidFill>
              </a:rPr>
              <a:t>узагальнення та закріплення навчального матеріалу за попередній рік</a:t>
            </a:r>
            <a:r>
              <a:rPr lang="uk-UA" sz="2800" b="1" dirty="0" smtClean="0"/>
              <a:t>.</a:t>
            </a:r>
          </a:p>
          <a:p>
            <a:pPr marL="0" indent="0" algn="just">
              <a:buNone/>
            </a:pPr>
            <a:endParaRPr lang="uk-UA" sz="3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008112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0306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632848" cy="100811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Технології дистанційного навчання </a:t>
            </a:r>
            <a:br>
              <a:rPr lang="uk-UA" sz="2800" b="1" dirty="0" smtClean="0">
                <a:solidFill>
                  <a:srgbClr val="0070C0"/>
                </a:solidFill>
              </a:rPr>
            </a:br>
            <a:r>
              <a:rPr lang="uk-UA" sz="2800" b="1" dirty="0" smtClean="0">
                <a:solidFill>
                  <a:srgbClr val="0070C0"/>
                </a:solidFill>
              </a:rPr>
              <a:t>у 2020/2021 навчальному році</a:t>
            </a:r>
            <a:endParaRPr lang="uk-UA" sz="2800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784976" cy="5040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i="1" dirty="0" smtClean="0"/>
              <a:t>«</a:t>
            </a:r>
            <a:r>
              <a:rPr lang="uk-UA" sz="2800" b="1" i="1" dirty="0" smtClean="0">
                <a:solidFill>
                  <a:srgbClr val="002060"/>
                </a:solidFill>
              </a:rPr>
              <a:t>Технології дистанційного навчання </a:t>
            </a:r>
            <a:r>
              <a:rPr lang="uk-UA" sz="2800" i="1" dirty="0" smtClean="0"/>
              <a:t>будуть використовувати у школі </a:t>
            </a:r>
            <a:r>
              <a:rPr lang="uk-UA" sz="2800" b="1" i="1" dirty="0" smtClean="0">
                <a:solidFill>
                  <a:srgbClr val="002060"/>
                </a:solidFill>
              </a:rPr>
              <a:t>більше</a:t>
            </a:r>
            <a:r>
              <a:rPr lang="uk-UA" sz="2800" i="1" dirty="0" smtClean="0"/>
              <a:t>, і ми перейдемо до </a:t>
            </a:r>
            <a:r>
              <a:rPr lang="uk-UA" sz="2800" b="1" i="1" dirty="0" smtClean="0">
                <a:solidFill>
                  <a:srgbClr val="C00000"/>
                </a:solidFill>
              </a:rPr>
              <a:t>іншого формату</a:t>
            </a:r>
            <a:r>
              <a:rPr lang="uk-UA" sz="2800" i="1" dirty="0" smtClean="0"/>
              <a:t> навчання. Тобто будуть поєднуватися </a:t>
            </a:r>
            <a:r>
              <a:rPr lang="uk-UA" sz="2800" b="1" i="1" dirty="0" smtClean="0">
                <a:solidFill>
                  <a:srgbClr val="C00000"/>
                </a:solidFill>
              </a:rPr>
              <a:t>і класно-урочна система, і технології змішаного навчання</a:t>
            </a:r>
            <a:r>
              <a:rPr lang="uk-UA" sz="2800" i="1" dirty="0" smtClean="0"/>
              <a:t>. З вересня, думаю, вони будуть краще використовуватися в наших школах»</a:t>
            </a:r>
            <a:r>
              <a:rPr lang="uk-UA" sz="2800" dirty="0" smtClean="0"/>
              <a:t>, - </a:t>
            </a:r>
            <a:r>
              <a:rPr lang="uk-UA" sz="2800" b="1" dirty="0" err="1" smtClean="0">
                <a:solidFill>
                  <a:srgbClr val="002060"/>
                </a:solidFill>
              </a:rPr>
              <a:t>т.в.о</a:t>
            </a:r>
            <a:r>
              <a:rPr lang="uk-UA" sz="2800" b="1" dirty="0" smtClean="0">
                <a:solidFill>
                  <a:srgbClr val="002060"/>
                </a:solidFill>
              </a:rPr>
              <a:t>. Міністра освіти і науки Любомира </a:t>
            </a:r>
            <a:r>
              <a:rPr lang="uk-UA" sz="2800" b="1" dirty="0" err="1" smtClean="0">
                <a:solidFill>
                  <a:srgbClr val="002060"/>
                </a:solidFill>
              </a:rPr>
              <a:t>Мандзій</a:t>
            </a:r>
            <a:r>
              <a:rPr lang="uk-UA" sz="2800" b="1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uk-UA" sz="2800" dirty="0"/>
              <a:t>	</a:t>
            </a:r>
            <a:r>
              <a:rPr lang="uk-UA" sz="2800" b="1" dirty="0" smtClean="0"/>
              <a:t>До кінця червня Міністерством будуть розроблені відповідні рекомендації, за якими вчителі зможуть планувати освітній процес зі своїх предметів на наступний навчальний рік.</a:t>
            </a:r>
          </a:p>
          <a:p>
            <a:pPr marL="0" indent="0" algn="just">
              <a:buNone/>
            </a:pPr>
            <a:endParaRPr lang="uk-UA" sz="3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008112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7754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9292" y="152636"/>
            <a:ext cx="7632848" cy="122413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0070C0"/>
                </a:solidFill>
              </a:rPr>
              <a:t>Технології дистанційного навчання </a:t>
            </a:r>
            <a:br>
              <a:rPr lang="uk-UA" sz="3200" b="1" dirty="0" smtClean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</a:rPr>
              <a:t>у 2020/2021 навчальному році</a:t>
            </a:r>
            <a:endParaRPr lang="uk-UA" sz="3200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784976" cy="482453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3300" b="1" i="1" dirty="0" smtClean="0"/>
              <a:t>«Буде так зване </a:t>
            </a:r>
            <a:r>
              <a:rPr lang="uk-UA" sz="3300" b="1" i="1" dirty="0" smtClean="0">
                <a:solidFill>
                  <a:srgbClr val="002060"/>
                </a:solidFill>
              </a:rPr>
              <a:t>«коригувальне навчання». </a:t>
            </a:r>
            <a:r>
              <a:rPr lang="uk-UA" sz="3300" b="1" i="1" dirty="0" smtClean="0"/>
              <a:t>Учителі зможуть з'ясувати  </a:t>
            </a:r>
            <a:r>
              <a:rPr lang="uk-UA" sz="3300" b="1" i="1" dirty="0"/>
              <a:t>о</a:t>
            </a:r>
            <a:r>
              <a:rPr lang="uk-UA" sz="3300" b="1" i="1" dirty="0" smtClean="0"/>
              <a:t>панування того матеріалу учнями, який припав на карантин. І тут буде </a:t>
            </a:r>
            <a:r>
              <a:rPr lang="uk-UA" sz="3300" b="1" i="1" dirty="0" smtClean="0">
                <a:solidFill>
                  <a:srgbClr val="C00000"/>
                </a:solidFill>
              </a:rPr>
              <a:t>індивідуальний підхід </a:t>
            </a:r>
            <a:r>
              <a:rPr lang="uk-UA" sz="3300" b="1" i="1" dirty="0" smtClean="0"/>
              <a:t>виключно кожного класу й кожного вчителя»</a:t>
            </a:r>
            <a:r>
              <a:rPr lang="uk-UA" sz="3300" dirty="0" smtClean="0"/>
              <a:t>, - </a:t>
            </a:r>
            <a:r>
              <a:rPr lang="uk-UA" sz="3300" b="1" dirty="0" smtClean="0">
                <a:solidFill>
                  <a:srgbClr val="002060"/>
                </a:solidFill>
              </a:rPr>
              <a:t>Любомира </a:t>
            </a:r>
            <a:r>
              <a:rPr lang="uk-UA" sz="3300" b="1" dirty="0" err="1" smtClean="0">
                <a:solidFill>
                  <a:srgbClr val="002060"/>
                </a:solidFill>
              </a:rPr>
              <a:t>Мандзій</a:t>
            </a:r>
            <a:r>
              <a:rPr lang="uk-UA" sz="3300" b="1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uk-UA" sz="3300" dirty="0"/>
              <a:t>	</a:t>
            </a:r>
            <a:r>
              <a:rPr lang="uk-UA" sz="3300" b="1" dirty="0" smtClean="0"/>
              <a:t>За словами Любомири </a:t>
            </a:r>
            <a:r>
              <a:rPr lang="uk-UA" sz="3300" b="1" dirty="0" err="1" smtClean="0"/>
              <a:t>Мандзій</a:t>
            </a:r>
            <a:r>
              <a:rPr lang="uk-UA" sz="3300" b="1" dirty="0" smtClean="0"/>
              <a:t>, Міністерство освіти і науки не буде встановлювати терміни, але цю роботу передбачають здійснити у вересні.</a:t>
            </a:r>
          </a:p>
          <a:p>
            <a:pPr marL="0" indent="0" algn="just">
              <a:buNone/>
            </a:pPr>
            <a:endParaRPr lang="uk-UA" sz="3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008112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8822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9292" y="152636"/>
            <a:ext cx="7632848" cy="122413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0070C0"/>
                </a:solidFill>
              </a:rPr>
              <a:t>Технології дистанційного навчання </a:t>
            </a:r>
            <a:br>
              <a:rPr lang="uk-UA" sz="3200" b="1" dirty="0" smtClean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</a:rPr>
              <a:t>у 2020/2021 навчальному році</a:t>
            </a:r>
            <a:endParaRPr lang="uk-UA" sz="3200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784976" cy="4824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300" b="1" dirty="0">
                <a:solidFill>
                  <a:srgbClr val="C00000"/>
                </a:solidFill>
              </a:rPr>
              <a:t>М</a:t>
            </a:r>
            <a:r>
              <a:rPr lang="uk-UA" sz="3300" b="1" dirty="0" smtClean="0">
                <a:solidFill>
                  <a:srgbClr val="C00000"/>
                </a:solidFill>
              </a:rPr>
              <a:t>етодичний </a:t>
            </a:r>
            <a:r>
              <a:rPr lang="uk-UA" sz="3300" b="1" dirty="0" err="1" smtClean="0">
                <a:solidFill>
                  <a:srgbClr val="C00000"/>
                </a:solidFill>
              </a:rPr>
              <a:t>Інтернет-марафон</a:t>
            </a:r>
            <a:r>
              <a:rPr lang="uk-UA" sz="3300" b="1" dirty="0" smtClean="0"/>
              <a:t> на сайті КВНЗ «Харківська академія неперервної освіти» - </a:t>
            </a:r>
            <a:r>
              <a:rPr lang="uk-UA" sz="3300" b="1" dirty="0" smtClean="0">
                <a:solidFill>
                  <a:srgbClr val="002060"/>
                </a:solidFill>
              </a:rPr>
              <a:t>методичні рекомендації та практичні поради щодо </a:t>
            </a:r>
            <a:r>
              <a:rPr lang="uk-UA" sz="3300" b="1" dirty="0">
                <a:solidFill>
                  <a:srgbClr val="002060"/>
                </a:solidFill>
              </a:rPr>
              <a:t>здійснення дистанційного навчання </a:t>
            </a:r>
            <a:r>
              <a:rPr lang="uk-UA" sz="3300" b="1" dirty="0" smtClean="0">
                <a:solidFill>
                  <a:srgbClr val="002060"/>
                </a:solidFill>
              </a:rPr>
              <a:t>й оцінювання</a:t>
            </a:r>
            <a:r>
              <a:rPr lang="uk-UA" sz="3300" b="1" dirty="0" smtClean="0"/>
              <a:t>, використання відповідних технологій; конспекти уроків, презентації, </a:t>
            </a:r>
            <a:r>
              <a:rPr lang="uk-UA" sz="3300" b="1" dirty="0" err="1" smtClean="0"/>
              <a:t>відеоуроки</a:t>
            </a:r>
            <a:r>
              <a:rPr lang="uk-UA" sz="3300" b="1" dirty="0" smtClean="0"/>
              <a:t>, дистанційні тестові завдання та матеріали з досвіду роботи </a:t>
            </a:r>
            <a:r>
              <a:rPr lang="uk-UA" sz="3300" b="1" dirty="0" err="1" smtClean="0"/>
              <a:t>вчителів-предметників</a:t>
            </a:r>
            <a:r>
              <a:rPr lang="uk-UA" sz="3300" b="1" dirty="0" smtClean="0"/>
              <a:t>. </a:t>
            </a:r>
            <a:endParaRPr lang="uk-UA" sz="3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008112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7442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9292" y="152636"/>
            <a:ext cx="7835196" cy="972108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</a:rPr>
              <a:t>АНОНС. </a:t>
            </a:r>
            <a:r>
              <a:rPr lang="uk-UA" sz="2800" b="1" dirty="0" smtClean="0">
                <a:solidFill>
                  <a:srgbClr val="C00000"/>
                </a:solidFill>
              </a:rPr>
              <a:t>Майстер-класи в </a:t>
            </a:r>
            <a:r>
              <a:rPr lang="uk-UA" sz="2800" b="1" dirty="0">
                <a:solidFill>
                  <a:srgbClr val="C00000"/>
                </a:solidFill>
              </a:rPr>
              <a:t>режимі </a:t>
            </a:r>
            <a:r>
              <a:rPr lang="uk-UA" sz="2800" b="1" dirty="0" err="1" smtClean="0">
                <a:solidFill>
                  <a:srgbClr val="C00000"/>
                </a:solidFill>
              </a:rPr>
              <a:t>веб-семінарів</a:t>
            </a:r>
            <a:r>
              <a:rPr lang="uk-UA" sz="2800" b="1" dirty="0" smtClean="0">
                <a:solidFill>
                  <a:srgbClr val="C00000"/>
                </a:solidFill>
              </a:rPr>
              <a:t> для вчителів 11 класів із підготовки учнів до ЗНО </a:t>
            </a:r>
            <a:endParaRPr lang="uk-UA" sz="2800" b="1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184576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uk-UA" b="1" dirty="0" smtClean="0"/>
              <a:t>	</a:t>
            </a:r>
            <a:r>
              <a:rPr lang="uk-UA" sz="6000" b="1" dirty="0" smtClean="0"/>
              <a:t>На сайті Академії </a:t>
            </a:r>
            <a:r>
              <a:rPr lang="uk-UA" sz="6000" b="1" dirty="0" smtClean="0">
                <a:solidFill>
                  <a:srgbClr val="002060"/>
                </a:solidFill>
              </a:rPr>
              <a:t>22.05.2020 розміщено анонси </a:t>
            </a:r>
            <a:r>
              <a:rPr lang="uk-UA" sz="6000" b="1" dirty="0" smtClean="0"/>
              <a:t>і </a:t>
            </a:r>
            <a:r>
              <a:rPr lang="uk-UA" sz="6000" b="1" dirty="0" smtClean="0">
                <a:solidFill>
                  <a:srgbClr val="002060"/>
                </a:solidFill>
              </a:rPr>
              <a:t>програми</a:t>
            </a:r>
            <a:r>
              <a:rPr lang="uk-UA" sz="6000" b="1" dirty="0" smtClean="0"/>
              <a:t> </a:t>
            </a:r>
            <a:r>
              <a:rPr lang="uk-UA" sz="6000" b="1" dirty="0" err="1" smtClean="0"/>
              <a:t>онлайн-майстер-класів</a:t>
            </a:r>
            <a:r>
              <a:rPr lang="uk-UA" sz="6000" b="1" dirty="0" smtClean="0"/>
              <a:t> для вчителів української мови та літератури, математики, англійської мови </a:t>
            </a:r>
            <a:r>
              <a:rPr lang="uk-UA" sz="6000" b="1" dirty="0" smtClean="0">
                <a:solidFill>
                  <a:srgbClr val="002060"/>
                </a:solidFill>
              </a:rPr>
              <a:t>«Організація </a:t>
            </a:r>
            <a:r>
              <a:rPr lang="uk-UA" sz="6000" b="1" dirty="0">
                <a:solidFill>
                  <a:srgbClr val="002060"/>
                </a:solidFill>
              </a:rPr>
              <a:t>та проведення роботи щодо підготовки учнів до ЗНО на засадах індивідуального підходу (з урахуванням дистанційної підготовки</a:t>
            </a:r>
            <a:r>
              <a:rPr lang="uk-UA" sz="6000" b="1" dirty="0" smtClean="0">
                <a:solidFill>
                  <a:srgbClr val="002060"/>
                </a:solidFill>
              </a:rPr>
              <a:t>)» </a:t>
            </a:r>
            <a:r>
              <a:rPr lang="uk-UA" sz="6000" b="1" dirty="0" smtClean="0"/>
              <a:t>(</a:t>
            </a:r>
            <a:r>
              <a:rPr lang="uk-UA" sz="6000" b="1" i="1" dirty="0" smtClean="0"/>
              <a:t>у межах регіонального освітнього </a:t>
            </a:r>
            <a:r>
              <a:rPr lang="uk-UA" sz="6000" b="1" i="1" dirty="0" err="1" smtClean="0"/>
              <a:t>проєкту</a:t>
            </a:r>
            <a:r>
              <a:rPr lang="uk-UA" sz="6000" b="1" i="1" dirty="0" smtClean="0"/>
              <a:t> «Модернізація змісту та форм підготовки учнів</a:t>
            </a:r>
            <a:r>
              <a:rPr lang="ru-RU" sz="6000" b="1" i="1" dirty="0" smtClean="0"/>
              <a:t> </a:t>
            </a:r>
            <a:r>
              <a:rPr lang="ru-RU" sz="6000" b="1" i="1" dirty="0"/>
              <a:t>до </a:t>
            </a:r>
            <a:r>
              <a:rPr lang="ru-RU" sz="6000" b="1" i="1" dirty="0" smtClean="0"/>
              <a:t>ЗНО в </a:t>
            </a:r>
            <a:r>
              <a:rPr lang="ru-RU" sz="6000" b="1" i="1" dirty="0"/>
              <a:t>закладах </a:t>
            </a:r>
            <a:r>
              <a:rPr lang="ru-RU" sz="6000" b="1" i="1" dirty="0" smtClean="0"/>
              <a:t>ЗСО</a:t>
            </a:r>
            <a:r>
              <a:rPr lang="ru-RU" sz="6000" b="1" dirty="0" smtClean="0"/>
              <a:t>»):</a:t>
            </a:r>
          </a:p>
          <a:p>
            <a:pPr marL="0" indent="0" algn="just">
              <a:buNone/>
            </a:pPr>
            <a:endParaRPr lang="ru-RU" sz="4400" b="1" dirty="0" smtClean="0"/>
          </a:p>
          <a:p>
            <a:pPr marL="0" indent="0" algn="just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27.05.2020</a:t>
            </a:r>
            <a:r>
              <a:rPr lang="ru-RU" sz="6000" b="1" dirty="0" smtClean="0"/>
              <a:t> – </a:t>
            </a:r>
            <a:r>
              <a:rPr lang="ru-RU" sz="6000" b="1" dirty="0"/>
              <a:t>з </a:t>
            </a:r>
            <a:r>
              <a:rPr lang="ru-RU" sz="6000" b="1" dirty="0">
                <a:solidFill>
                  <a:srgbClr val="002060"/>
                </a:solidFill>
              </a:rPr>
              <a:t>математики</a:t>
            </a:r>
            <a:r>
              <a:rPr lang="ru-RU" sz="6000" b="1" dirty="0"/>
              <a:t> (14.00 – </a:t>
            </a:r>
            <a:r>
              <a:rPr lang="ru-RU" sz="6000" b="1" dirty="0" smtClean="0"/>
              <a:t>15.30);</a:t>
            </a:r>
          </a:p>
          <a:p>
            <a:pPr marL="0" indent="0" algn="just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28.05.2020</a:t>
            </a:r>
            <a:r>
              <a:rPr lang="ru-RU" sz="6000" b="1" dirty="0" smtClean="0"/>
              <a:t> – з </a:t>
            </a:r>
            <a:r>
              <a:rPr lang="uk-UA" sz="6000" b="1" dirty="0" smtClean="0">
                <a:solidFill>
                  <a:srgbClr val="002060"/>
                </a:solidFill>
              </a:rPr>
              <a:t>української мови та літератури </a:t>
            </a:r>
            <a:r>
              <a:rPr lang="ru-RU" sz="6000" b="1" dirty="0" smtClean="0"/>
              <a:t>(</a:t>
            </a:r>
            <a:r>
              <a:rPr lang="ru-RU" sz="6000" b="1" dirty="0"/>
              <a:t>14.00 – 15.30</a:t>
            </a:r>
            <a:r>
              <a:rPr lang="ru-RU" sz="6000" b="1" dirty="0" smtClean="0"/>
              <a:t>);</a:t>
            </a:r>
          </a:p>
          <a:p>
            <a:pPr marL="0" indent="0" algn="just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29.05.2020</a:t>
            </a:r>
            <a:r>
              <a:rPr lang="ru-RU" sz="6000" b="1" dirty="0" smtClean="0"/>
              <a:t> – з  </a:t>
            </a:r>
            <a:r>
              <a:rPr lang="uk-UA" sz="6000" b="1" dirty="0" smtClean="0">
                <a:solidFill>
                  <a:srgbClr val="002060"/>
                </a:solidFill>
              </a:rPr>
              <a:t>англійської мови </a:t>
            </a:r>
            <a:r>
              <a:rPr lang="ru-RU" sz="6000" b="1" dirty="0"/>
              <a:t>(14.00 – </a:t>
            </a:r>
            <a:r>
              <a:rPr lang="ru-RU" sz="6000" b="1" dirty="0" smtClean="0"/>
              <a:t>15.00).</a:t>
            </a:r>
          </a:p>
          <a:p>
            <a:pPr marL="0" indent="0" algn="just">
              <a:buNone/>
            </a:pPr>
            <a:endParaRPr lang="ru-RU" sz="4400" b="1" dirty="0"/>
          </a:p>
          <a:p>
            <a:pPr marL="0" indent="0" algn="just">
              <a:buNone/>
            </a:pPr>
            <a:r>
              <a:rPr lang="uk-UA" sz="4400" b="1" i="1" dirty="0" smtClean="0"/>
              <a:t>	Посилання на </a:t>
            </a:r>
            <a:r>
              <a:rPr lang="uk-UA" sz="4400" b="1" i="1" dirty="0" err="1" smtClean="0"/>
              <a:t>веб-семінари</a:t>
            </a:r>
            <a:r>
              <a:rPr lang="uk-UA" sz="4400" b="1" i="1" dirty="0" smtClean="0"/>
              <a:t> будуть розміщуватися на головній сторінці сайту Академії </a:t>
            </a:r>
            <a:r>
              <a:rPr lang="uk-UA" sz="4400" b="1" i="1" dirty="0" smtClean="0">
                <a:solidFill>
                  <a:srgbClr val="002060"/>
                </a:solidFill>
              </a:rPr>
              <a:t>в день проведення </a:t>
            </a:r>
            <a:r>
              <a:rPr lang="uk-UA" sz="4400" b="1" i="1" dirty="0" smtClean="0"/>
              <a:t>(за </a:t>
            </a:r>
            <a:r>
              <a:rPr lang="uk-UA" sz="4400" b="1" i="1" dirty="0" smtClean="0">
                <a:solidFill>
                  <a:srgbClr val="002060"/>
                </a:solidFill>
              </a:rPr>
              <a:t>20 хвилин до початку </a:t>
            </a:r>
            <a:r>
              <a:rPr lang="uk-UA" sz="4400" b="1" i="1" dirty="0" smtClean="0"/>
              <a:t>заходу</a:t>
            </a:r>
            <a:r>
              <a:rPr lang="ru-RU" sz="4400" b="1" i="1" dirty="0" smtClean="0"/>
              <a:t>).</a:t>
            </a:r>
            <a:endParaRPr lang="ru-RU" sz="4400" b="1" i="1" dirty="0"/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	</a:t>
            </a:r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008112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1298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085584" cy="432048"/>
          </a:xfrm>
        </p:spPr>
        <p:txBody>
          <a:bodyPr>
            <a:normAutofit fontScale="90000"/>
          </a:bodyPr>
          <a:lstStyle/>
          <a:p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7992888" cy="33843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8000" b="1" dirty="0" smtClean="0">
                <a:solidFill>
                  <a:srgbClr val="0070C0"/>
                </a:solidFill>
              </a:rPr>
              <a:t>ДЯКУЮ </a:t>
            </a:r>
          </a:p>
          <a:p>
            <a:pPr marL="0" indent="0" algn="ctr">
              <a:buNone/>
            </a:pPr>
            <a:r>
              <a:rPr lang="uk-UA" sz="8000" b="1" dirty="0" smtClean="0">
                <a:solidFill>
                  <a:srgbClr val="0070C0"/>
                </a:solidFill>
              </a:rPr>
              <a:t>ЗА УВАГУ!</a:t>
            </a:r>
            <a:endParaRPr lang="uk-UA" sz="8000" b="1" dirty="0">
              <a:solidFill>
                <a:srgbClr val="0070C0"/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2016224" cy="1440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90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768752" cy="792088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</a:rPr>
              <a:t>Нормативно-правова база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784976" cy="489654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Видано до  </a:t>
            </a:r>
            <a:r>
              <a:rPr lang="uk-UA" b="1" dirty="0" smtClean="0">
                <a:solidFill>
                  <a:srgbClr val="FF0000"/>
                </a:solidFill>
              </a:rPr>
              <a:t>2019/2020 навчального року:</a:t>
            </a:r>
            <a:endParaRPr lang="uk-UA" sz="1100" b="1" dirty="0" smtClean="0">
              <a:solidFill>
                <a:srgbClr val="FF0000"/>
              </a:solidFill>
            </a:endParaRPr>
          </a:p>
          <a:p>
            <a:pPr algn="just"/>
            <a:endParaRPr lang="ru-RU" sz="900" b="1" dirty="0" smtClean="0"/>
          </a:p>
          <a:p>
            <a:pPr algn="just"/>
            <a:r>
              <a:rPr lang="uk-UA" b="1" dirty="0" smtClean="0"/>
              <a:t>Типова </a:t>
            </a:r>
            <a:r>
              <a:rPr lang="uk-UA" b="1" dirty="0"/>
              <a:t>освітня програма закладів загальної середньої освіти ІІ ступеня, затверджена наказом Міністерства освіти і науки України від 20.04.2018 № 405.</a:t>
            </a:r>
          </a:p>
          <a:p>
            <a:pPr algn="just"/>
            <a:r>
              <a:rPr lang="uk-UA" b="1" dirty="0" smtClean="0"/>
              <a:t>Типова </a:t>
            </a:r>
            <a:r>
              <a:rPr lang="uk-UA" b="1" dirty="0"/>
              <a:t>освітня програма закладів загальної середньої освіти ІІІ ступеня, затверджена наказом Міністерства освіти і науки України від 20.04.2018 № </a:t>
            </a:r>
            <a:r>
              <a:rPr lang="uk-UA" b="1" dirty="0" smtClean="0"/>
              <a:t>40</a:t>
            </a:r>
            <a:r>
              <a:rPr lang="en-US" b="1" dirty="0" smtClean="0"/>
              <a:t>7</a:t>
            </a:r>
            <a:r>
              <a:rPr lang="uk-UA" b="1" dirty="0" smtClean="0"/>
              <a:t>.</a:t>
            </a:r>
            <a:endParaRPr lang="uk-UA" b="1" dirty="0"/>
          </a:p>
          <a:p>
            <a:pPr algn="just"/>
            <a:r>
              <a:rPr lang="uk-UA" b="1" dirty="0" smtClean="0"/>
              <a:t>Типова </a:t>
            </a:r>
            <a:r>
              <a:rPr lang="uk-UA" b="1" dirty="0"/>
              <a:t>освітня програма закладів загальної середньої освіти ІІІ ступеня, затверджена наказом Міністерства освіти і науки України від 20.04.2018 № 408. 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22413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7019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768752" cy="792088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</a:rPr>
              <a:t>Нормативно-правова база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784976" cy="51845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Видано протягом  </a:t>
            </a:r>
            <a:r>
              <a:rPr lang="uk-UA" b="1" dirty="0" smtClean="0">
                <a:solidFill>
                  <a:srgbClr val="FF0000"/>
                </a:solidFill>
              </a:rPr>
              <a:t>2019/2020 </a:t>
            </a:r>
            <a:r>
              <a:rPr lang="uk-UA" b="1" dirty="0" smtClean="0">
                <a:solidFill>
                  <a:srgbClr val="FF0000"/>
                </a:solidFill>
              </a:rPr>
              <a:t>навчального року:</a:t>
            </a:r>
            <a:endParaRPr lang="uk-UA" sz="1100" b="1" dirty="0" smtClean="0">
              <a:solidFill>
                <a:srgbClr val="FF0000"/>
              </a:solidFill>
            </a:endParaRPr>
          </a:p>
          <a:p>
            <a:pPr algn="just"/>
            <a:endParaRPr lang="ru-RU" sz="900" b="1" dirty="0" smtClean="0"/>
          </a:p>
          <a:p>
            <a:r>
              <a:rPr lang="uk-UA" b="1" dirty="0" smtClean="0"/>
              <a:t>Наказ Міністерства </a:t>
            </a:r>
            <a:r>
              <a:rPr lang="uk-UA" b="1" dirty="0"/>
              <a:t>освіти і науки України від </a:t>
            </a:r>
            <a:r>
              <a:rPr lang="uk-UA" b="1" dirty="0" smtClean="0"/>
              <a:t>28.11.2019 </a:t>
            </a:r>
            <a:r>
              <a:rPr lang="uk-UA" b="1" dirty="0"/>
              <a:t>№ </a:t>
            </a:r>
            <a:r>
              <a:rPr lang="uk-UA" b="1" dirty="0" smtClean="0"/>
              <a:t>1493 «</a:t>
            </a:r>
            <a:r>
              <a:rPr lang="ru-RU" b="1" dirty="0" smtClean="0"/>
              <a:t>Про </a:t>
            </a:r>
            <a:r>
              <a:rPr lang="uk-UA" b="1" dirty="0" smtClean="0"/>
              <a:t>внесення змін до типової освітньої програми закладів загальної середньої освіти ІІІ ступеня».</a:t>
            </a:r>
            <a:br>
              <a:rPr lang="uk-UA" b="1" dirty="0" smtClean="0"/>
            </a:br>
            <a:endParaRPr lang="uk-UA" b="1" dirty="0" smtClean="0"/>
          </a:p>
          <a:p>
            <a:pPr algn="just"/>
            <a:r>
              <a:rPr lang="uk-UA" b="1" dirty="0" smtClean="0"/>
              <a:t>Лист Міністерства освіти і науки України </a:t>
            </a:r>
            <a:r>
              <a:rPr lang="ru-RU" b="1" dirty="0" err="1" smtClean="0"/>
              <a:t>від</a:t>
            </a:r>
            <a:r>
              <a:rPr lang="ru-RU" b="1" dirty="0" smtClean="0"/>
              <a:t> 16.04.2020 №1/9-213 «</a:t>
            </a:r>
            <a:r>
              <a:rPr lang="uk-UA" b="1" dirty="0" smtClean="0"/>
              <a:t>Щодо проведення підсумкового оцінювання та організованого завершення 2019-2020 навчального року</a:t>
            </a:r>
            <a:r>
              <a:rPr lang="ru-RU" b="1" dirty="0" smtClean="0"/>
              <a:t>».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22413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5484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6624736" cy="165618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Проєкт державного стандарту </a:t>
            </a:r>
            <a:r>
              <a:rPr lang="uk-UA" sz="2800" b="1" dirty="0" smtClean="0">
                <a:solidFill>
                  <a:srgbClr val="FF0000"/>
                </a:solidFill>
              </a:rPr>
              <a:t>базової середньої освіти</a:t>
            </a:r>
            <a:br>
              <a:rPr lang="uk-UA" sz="2800" b="1" dirty="0" smtClean="0">
                <a:solidFill>
                  <a:srgbClr val="FF0000"/>
                </a:solidFill>
              </a:rPr>
            </a:br>
            <a:r>
              <a:rPr lang="uk-UA" sz="2800" b="1" dirty="0" smtClean="0">
                <a:solidFill>
                  <a:srgbClr val="002060"/>
                </a:solidFill>
              </a:rPr>
              <a:t>(громадське обговорення </a:t>
            </a:r>
            <a:r>
              <a:rPr lang="uk-UA" sz="2800" b="1" dirty="0" smtClean="0">
                <a:solidFill>
                  <a:srgbClr val="002060"/>
                </a:solidFill>
              </a:rPr>
              <a:t>тривало </a:t>
            </a:r>
            <a:br>
              <a:rPr lang="uk-UA" sz="2800" b="1" dirty="0" smtClean="0">
                <a:solidFill>
                  <a:srgbClr val="002060"/>
                </a:solidFill>
              </a:rPr>
            </a:br>
            <a:r>
              <a:rPr lang="uk-UA" sz="2800" b="1" dirty="0" smtClean="0">
                <a:solidFill>
                  <a:srgbClr val="002060"/>
                </a:solidFill>
              </a:rPr>
              <a:t>04-31 березня 2020 </a:t>
            </a:r>
            <a:r>
              <a:rPr lang="ru-RU" sz="2800" b="1" dirty="0" smtClean="0">
                <a:solidFill>
                  <a:srgbClr val="002060"/>
                </a:solidFill>
              </a:rPr>
              <a:t>року)</a:t>
            </a:r>
            <a:endParaRPr lang="uk-UA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784976" cy="468052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endParaRPr lang="uk-UA" b="1" dirty="0" smtClean="0"/>
          </a:p>
          <a:p>
            <a:pPr algn="just"/>
            <a:r>
              <a:rPr lang="uk-UA" sz="3800" b="1" dirty="0" smtClean="0"/>
              <a:t>Розроблений </a:t>
            </a:r>
            <a:r>
              <a:rPr lang="uk-UA" sz="3800" b="1" dirty="0"/>
              <a:t>на засадах </a:t>
            </a:r>
            <a:r>
              <a:rPr lang="uk-UA" sz="3800" b="1" dirty="0" err="1">
                <a:solidFill>
                  <a:srgbClr val="0070C0"/>
                </a:solidFill>
              </a:rPr>
              <a:t>компетентнісного</a:t>
            </a:r>
            <a:r>
              <a:rPr lang="uk-UA" sz="3800" b="1" dirty="0">
                <a:solidFill>
                  <a:srgbClr val="0070C0"/>
                </a:solidFill>
              </a:rPr>
              <a:t>, </a:t>
            </a:r>
            <a:r>
              <a:rPr lang="uk-UA" sz="3800" b="1" dirty="0" err="1">
                <a:solidFill>
                  <a:srgbClr val="0070C0"/>
                </a:solidFill>
              </a:rPr>
              <a:t>діяльнісного</a:t>
            </a:r>
            <a:r>
              <a:rPr lang="uk-UA" sz="3800" b="1" dirty="0">
                <a:solidFill>
                  <a:srgbClr val="0070C0"/>
                </a:solidFill>
              </a:rPr>
              <a:t> та </a:t>
            </a:r>
            <a:r>
              <a:rPr lang="uk-UA" sz="3800" b="1" dirty="0" err="1">
                <a:solidFill>
                  <a:srgbClr val="0070C0"/>
                </a:solidFill>
              </a:rPr>
              <a:t>особистісно</a:t>
            </a:r>
            <a:r>
              <a:rPr lang="uk-UA" sz="3800" b="1" dirty="0">
                <a:solidFill>
                  <a:srgbClr val="0070C0"/>
                </a:solidFill>
              </a:rPr>
              <a:t> зорієнтованого</a:t>
            </a:r>
            <a:r>
              <a:rPr lang="uk-UA" sz="3800" b="1" dirty="0"/>
              <a:t> підходів у відповідності до Концепції Нової Української школи.</a:t>
            </a:r>
          </a:p>
          <a:p>
            <a:pPr algn="just"/>
            <a:r>
              <a:rPr lang="uk-UA" sz="3800" b="1" dirty="0"/>
              <a:t>Передбачено визначення </a:t>
            </a:r>
            <a:r>
              <a:rPr lang="uk-UA" sz="3800" b="1" dirty="0">
                <a:solidFill>
                  <a:srgbClr val="0070C0"/>
                </a:solidFill>
              </a:rPr>
              <a:t>рамки змісту освітнього процесу </a:t>
            </a:r>
            <a:r>
              <a:rPr lang="uk-UA" sz="3800" b="1" dirty="0"/>
              <a:t>у вигляді ціннісного підґрунтя, ключових </a:t>
            </a:r>
            <a:r>
              <a:rPr lang="uk-UA" sz="3800" b="1" dirty="0" err="1"/>
              <a:t>компетентностей</a:t>
            </a:r>
            <a:r>
              <a:rPr lang="uk-UA" sz="3800" b="1" dirty="0"/>
              <a:t> та спільних  для них умінь (м’яких навичок).</a:t>
            </a:r>
          </a:p>
          <a:p>
            <a:pPr algn="just"/>
            <a:r>
              <a:rPr lang="uk-UA" sz="3800" b="1" dirty="0"/>
              <a:t>Додано розширений опис </a:t>
            </a:r>
            <a:r>
              <a:rPr lang="uk-UA" sz="3800" b="1" dirty="0" err="1">
                <a:solidFill>
                  <a:srgbClr val="0070C0"/>
                </a:solidFill>
              </a:rPr>
              <a:t>компетентнісного</a:t>
            </a:r>
            <a:r>
              <a:rPr lang="uk-UA" sz="3800" b="1" dirty="0">
                <a:solidFill>
                  <a:srgbClr val="0070C0"/>
                </a:solidFill>
              </a:rPr>
              <a:t> потенціалу кожної освітньої  галузі</a:t>
            </a:r>
            <a:r>
              <a:rPr lang="uk-UA" sz="3800" b="1" dirty="0"/>
              <a:t>, що унаочнює можливість інтеграції всіх ключових </a:t>
            </a:r>
            <a:r>
              <a:rPr lang="uk-UA" sz="3800" b="1" dirty="0" err="1"/>
              <a:t>компетентностей</a:t>
            </a:r>
            <a:r>
              <a:rPr lang="uk-UA" sz="3800" b="1" dirty="0"/>
              <a:t> та їх реалізації через навчальний зміст кожної галузі.</a:t>
            </a:r>
          </a:p>
          <a:p>
            <a:pPr algn="just"/>
            <a:r>
              <a:rPr lang="uk-UA" sz="3800" b="1" dirty="0" smtClean="0"/>
              <a:t>Окрім загальних результатів навчання, окреслено й </a:t>
            </a:r>
            <a:r>
              <a:rPr lang="uk-UA" sz="3800" b="1" dirty="0" smtClean="0">
                <a:solidFill>
                  <a:srgbClr val="0070C0"/>
                </a:solidFill>
              </a:rPr>
              <a:t>конкретні його результати</a:t>
            </a:r>
            <a:r>
              <a:rPr lang="uk-UA" sz="3800" b="1" dirty="0" smtClean="0"/>
              <a:t> та включено індикатори оцінювання. </a:t>
            </a:r>
            <a:endParaRPr lang="uk-UA" sz="3800" b="1" dirty="0"/>
          </a:p>
          <a:p>
            <a:pPr algn="just"/>
            <a:r>
              <a:rPr lang="uk-UA" sz="3800" b="1" dirty="0"/>
              <a:t>Здійснено конкретизацію вимог з метою забезпечення можливості </a:t>
            </a:r>
            <a:r>
              <a:rPr lang="uk-UA" sz="3800" b="1" dirty="0">
                <a:solidFill>
                  <a:srgbClr val="0070C0"/>
                </a:solidFill>
              </a:rPr>
              <a:t>розроблення модельних навчальних програм </a:t>
            </a:r>
            <a:r>
              <a:rPr lang="uk-UA" sz="3800" b="1" dirty="0"/>
              <a:t>та </a:t>
            </a:r>
            <a:r>
              <a:rPr lang="uk-UA" sz="3800" b="1" dirty="0" smtClean="0"/>
              <a:t>критеріїв </a:t>
            </a:r>
            <a:r>
              <a:rPr lang="uk-UA" sz="3800" b="1" dirty="0"/>
              <a:t>оцінювання </a:t>
            </a:r>
            <a:r>
              <a:rPr lang="uk-UA" sz="3800" b="1" dirty="0" smtClean="0"/>
              <a:t>результатів навчання учнів </a:t>
            </a:r>
            <a:r>
              <a:rPr lang="uk-UA" sz="3800" b="1" dirty="0"/>
              <a:t>на підставі Державного стандарту. </a:t>
            </a:r>
          </a:p>
          <a:p>
            <a:pPr algn="just"/>
            <a:endParaRPr lang="uk-UA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58417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6709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6624736" cy="165618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Проєкт державного стандарту </a:t>
            </a:r>
            <a:r>
              <a:rPr lang="uk-UA" sz="2800" b="1" dirty="0" smtClean="0">
                <a:solidFill>
                  <a:srgbClr val="FF0000"/>
                </a:solidFill>
              </a:rPr>
              <a:t>базової середньої освіти</a:t>
            </a:r>
            <a:br>
              <a:rPr lang="uk-UA" sz="2800" b="1" dirty="0" smtClean="0">
                <a:solidFill>
                  <a:srgbClr val="FF0000"/>
                </a:solidFill>
              </a:rPr>
            </a:br>
            <a:r>
              <a:rPr lang="uk-UA" sz="2800" b="1" dirty="0" smtClean="0">
                <a:solidFill>
                  <a:srgbClr val="002060"/>
                </a:solidFill>
              </a:rPr>
              <a:t>(громадське обговорення </a:t>
            </a:r>
            <a:r>
              <a:rPr lang="uk-UA" sz="2800" b="1" dirty="0" smtClean="0">
                <a:solidFill>
                  <a:srgbClr val="002060"/>
                </a:solidFill>
              </a:rPr>
              <a:t>тривало </a:t>
            </a:r>
            <a:br>
              <a:rPr lang="uk-UA" sz="2800" b="1" dirty="0" smtClean="0">
                <a:solidFill>
                  <a:srgbClr val="002060"/>
                </a:solidFill>
              </a:rPr>
            </a:br>
            <a:r>
              <a:rPr lang="uk-UA" sz="2800" b="1" dirty="0" smtClean="0">
                <a:solidFill>
                  <a:srgbClr val="002060"/>
                </a:solidFill>
              </a:rPr>
              <a:t>04-31 березня 2020 </a:t>
            </a:r>
            <a:r>
              <a:rPr lang="ru-RU" sz="2800" b="1" dirty="0" smtClean="0">
                <a:solidFill>
                  <a:srgbClr val="002060"/>
                </a:solidFill>
              </a:rPr>
              <a:t>року)</a:t>
            </a:r>
            <a:endParaRPr lang="uk-UA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784976" cy="468052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uk-UA" b="1" dirty="0" smtClean="0"/>
          </a:p>
          <a:p>
            <a:pPr algn="just"/>
            <a:r>
              <a:rPr lang="uk-UA" sz="3800" b="1" dirty="0"/>
              <a:t>Опис </a:t>
            </a:r>
            <a:r>
              <a:rPr lang="uk-UA" sz="3800" b="1" dirty="0">
                <a:solidFill>
                  <a:srgbClr val="0070C0"/>
                </a:solidFill>
              </a:rPr>
              <a:t>результатів навчання </a:t>
            </a:r>
            <a:r>
              <a:rPr lang="uk-UA" sz="3800" b="1" dirty="0"/>
              <a:t>здійснено з орієнтуванням на </a:t>
            </a:r>
            <a:r>
              <a:rPr lang="uk-UA" sz="3800" b="1" dirty="0">
                <a:solidFill>
                  <a:srgbClr val="FF0000"/>
                </a:solidFill>
              </a:rPr>
              <a:t>достатній рівень </a:t>
            </a:r>
            <a:r>
              <a:rPr lang="uk-UA" sz="3800" b="1" dirty="0"/>
              <a:t>засвоєння учнями.</a:t>
            </a:r>
          </a:p>
          <a:p>
            <a:pPr algn="just"/>
            <a:r>
              <a:rPr lang="uk-UA" sz="3800" b="1" dirty="0"/>
              <a:t>Змістове наповнення освітніх галузей представлено через «</a:t>
            </a:r>
            <a:r>
              <a:rPr lang="uk-UA" sz="3800" b="1" dirty="0">
                <a:solidFill>
                  <a:srgbClr val="0070C0"/>
                </a:solidFill>
              </a:rPr>
              <a:t>ядро змісту</a:t>
            </a:r>
            <a:r>
              <a:rPr lang="uk-UA" sz="3800" b="1" dirty="0"/>
              <a:t>», яке окреслює коло обов’язкових для засвоєння понять, але буде розширено на рівні </a:t>
            </a:r>
            <a:r>
              <a:rPr lang="uk-UA" sz="3800" b="1" dirty="0">
                <a:solidFill>
                  <a:srgbClr val="0070C0"/>
                </a:solidFill>
              </a:rPr>
              <a:t>модельних навчальних програм.</a:t>
            </a:r>
          </a:p>
          <a:p>
            <a:pPr algn="just"/>
            <a:r>
              <a:rPr lang="uk-UA" sz="3800" b="1" dirty="0"/>
              <a:t>В освітніх галузях </a:t>
            </a:r>
            <a:r>
              <a:rPr lang="uk-UA" sz="3800" b="1" dirty="0">
                <a:solidFill>
                  <a:srgbClr val="0070C0"/>
                </a:solidFill>
              </a:rPr>
              <a:t>не визначено начальних предметів</a:t>
            </a:r>
            <a:r>
              <a:rPr lang="uk-UA" sz="3800" b="1" dirty="0"/>
              <a:t>, що дозволить у подальшому розробити </a:t>
            </a:r>
            <a:r>
              <a:rPr lang="uk-UA" sz="3800" b="1" dirty="0">
                <a:solidFill>
                  <a:srgbClr val="C00000"/>
                </a:solidFill>
              </a:rPr>
              <a:t>кілька типових навчальних планів</a:t>
            </a:r>
            <a:r>
              <a:rPr lang="uk-UA" sz="3800" b="1" dirty="0"/>
              <a:t> як складових типової освітньої програми, і</a:t>
            </a:r>
            <a:r>
              <a:rPr lang="uk-UA" sz="3800" b="1" dirty="0" smtClean="0"/>
              <a:t>з </a:t>
            </a:r>
            <a:r>
              <a:rPr lang="uk-UA" sz="3800" b="1" dirty="0">
                <a:solidFill>
                  <a:srgbClr val="0070C0"/>
                </a:solidFill>
              </a:rPr>
              <a:t>різними варіантами </a:t>
            </a:r>
            <a:r>
              <a:rPr lang="uk-UA" sz="3800" b="1" dirty="0"/>
              <a:t>вивчення освітніх галузей (</a:t>
            </a:r>
            <a:r>
              <a:rPr lang="uk-UA" sz="3800" b="1" dirty="0">
                <a:solidFill>
                  <a:srgbClr val="0070C0"/>
                </a:solidFill>
              </a:rPr>
              <a:t>через окремі предмети та інтегровані курси</a:t>
            </a:r>
            <a:r>
              <a:rPr lang="uk-UA" sz="3800" b="1" dirty="0"/>
              <a:t>). Заклади освіти зможуть обирати один із запропонованих планів або розробляти свій відповідно до </a:t>
            </a:r>
            <a:r>
              <a:rPr lang="uk-UA" sz="3800" b="1" u="sng" dirty="0"/>
              <a:t>наданої автономії</a:t>
            </a:r>
            <a:r>
              <a:rPr lang="uk-UA" sz="3800" b="1" dirty="0"/>
              <a:t>.</a:t>
            </a:r>
          </a:p>
          <a:p>
            <a:pPr algn="just"/>
            <a:endParaRPr lang="uk-UA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58417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6410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221487" cy="1512168"/>
          </a:xfrm>
        </p:spPr>
        <p:txBody>
          <a:bodyPr>
            <a:normAutofit/>
          </a:bodyPr>
          <a:lstStyle/>
          <a:p>
            <a:pPr lvl="0"/>
            <a:r>
              <a:rPr lang="uk-UA" sz="3600" b="1" dirty="0" smtClean="0">
                <a:solidFill>
                  <a:srgbClr val="002060"/>
                </a:solidFill>
              </a:rPr>
              <a:t>Базовий навчальний план </a:t>
            </a:r>
            <a:br>
              <a:rPr lang="uk-UA" sz="3600" b="1" dirty="0" smtClean="0">
                <a:solidFill>
                  <a:srgbClr val="002060"/>
                </a:solidFill>
              </a:rPr>
            </a:br>
            <a:r>
              <a:rPr lang="uk-UA" sz="3600" b="1" dirty="0" smtClean="0">
                <a:solidFill>
                  <a:srgbClr val="002060"/>
                </a:solidFill>
              </a:rPr>
              <a:t>базової середньої освіти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4005064"/>
            <a:ext cx="8424935" cy="2304256"/>
          </a:xfrm>
        </p:spPr>
        <p:txBody>
          <a:bodyPr>
            <a:normAutofit fontScale="92500" lnSpcReduction="10000"/>
          </a:bodyPr>
          <a:lstStyle/>
          <a:p>
            <a:pPr marL="0" indent="0" algn="just" fontAlgn="base">
              <a:buNone/>
            </a:pPr>
            <a:r>
              <a:rPr lang="uk-UA" dirty="0" smtClean="0"/>
              <a:t>	</a:t>
            </a:r>
            <a:r>
              <a:rPr lang="uk-UA" b="1" dirty="0" smtClean="0">
                <a:solidFill>
                  <a:srgbClr val="0070C0"/>
                </a:solidFill>
              </a:rPr>
              <a:t>Кількість </a:t>
            </a:r>
            <a:r>
              <a:rPr lang="uk-UA" b="1" dirty="0">
                <a:solidFill>
                  <a:srgbClr val="0070C0"/>
                </a:solidFill>
              </a:rPr>
              <a:t>навчальних годин </a:t>
            </a:r>
            <a:r>
              <a:rPr lang="uk-UA" b="1" dirty="0"/>
              <a:t>на вивчення </a:t>
            </a:r>
            <a:r>
              <a:rPr lang="uk-UA" b="1" dirty="0" smtClean="0"/>
              <a:t>кожної </a:t>
            </a:r>
            <a:r>
              <a:rPr lang="uk-UA" b="1" dirty="0"/>
              <a:t>освітньої галузі може </a:t>
            </a:r>
            <a:r>
              <a:rPr lang="uk-UA" b="1" dirty="0">
                <a:solidFill>
                  <a:srgbClr val="0070C0"/>
                </a:solidFill>
              </a:rPr>
              <a:t>збільшуватися</a:t>
            </a:r>
            <a:r>
              <a:rPr lang="uk-UA" b="1" dirty="0"/>
              <a:t> з урахуванням </a:t>
            </a:r>
            <a:r>
              <a:rPr lang="uk-UA" b="1" dirty="0">
                <a:solidFill>
                  <a:srgbClr val="0070C0"/>
                </a:solidFill>
              </a:rPr>
              <a:t>перерозподілу </a:t>
            </a:r>
            <a:r>
              <a:rPr lang="uk-UA" b="1" dirty="0"/>
              <a:t>різниці між </a:t>
            </a:r>
            <a:r>
              <a:rPr lang="uk-UA" b="1" dirty="0">
                <a:solidFill>
                  <a:srgbClr val="0070C0"/>
                </a:solidFill>
              </a:rPr>
              <a:t>рекомендованою та мінімальною </a:t>
            </a:r>
            <a:r>
              <a:rPr lang="uk-UA" b="1" dirty="0"/>
              <a:t>кількістю начальних годин інших освітніх галузей</a:t>
            </a:r>
            <a:r>
              <a:rPr lang="ru-RU" b="1" dirty="0" smtClean="0"/>
              <a:t>.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624410"/>
              </p:ext>
            </p:extLst>
          </p:nvPr>
        </p:nvGraphicFramePr>
        <p:xfrm>
          <a:off x="611559" y="1988840"/>
          <a:ext cx="7992890" cy="18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6264"/>
                <a:gridCol w="882098"/>
                <a:gridCol w="882098"/>
                <a:gridCol w="882098"/>
                <a:gridCol w="882098"/>
                <a:gridCol w="1044117"/>
                <a:gridCol w="1044117"/>
              </a:tblGrid>
              <a:tr h="714752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Назва освітньої галузі</a:t>
                      </a:r>
                      <a:endParaRPr lang="ru-RU" sz="2800" dirty="0">
                        <a:effectLst/>
                        <a:latin typeface="Antiqua"/>
                        <a:ea typeface="Antiqua"/>
                        <a:cs typeface="Antiqu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Кількість годин на рік</a:t>
                      </a:r>
                      <a:endParaRPr lang="ru-RU" sz="2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4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5-6 клас</a:t>
                      </a:r>
                      <a:endParaRPr lang="ru-RU" sz="2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7-9 клас</a:t>
                      </a:r>
                      <a:endParaRPr lang="ru-RU" sz="2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разом</a:t>
                      </a:r>
                      <a:endParaRPr lang="ru-RU" sz="2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87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2800" noProof="0" dirty="0" err="1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рек</a:t>
                      </a:r>
                      <a:r>
                        <a:rPr lang="uk-UA" sz="2800" noProof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.</a:t>
                      </a:r>
                      <a:endParaRPr lang="uk-UA" sz="2800" noProof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2800" noProof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мін.</a:t>
                      </a:r>
                      <a:endParaRPr lang="uk-UA" sz="2800" noProof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noProof="0" dirty="0" err="1" smtClean="0">
                          <a:effectLst/>
                        </a:rPr>
                        <a:t>рек</a:t>
                      </a:r>
                      <a:r>
                        <a:rPr lang="uk-UA" sz="2800" noProof="0" dirty="0" smtClean="0">
                          <a:effectLst/>
                        </a:rPr>
                        <a:t>.</a:t>
                      </a:r>
                      <a:endParaRPr lang="uk-UA" sz="2800" noProof="0" dirty="0">
                        <a:effectLst/>
                        <a:latin typeface="Antiqua"/>
                        <a:ea typeface="Antiqua"/>
                        <a:cs typeface="Antiqu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noProof="0" dirty="0" smtClean="0">
                          <a:effectLst/>
                        </a:rPr>
                        <a:t>мін.</a:t>
                      </a:r>
                      <a:endParaRPr lang="uk-UA" sz="2800" noProof="0" dirty="0">
                        <a:effectLst/>
                        <a:latin typeface="Antiqua"/>
                        <a:ea typeface="Antiqua"/>
                        <a:cs typeface="Antiqu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noProof="0" dirty="0" err="1" smtClean="0">
                          <a:effectLst/>
                        </a:rPr>
                        <a:t>рек</a:t>
                      </a:r>
                      <a:r>
                        <a:rPr lang="uk-UA" sz="2800" noProof="0" dirty="0" smtClean="0">
                          <a:effectLst/>
                        </a:rPr>
                        <a:t>.</a:t>
                      </a:r>
                      <a:endParaRPr lang="uk-UA" sz="2800" noProof="0" dirty="0">
                        <a:effectLst/>
                        <a:latin typeface="Antiqua"/>
                        <a:ea typeface="Antiqua"/>
                        <a:cs typeface="Antiqu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noProof="0" dirty="0" smtClean="0">
                          <a:effectLst/>
                        </a:rPr>
                        <a:t>мін.</a:t>
                      </a:r>
                      <a:endParaRPr lang="uk-UA" sz="2800" noProof="0" dirty="0">
                        <a:effectLst/>
                        <a:latin typeface="Antiqua"/>
                        <a:ea typeface="Antiqua"/>
                        <a:cs typeface="Antiqu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60648"/>
            <a:ext cx="1296144" cy="863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2517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632848" cy="1656184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</a:rPr>
              <a:t/>
            </a:r>
            <a:br>
              <a:rPr lang="uk-UA" sz="2800" b="1" dirty="0" smtClean="0">
                <a:solidFill>
                  <a:srgbClr val="002060"/>
                </a:solidFill>
              </a:rPr>
            </a:br>
            <a:r>
              <a:rPr lang="uk-UA" sz="2800" b="1" dirty="0" smtClean="0">
                <a:solidFill>
                  <a:srgbClr val="0070C0"/>
                </a:solidFill>
              </a:rPr>
              <a:t>Відповідно до </a:t>
            </a:r>
            <a:r>
              <a:rPr lang="uk-UA" sz="2800" b="1" dirty="0">
                <a:solidFill>
                  <a:srgbClr val="0070C0"/>
                </a:solidFill>
              </a:rPr>
              <a:t>наказу </a:t>
            </a:r>
            <a:r>
              <a:rPr lang="uk-UA" sz="2800" b="1" dirty="0" smtClean="0">
                <a:solidFill>
                  <a:srgbClr val="0070C0"/>
                </a:solidFill>
              </a:rPr>
              <a:t>МОНУ від </a:t>
            </a:r>
            <a:r>
              <a:rPr lang="uk-UA" sz="2800" b="1" dirty="0">
                <a:solidFill>
                  <a:srgbClr val="0070C0"/>
                </a:solidFill>
              </a:rPr>
              <a:t>28.11.2019 </a:t>
            </a:r>
            <a:r>
              <a:rPr lang="uk-UA" sz="2800" b="1" dirty="0" smtClean="0">
                <a:solidFill>
                  <a:srgbClr val="0070C0"/>
                </a:solidFill>
              </a:rPr>
              <a:t/>
            </a:r>
            <a:br>
              <a:rPr lang="uk-UA" sz="2800" b="1" dirty="0" smtClean="0">
                <a:solidFill>
                  <a:srgbClr val="0070C0"/>
                </a:solidFill>
              </a:rPr>
            </a:br>
            <a:r>
              <a:rPr lang="uk-UA" sz="2800" b="1" dirty="0" smtClean="0">
                <a:solidFill>
                  <a:srgbClr val="0070C0"/>
                </a:solidFill>
              </a:rPr>
              <a:t>№ 1493 «Про внесення змін до </a:t>
            </a:r>
            <a:br>
              <a:rPr lang="uk-UA" sz="2800" b="1" dirty="0" smtClean="0">
                <a:solidFill>
                  <a:srgbClr val="0070C0"/>
                </a:solidFill>
              </a:rPr>
            </a:br>
            <a:r>
              <a:rPr lang="uk-UA" sz="2800" b="1" dirty="0" smtClean="0">
                <a:solidFill>
                  <a:srgbClr val="0070C0"/>
                </a:solidFill>
              </a:rPr>
              <a:t>типової освітньої програми закладів загальної </a:t>
            </a:r>
            <a:br>
              <a:rPr lang="uk-UA" sz="2800" b="1" dirty="0" smtClean="0">
                <a:solidFill>
                  <a:srgbClr val="0070C0"/>
                </a:solidFill>
              </a:rPr>
            </a:br>
            <a:r>
              <a:rPr lang="uk-UA" sz="2800" b="1" dirty="0" smtClean="0">
                <a:solidFill>
                  <a:srgbClr val="0070C0"/>
                </a:solidFill>
              </a:rPr>
              <a:t>середньої освіти ІІІ ступеня»:</a:t>
            </a:r>
            <a:br>
              <a:rPr lang="uk-UA" sz="2800" b="1" dirty="0" smtClean="0">
                <a:solidFill>
                  <a:srgbClr val="0070C0"/>
                </a:solidFill>
              </a:rPr>
            </a:br>
            <a:endParaRPr lang="uk-UA" sz="28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536504"/>
          </a:xfrm>
        </p:spPr>
        <p:txBody>
          <a:bodyPr>
            <a:normAutofit/>
          </a:bodyPr>
          <a:lstStyle/>
          <a:p>
            <a:pPr algn="just"/>
            <a:r>
              <a:rPr lang="uk-UA" sz="2800" b="1" dirty="0" smtClean="0"/>
              <a:t>Закладам ЗСО для складання власного навчального плану пропонується </a:t>
            </a:r>
            <a:r>
              <a:rPr lang="uk-UA" sz="2800" b="1" dirty="0" smtClean="0">
                <a:solidFill>
                  <a:srgbClr val="0070C0"/>
                </a:solidFill>
              </a:rPr>
              <a:t>2 варіанти організації освітнього процесу.</a:t>
            </a:r>
          </a:p>
          <a:p>
            <a:pPr algn="just"/>
            <a:r>
              <a:rPr lang="uk-UA" sz="2800" b="1" dirty="0" smtClean="0"/>
              <a:t>Заклад освіти, складаючи свій навчальний план, </a:t>
            </a:r>
            <a:r>
              <a:rPr lang="uk-UA" sz="2800" b="1" dirty="0" smtClean="0">
                <a:solidFill>
                  <a:srgbClr val="0070C0"/>
                </a:solidFill>
              </a:rPr>
              <a:t>може комбінувати </a:t>
            </a:r>
            <a:r>
              <a:rPr lang="uk-UA" sz="2800" b="1" dirty="0" smtClean="0"/>
              <a:t>перелік предметів </a:t>
            </a:r>
            <a:r>
              <a:rPr lang="uk-UA" sz="2800" b="1" dirty="0" smtClean="0">
                <a:solidFill>
                  <a:srgbClr val="0070C0"/>
                </a:solidFill>
              </a:rPr>
              <a:t>з обох запропонованих варіантів</a:t>
            </a:r>
            <a:r>
              <a:rPr lang="uk-UA" sz="2800" b="1" dirty="0" smtClean="0"/>
              <a:t> (наприклад, у класах суспільно-гуманітарного спрямування вивчати </a:t>
            </a:r>
            <a:r>
              <a:rPr lang="uk-UA" sz="2800" b="1" u="sng" dirty="0" smtClean="0"/>
              <a:t>інтегрований курс «Історія: Україна і світ» </a:t>
            </a:r>
            <a:r>
              <a:rPr lang="uk-UA" sz="2800" b="1" dirty="0" smtClean="0"/>
              <a:t>та </a:t>
            </a:r>
            <a:r>
              <a:rPr lang="uk-UA" sz="2800" b="1" u="sng" dirty="0" smtClean="0"/>
              <a:t>окремі предмети природничого циклу</a:t>
            </a:r>
            <a:r>
              <a:rPr lang="uk-UA" sz="2800" b="1" dirty="0" smtClean="0"/>
              <a:t>, а </a:t>
            </a:r>
            <a:r>
              <a:rPr lang="uk-UA" sz="2800" b="1" u="sng" dirty="0" smtClean="0"/>
              <a:t>не інтегрований курс «Природничі науки</a:t>
            </a:r>
            <a:r>
              <a:rPr lang="uk-UA" sz="2800" b="1" dirty="0" smtClean="0"/>
              <a:t>»).</a:t>
            </a:r>
            <a:endParaRPr lang="uk-UA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08012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8228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632848" cy="1656184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</a:rPr>
              <a:t/>
            </a:r>
            <a:br>
              <a:rPr lang="uk-UA" sz="2800" b="1" dirty="0" smtClean="0">
                <a:solidFill>
                  <a:srgbClr val="002060"/>
                </a:solidFill>
              </a:rPr>
            </a:br>
            <a:r>
              <a:rPr lang="uk-UA" sz="2800" b="1" dirty="0" smtClean="0">
                <a:solidFill>
                  <a:srgbClr val="0070C0"/>
                </a:solidFill>
              </a:rPr>
              <a:t>Відповідно до </a:t>
            </a:r>
            <a:r>
              <a:rPr lang="uk-UA" sz="2800" b="1" dirty="0">
                <a:solidFill>
                  <a:srgbClr val="0070C0"/>
                </a:solidFill>
              </a:rPr>
              <a:t>наказу </a:t>
            </a:r>
            <a:r>
              <a:rPr lang="uk-UA" sz="2800" b="1" dirty="0" smtClean="0">
                <a:solidFill>
                  <a:srgbClr val="0070C0"/>
                </a:solidFill>
              </a:rPr>
              <a:t>МОНУ від </a:t>
            </a:r>
            <a:r>
              <a:rPr lang="uk-UA" sz="2800" b="1" dirty="0">
                <a:solidFill>
                  <a:srgbClr val="0070C0"/>
                </a:solidFill>
              </a:rPr>
              <a:t>28.11.2019 </a:t>
            </a:r>
            <a:r>
              <a:rPr lang="uk-UA" sz="2800" b="1" dirty="0" smtClean="0">
                <a:solidFill>
                  <a:srgbClr val="0070C0"/>
                </a:solidFill>
              </a:rPr>
              <a:t/>
            </a:r>
            <a:br>
              <a:rPr lang="uk-UA" sz="2800" b="1" dirty="0" smtClean="0">
                <a:solidFill>
                  <a:srgbClr val="0070C0"/>
                </a:solidFill>
              </a:rPr>
            </a:br>
            <a:r>
              <a:rPr lang="uk-UA" sz="2800" b="1" dirty="0" smtClean="0">
                <a:solidFill>
                  <a:srgbClr val="0070C0"/>
                </a:solidFill>
              </a:rPr>
              <a:t>№ 1493 «Про внесення змін до </a:t>
            </a:r>
            <a:br>
              <a:rPr lang="uk-UA" sz="2800" b="1" dirty="0" smtClean="0">
                <a:solidFill>
                  <a:srgbClr val="0070C0"/>
                </a:solidFill>
              </a:rPr>
            </a:br>
            <a:r>
              <a:rPr lang="uk-UA" sz="2800" b="1" dirty="0" smtClean="0">
                <a:solidFill>
                  <a:srgbClr val="0070C0"/>
                </a:solidFill>
              </a:rPr>
              <a:t>типової освітньої програми закладів загальної </a:t>
            </a:r>
            <a:br>
              <a:rPr lang="uk-UA" sz="2800" b="1" dirty="0" smtClean="0">
                <a:solidFill>
                  <a:srgbClr val="0070C0"/>
                </a:solidFill>
              </a:rPr>
            </a:br>
            <a:r>
              <a:rPr lang="uk-UA" sz="2800" b="1" dirty="0" smtClean="0">
                <a:solidFill>
                  <a:srgbClr val="0070C0"/>
                </a:solidFill>
              </a:rPr>
              <a:t>середньої освіти ІІІ ступеня»:</a:t>
            </a:r>
            <a:br>
              <a:rPr lang="uk-UA" sz="2800" b="1" dirty="0" smtClean="0">
                <a:solidFill>
                  <a:srgbClr val="0070C0"/>
                </a:solidFill>
              </a:rPr>
            </a:br>
            <a:endParaRPr lang="uk-UA" sz="28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80920" cy="4536504"/>
          </a:xfrm>
        </p:spPr>
        <p:txBody>
          <a:bodyPr>
            <a:normAutofit/>
          </a:bodyPr>
          <a:lstStyle/>
          <a:p>
            <a:pPr algn="just"/>
            <a:r>
              <a:rPr lang="uk-UA" sz="2800" b="1" dirty="0" smtClean="0"/>
              <a:t>У представлених варіантах Навчального плану зазначено </a:t>
            </a:r>
            <a:r>
              <a:rPr lang="uk-UA" sz="2800" b="1" dirty="0" smtClean="0">
                <a:solidFill>
                  <a:srgbClr val="C00000"/>
                </a:solidFill>
              </a:rPr>
              <a:t>мінімальну кількість </a:t>
            </a:r>
            <a:r>
              <a:rPr lang="uk-UA" sz="2800" b="1" dirty="0" smtClean="0"/>
              <a:t>тижневих годин на вивчення </a:t>
            </a:r>
            <a:r>
              <a:rPr lang="uk-UA" sz="2800" b="1" dirty="0" smtClean="0">
                <a:solidFill>
                  <a:srgbClr val="002060"/>
                </a:solidFill>
              </a:rPr>
              <a:t>базових предметів</a:t>
            </a:r>
            <a:r>
              <a:rPr lang="uk-UA" sz="2800" b="1" dirty="0" smtClean="0"/>
              <a:t>, що має забезпечити досягнення рівня  очікуваних результатів  навчання учнів  згідно  з  вимогами Державного стандарту.  </a:t>
            </a:r>
          </a:p>
          <a:p>
            <a:pPr algn="just"/>
            <a:r>
              <a:rPr lang="uk-UA" sz="2800" b="1" dirty="0" smtClean="0"/>
              <a:t>Заклад  освіти  може </a:t>
            </a:r>
            <a:r>
              <a:rPr lang="uk-UA" sz="2800" b="1" dirty="0" smtClean="0">
                <a:solidFill>
                  <a:srgbClr val="C00000"/>
                </a:solidFill>
              </a:rPr>
              <a:t>збільшувати кількість  годин  </a:t>
            </a:r>
            <a:r>
              <a:rPr lang="uk-UA" sz="2800" b="1" dirty="0" smtClean="0"/>
              <a:t>на вивчення </a:t>
            </a:r>
            <a:r>
              <a:rPr lang="uk-UA" sz="2800" b="1" dirty="0" smtClean="0">
                <a:solidFill>
                  <a:srgbClr val="002060"/>
                </a:solidFill>
              </a:rPr>
              <a:t>базових предметів </a:t>
            </a:r>
            <a:r>
              <a:rPr lang="uk-UA" sz="2800" b="1" dirty="0" smtClean="0"/>
              <a:t>за рахунок додаткових годин Навчального плану. </a:t>
            </a:r>
            <a:endParaRPr lang="uk-UA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08012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0421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632848" cy="1368152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</a:rPr>
              <a:t>МАТЕМАТИКА</a:t>
            </a:r>
            <a:r>
              <a:rPr lang="uk-UA" sz="4000" b="1" dirty="0" smtClean="0">
                <a:solidFill>
                  <a:srgbClr val="002060"/>
                </a:solidFill>
              </a:rPr>
              <a:t/>
            </a:r>
            <a:br>
              <a:rPr lang="uk-UA" sz="4000" b="1" dirty="0" smtClean="0">
                <a:solidFill>
                  <a:srgbClr val="002060"/>
                </a:solidFill>
              </a:rPr>
            </a:br>
            <a:r>
              <a:rPr lang="ru-RU" sz="2800" b="1" i="1" dirty="0">
                <a:solidFill>
                  <a:srgbClr val="002060"/>
                </a:solidFill>
              </a:rPr>
              <a:t>(як для </a:t>
            </a:r>
            <a:r>
              <a:rPr lang="uk-UA" sz="2800" b="1" i="1" dirty="0" smtClean="0">
                <a:solidFill>
                  <a:srgbClr val="002060"/>
                </a:solidFill>
              </a:rPr>
              <a:t>рівня</a:t>
            </a:r>
            <a:r>
              <a:rPr lang="ru-RU" sz="2800" b="1" i="1" dirty="0" smtClean="0">
                <a:solidFill>
                  <a:srgbClr val="002060"/>
                </a:solidFill>
              </a:rPr>
              <a:t> стандарту, </a:t>
            </a:r>
            <a:r>
              <a:rPr lang="ru-RU" sz="2800" b="1" i="1" dirty="0">
                <a:solidFill>
                  <a:srgbClr val="002060"/>
                </a:solidFill>
              </a:rPr>
              <a:t>так і для </a:t>
            </a:r>
            <a:r>
              <a:rPr lang="ru-RU" sz="2800" b="1" i="1" dirty="0" smtClean="0">
                <a:solidFill>
                  <a:srgbClr val="002060"/>
                </a:solidFill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uk-UA" sz="2800" b="1" i="1" dirty="0" smtClean="0">
                <a:solidFill>
                  <a:srgbClr val="002060"/>
                </a:solidFill>
              </a:rPr>
              <a:t>профільного рівня</a:t>
            </a:r>
            <a:r>
              <a:rPr lang="ru-RU" sz="2800" b="1" i="1" dirty="0" smtClean="0">
                <a:solidFill>
                  <a:srgbClr val="002060"/>
                </a:solidFill>
              </a:rPr>
              <a:t>)</a:t>
            </a:r>
            <a:endParaRPr lang="uk-UA" sz="2800" b="1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4896544"/>
          </a:xfrm>
        </p:spPr>
        <p:txBody>
          <a:bodyPr>
            <a:normAutofit/>
          </a:bodyPr>
          <a:lstStyle/>
          <a:p>
            <a:pPr algn="just"/>
            <a:r>
              <a:rPr lang="uk-UA" sz="2800" b="1" dirty="0"/>
              <a:t>Програма з математики складається з двох </a:t>
            </a:r>
            <a:r>
              <a:rPr lang="uk-UA" sz="2800" b="1" dirty="0">
                <a:solidFill>
                  <a:srgbClr val="FF0000"/>
                </a:solidFill>
              </a:rPr>
              <a:t>окремих</a:t>
            </a:r>
            <a:r>
              <a:rPr lang="uk-UA" sz="2800" b="1" dirty="0"/>
              <a:t> </a:t>
            </a:r>
            <a:r>
              <a:rPr lang="uk-UA" sz="2800" b="1" dirty="0">
                <a:solidFill>
                  <a:srgbClr val="FF0000"/>
                </a:solidFill>
              </a:rPr>
              <a:t>курсів</a:t>
            </a:r>
            <a:r>
              <a:rPr lang="uk-UA" sz="2800" b="1" dirty="0"/>
              <a:t> (</a:t>
            </a:r>
            <a:r>
              <a:rPr lang="uk-UA" sz="2800" b="1" i="1" dirty="0">
                <a:solidFill>
                  <a:srgbClr val="002060"/>
                </a:solidFill>
              </a:rPr>
              <a:t>алгебра і початки аналізу та геометрія</a:t>
            </a:r>
            <a:r>
              <a:rPr lang="uk-UA" sz="2800" b="1" dirty="0"/>
              <a:t>), які вивчаються протягом </a:t>
            </a:r>
            <a:r>
              <a:rPr lang="uk-UA" sz="2800" b="1" dirty="0">
                <a:solidFill>
                  <a:srgbClr val="FF0000"/>
                </a:solidFill>
              </a:rPr>
              <a:t>усього</a:t>
            </a:r>
            <a:r>
              <a:rPr lang="uk-UA" sz="2800" b="1" dirty="0"/>
              <a:t> навчального року</a:t>
            </a:r>
          </a:p>
          <a:p>
            <a:pPr algn="just"/>
            <a:r>
              <a:rPr lang="uk-UA" sz="2800" b="1" dirty="0"/>
              <a:t>Семестрове оцінювання здійснюється на підставі тематичного </a:t>
            </a:r>
            <a:r>
              <a:rPr lang="uk-UA" sz="2800" b="1" dirty="0">
                <a:solidFill>
                  <a:srgbClr val="FF0000"/>
                </a:solidFill>
              </a:rPr>
              <a:t>окремо</a:t>
            </a:r>
            <a:r>
              <a:rPr lang="uk-UA" sz="2800" b="1" dirty="0"/>
              <a:t> з </a:t>
            </a:r>
            <a:r>
              <a:rPr lang="uk-UA" sz="2800" b="1" dirty="0">
                <a:solidFill>
                  <a:srgbClr val="002060"/>
                </a:solidFill>
              </a:rPr>
              <a:t>алгебри і початків аналізу </a:t>
            </a:r>
            <a:r>
              <a:rPr lang="uk-UA" sz="2800" b="1" dirty="0" smtClean="0"/>
              <a:t>й </a:t>
            </a:r>
            <a:r>
              <a:rPr lang="uk-UA" sz="2800" b="1" dirty="0">
                <a:solidFill>
                  <a:srgbClr val="FF0000"/>
                </a:solidFill>
              </a:rPr>
              <a:t>окремо</a:t>
            </a:r>
            <a:r>
              <a:rPr lang="uk-UA" sz="2800" b="1" dirty="0"/>
              <a:t> з </a:t>
            </a:r>
            <a:r>
              <a:rPr lang="uk-UA" sz="2800" b="1" dirty="0">
                <a:solidFill>
                  <a:srgbClr val="002060"/>
                </a:solidFill>
              </a:rPr>
              <a:t>геометрії</a:t>
            </a:r>
            <a:r>
              <a:rPr lang="uk-UA" sz="2800" b="1" dirty="0"/>
              <a:t>.</a:t>
            </a:r>
          </a:p>
          <a:p>
            <a:pPr algn="just"/>
            <a:r>
              <a:rPr lang="uk-UA" sz="2800" b="1" dirty="0">
                <a:solidFill>
                  <a:srgbClr val="002060"/>
                </a:solidFill>
              </a:rPr>
              <a:t>Семестрова оцінка з математики </a:t>
            </a:r>
            <a:r>
              <a:rPr lang="uk-UA" sz="2800" b="1" dirty="0"/>
              <a:t>виводиться як </a:t>
            </a:r>
            <a:r>
              <a:rPr lang="uk-UA" sz="2800" b="1" dirty="0">
                <a:solidFill>
                  <a:srgbClr val="FF0000"/>
                </a:solidFill>
              </a:rPr>
              <a:t>середнє арифметичне </a:t>
            </a:r>
            <a:r>
              <a:rPr lang="uk-UA" sz="2800" b="1" dirty="0"/>
              <a:t>семестрових оцінок </a:t>
            </a:r>
            <a:r>
              <a:rPr lang="uk-UA" sz="2800" b="1" dirty="0" smtClean="0"/>
              <a:t>із </a:t>
            </a:r>
            <a:r>
              <a:rPr lang="uk-UA" sz="2800" b="1" dirty="0"/>
              <a:t>двох математичних </a:t>
            </a:r>
            <a:r>
              <a:rPr lang="uk-UA" sz="2800" b="1" dirty="0" smtClean="0"/>
              <a:t>курсів.</a:t>
            </a:r>
            <a:endParaRPr lang="uk-UA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64096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08054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2414</TotalTime>
  <Words>624</Words>
  <Application>Microsoft Office PowerPoint</Application>
  <PresentationFormat>Экран (4:3)</PresentationFormat>
  <Paragraphs>100</Paragraphs>
  <Slides>19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Про зміни в плануванні освітнього процесу з навчальних предметів у 5–11 (12) класах закладів ЗСО у 2020/2021 навчальному році </vt:lpstr>
      <vt:lpstr>Нормативно-правова база</vt:lpstr>
      <vt:lpstr>Нормативно-правова база</vt:lpstr>
      <vt:lpstr>Проєкт державного стандарту базової середньої освіти (громадське обговорення тривало  04-31 березня 2020 року)</vt:lpstr>
      <vt:lpstr>Проєкт державного стандарту базової середньої освіти (громадське обговорення тривало  04-31 березня 2020 року)</vt:lpstr>
      <vt:lpstr>Базовий навчальний план  базової середньої освіти</vt:lpstr>
      <vt:lpstr> Відповідно до наказу МОНУ від 28.11.2019  № 1493 «Про внесення змін до  типової освітньої програми закладів загальної  середньої освіти ІІІ ступеня»: </vt:lpstr>
      <vt:lpstr> Відповідно до наказу МОНУ від 28.11.2019  № 1493 «Про внесення змін до  типової освітньої програми закладів загальної  середньої освіти ІІІ ступеня»: </vt:lpstr>
      <vt:lpstr>МАТЕМАТИКА (як для рівня стандарту, так і для  профільного рівня)</vt:lpstr>
      <vt:lpstr> ФІЗИКА ТА АСТРОНОМІЯ </vt:lpstr>
      <vt:lpstr> РОСІЙСЬКА МОВА ТА ЛІТЕРАТУРА </vt:lpstr>
      <vt:lpstr> ВИБІРКОВО-ОБОВ’ЯЗКОВІ ПРЕДМЕТИ </vt:lpstr>
      <vt:lpstr> ФІНАНСОВА ГРАМОТНІСТЬ </vt:lpstr>
      <vt:lpstr> Відповідно до листа МОН України від  16 квітня 2020 року № 1/9-213 «Щодо проведення підсумкового оцінювання та організованого завершення 2019-2020 навчального року»: </vt:lpstr>
      <vt:lpstr>Технології дистанційного навчання  у 2020/2021 навчальному році</vt:lpstr>
      <vt:lpstr>Технології дистанційного навчання  у 2020/2021 навчальному році</vt:lpstr>
      <vt:lpstr>Технології дистанційного навчання  у 2020/2021 навчальному році</vt:lpstr>
      <vt:lpstr>АНОНС. Майстер-класи в режимі веб-семінарів для вчителів 11 класів із підготовки учнів до ЗНО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Svetlana</dc:creator>
  <cp:lastModifiedBy>Ирина</cp:lastModifiedBy>
  <cp:revision>120</cp:revision>
  <dcterms:created xsi:type="dcterms:W3CDTF">2017-09-04T08:45:01Z</dcterms:created>
  <dcterms:modified xsi:type="dcterms:W3CDTF">2020-05-27T06:41:11Z</dcterms:modified>
</cp:coreProperties>
</file>