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  <a:srgbClr val="CC3300"/>
    <a:srgbClr val="FFFFCC"/>
    <a:srgbClr val="FF7C80"/>
    <a:srgbClr val="CC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05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9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402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7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05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95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268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0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59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15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9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9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9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55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6846-F7DB-4144-9BD3-6D709CF6945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9E3709-45E1-4DC3-80B2-9DCCA5437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5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6065" y="4270365"/>
            <a:ext cx="7766936" cy="1646302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Местоимение</a:t>
            </a:r>
            <a:br>
              <a:rPr lang="ru-RU" sz="6600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класс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Контрольная </a:t>
            </a:r>
            <a:r>
              <a:rPr lang="ru-RU" dirty="0">
                <a:solidFill>
                  <a:srgbClr val="00B0F0"/>
                </a:solidFill>
                <a:latin typeface="Monotype Corsiva" panose="03010101010201010101" pitchFamily="66" charset="0"/>
              </a:rPr>
              <a:t>работа</a:t>
            </a:r>
            <a:br>
              <a:rPr lang="ru-RU" dirty="0">
                <a:solidFill>
                  <a:srgbClr val="00B0F0"/>
                </a:solidFill>
                <a:latin typeface="Monotype Corsiva" panose="03010101010201010101" pitchFamily="66" charset="0"/>
              </a:rPr>
            </a:br>
            <a:endParaRPr lang="ru-RU" dirty="0"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74313" y="509351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Абазина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Владимировна, 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Харьковской  ООШ  І-ІІІ ступеней № 102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325" y="984244"/>
            <a:ext cx="10643928" cy="6282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Выпишите  местоимения, определите их разряд</a:t>
            </a:r>
            <a:r>
              <a:rPr lang="ru-RU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66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Кто-то рассыпал мелочь, и она катится к нам по дороге. </a:t>
            </a:r>
            <a:br>
              <a:rPr lang="ru-RU" b="1" dirty="0" smtClean="0">
                <a:solidFill>
                  <a:srgbClr val="FF66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66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Уж сколько раз твердили миру! Какой сегодня день, никто не знал.</a:t>
            </a:r>
            <a:endParaRPr lang="ru-RU" b="1" dirty="0">
              <a:solidFill>
                <a:srgbClr val="FF66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28396"/>
              </p:ext>
            </p:extLst>
          </p:nvPr>
        </p:nvGraphicFramePr>
        <p:xfrm>
          <a:off x="525515" y="2716632"/>
          <a:ext cx="11309132" cy="3800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654566">
                  <a:extLst>
                    <a:ext uri="{9D8B030D-6E8A-4147-A177-3AD203B41FA5}">
                      <a16:colId xmlns:a16="http://schemas.microsoft.com/office/drawing/2014/main" val="2434576131"/>
                    </a:ext>
                  </a:extLst>
                </a:gridCol>
                <a:gridCol w="5654566">
                  <a:extLst>
                    <a:ext uri="{9D8B030D-6E8A-4147-A177-3AD203B41FA5}">
                      <a16:colId xmlns:a16="http://schemas.microsoft.com/office/drawing/2014/main" val="2606685316"/>
                    </a:ext>
                  </a:extLst>
                </a:gridCol>
              </a:tblGrid>
              <a:tr h="53682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Местоимение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Разряд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198163"/>
                  </a:ext>
                </a:extLst>
              </a:tr>
              <a:tr h="5368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287745"/>
                  </a:ext>
                </a:extLst>
              </a:tr>
              <a:tr h="5368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184012"/>
                  </a:ext>
                </a:extLst>
              </a:tr>
              <a:tr h="5368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37936"/>
                  </a:ext>
                </a:extLst>
              </a:tr>
              <a:tr h="5368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869602"/>
                  </a:ext>
                </a:extLst>
              </a:tr>
              <a:tr h="5368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743389"/>
                  </a:ext>
                </a:extLst>
              </a:tr>
              <a:tr h="5368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478422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32957" y="383967"/>
            <a:ext cx="1101690" cy="1100059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6б.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4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395" y="294290"/>
            <a:ext cx="10168672" cy="76725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 +, как нужно писать эти местоимения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95192"/>
              </p:ext>
            </p:extLst>
          </p:nvPr>
        </p:nvGraphicFramePr>
        <p:xfrm>
          <a:off x="304800" y="965102"/>
          <a:ext cx="11645461" cy="5760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97320">
                  <a:extLst>
                    <a:ext uri="{9D8B030D-6E8A-4147-A177-3AD203B41FA5}">
                      <a16:colId xmlns:a16="http://schemas.microsoft.com/office/drawing/2014/main" val="2415231073"/>
                    </a:ext>
                  </a:extLst>
                </a:gridCol>
                <a:gridCol w="2487827">
                  <a:extLst>
                    <a:ext uri="{9D8B030D-6E8A-4147-A177-3AD203B41FA5}">
                      <a16:colId xmlns:a16="http://schemas.microsoft.com/office/drawing/2014/main" val="1360644670"/>
                    </a:ext>
                  </a:extLst>
                </a:gridCol>
                <a:gridCol w="2627870">
                  <a:extLst>
                    <a:ext uri="{9D8B030D-6E8A-4147-A177-3AD203B41FA5}">
                      <a16:colId xmlns:a16="http://schemas.microsoft.com/office/drawing/2014/main" val="42324135"/>
                    </a:ext>
                  </a:extLst>
                </a:gridCol>
                <a:gridCol w="2332444">
                  <a:extLst>
                    <a:ext uri="{9D8B030D-6E8A-4147-A177-3AD203B41FA5}">
                      <a16:colId xmlns:a16="http://schemas.microsoft.com/office/drawing/2014/main" val="2229244042"/>
                    </a:ext>
                  </a:extLst>
                </a:gridCol>
              </a:tblGrid>
              <a:tr h="3098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Слитно</a:t>
                      </a:r>
                      <a:endParaRPr lang="ru-RU" sz="2800" b="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Раздельно</a:t>
                      </a:r>
                      <a:endParaRPr lang="ru-RU" sz="2800" b="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Через дефис</a:t>
                      </a:r>
                      <a:endParaRPr lang="ru-RU" sz="2800" b="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751302"/>
                  </a:ext>
                </a:extLst>
              </a:tr>
              <a:tr h="30980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Кое(с)кем</a:t>
                      </a:r>
                    </a:p>
                    <a:p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954133"/>
                  </a:ext>
                </a:extLst>
              </a:tr>
              <a:tr h="30980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Какая(то)</a:t>
                      </a:r>
                    </a:p>
                    <a:p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975769"/>
                  </a:ext>
                </a:extLst>
              </a:tr>
              <a:tr h="30980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Ни(чему)</a:t>
                      </a:r>
                    </a:p>
                    <a:p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238660"/>
                  </a:ext>
                </a:extLst>
              </a:tr>
              <a:tr h="30980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Ни(с)чем</a:t>
                      </a:r>
                    </a:p>
                    <a:p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907614"/>
                  </a:ext>
                </a:extLst>
              </a:tr>
              <a:tr h="30980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Сколько(</a:t>
                      </a:r>
                      <a:r>
                        <a:rPr lang="ru-RU" sz="2800" dirty="0" err="1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нибудь</a:t>
                      </a:r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FF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188484"/>
                  </a:ext>
                </a:extLst>
              </a:tr>
              <a:tr h="42999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Не(у)кого</a:t>
                      </a:r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997768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0875277" y="0"/>
            <a:ext cx="1074984" cy="1061545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6б.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7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674" y="255373"/>
            <a:ext cx="11125733" cy="116153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синтаксическую роль местоимений в каждом  предложении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55444"/>
              </p:ext>
            </p:extLst>
          </p:nvPr>
        </p:nvGraphicFramePr>
        <p:xfrm>
          <a:off x="516238" y="1741158"/>
          <a:ext cx="11247394" cy="453607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623697">
                  <a:extLst>
                    <a:ext uri="{9D8B030D-6E8A-4147-A177-3AD203B41FA5}">
                      <a16:colId xmlns:a16="http://schemas.microsoft.com/office/drawing/2014/main" val="938330368"/>
                    </a:ext>
                  </a:extLst>
                </a:gridCol>
                <a:gridCol w="5623697">
                  <a:extLst>
                    <a:ext uri="{9D8B030D-6E8A-4147-A177-3AD203B41FA5}">
                      <a16:colId xmlns:a16="http://schemas.microsoft.com/office/drawing/2014/main" val="3922278355"/>
                    </a:ext>
                  </a:extLst>
                </a:gridCol>
              </a:tblGrid>
              <a:tr h="11340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Синтаксическая  роль</a:t>
                      </a:r>
                      <a:endParaRPr lang="ru-RU" sz="3200" b="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287869"/>
                  </a:ext>
                </a:extLst>
              </a:tr>
              <a:tr h="113401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 было не до прогулок.</a:t>
                      </a:r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229038"/>
                  </a:ext>
                </a:extLst>
              </a:tr>
              <a:tr h="113401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торопилась домой.</a:t>
                      </a:r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201925"/>
                  </a:ext>
                </a:extLst>
              </a:tr>
              <a:tr h="113401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 письма лежали в ящике  стола.</a:t>
                      </a:r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718911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837890" y="255373"/>
            <a:ext cx="1094280" cy="1161535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3б.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5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92" y="296562"/>
            <a:ext cx="11275769" cy="13208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ошибки в употреблении местоимений. Запишите предложения в исправленном виде</a:t>
            </a:r>
            <a:endParaRPr lang="ru-RU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787690"/>
              </p:ext>
            </p:extLst>
          </p:nvPr>
        </p:nvGraphicFramePr>
        <p:xfrm>
          <a:off x="603190" y="1732920"/>
          <a:ext cx="11275770" cy="48573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341307">
                  <a:extLst>
                    <a:ext uri="{9D8B030D-6E8A-4147-A177-3AD203B41FA5}">
                      <a16:colId xmlns:a16="http://schemas.microsoft.com/office/drawing/2014/main" val="3213084807"/>
                    </a:ext>
                  </a:extLst>
                </a:gridCol>
                <a:gridCol w="4934463">
                  <a:extLst>
                    <a:ext uri="{9D8B030D-6E8A-4147-A177-3AD203B41FA5}">
                      <a16:colId xmlns:a16="http://schemas.microsoft.com/office/drawing/2014/main" val="1326689908"/>
                    </a:ext>
                  </a:extLst>
                </a:gridCol>
              </a:tblGrid>
              <a:tr h="12143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Ваш вариант</a:t>
                      </a:r>
                      <a:endParaRPr lang="ru-RU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96137"/>
                  </a:ext>
                </a:extLst>
              </a:tr>
              <a:tr h="121433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взял клубнику из корзины и передал ее отцу.</a:t>
                      </a:r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483374"/>
                  </a:ext>
                </a:extLst>
              </a:tr>
              <a:tr h="121433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Дубровский убил медведя, Троекуров велел содрать с него шкуру.</a:t>
                      </a:r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499814"/>
                  </a:ext>
                </a:extLst>
              </a:tr>
              <a:tr h="121433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 снял с головы шапку и подбросил ее вверх.</a:t>
                      </a:r>
                      <a:endParaRPr lang="ru-RU" sz="280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24388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62938" y="383967"/>
            <a:ext cx="1071709" cy="1010117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3б.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5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11135724" cy="6343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Переведите на русский язык. Запишите</a:t>
            </a:r>
            <a:endParaRPr lang="ru-RU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9670" y="4626919"/>
            <a:ext cx="11020395" cy="201277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Я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згадав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про  людей,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що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мешкали  тут.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Їхнє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життя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було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тісно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пов’язано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з заводом.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Кожен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мріяв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стати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кращим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робітником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.  А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скільки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суперечок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точилося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на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зборах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колективу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!  А  зараз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ці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люди –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забуті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усіма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пенсіонери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,  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яким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потрібна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допомога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solidFill>
                  <a:srgbClr val="000066"/>
                </a:solidFill>
                <a:latin typeface="Monotype Corsiva" panose="03010101010201010101" pitchFamily="66" charset="0"/>
              </a:rPr>
              <a:t>небайдужих</a:t>
            </a:r>
            <a:r>
              <a:rPr lang="ru-RU" sz="2800" dirty="0" smtClean="0">
                <a:solidFill>
                  <a:srgbClr val="000066"/>
                </a:solidFill>
                <a:latin typeface="Monotype Corsiva" panose="03010101010201010101" pitchFamily="66" charset="0"/>
              </a:rPr>
              <a:t>  людей.</a:t>
            </a:r>
          </a:p>
          <a:p>
            <a:r>
              <a:rPr lang="uk-UA" sz="2800" dirty="0" smtClean="0">
                <a:solidFill>
                  <a:srgbClr val="FF6600"/>
                </a:solidFill>
                <a:latin typeface="Monotype Corsiva" panose="03010101010201010101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uk-UA" sz="2800" dirty="0">
              <a:solidFill>
                <a:srgbClr val="000066"/>
              </a:solidFill>
              <a:latin typeface="Monotype Corsiva" panose="03010101010201010101" pitchFamily="66" charset="0"/>
            </a:endParaRPr>
          </a:p>
          <a:p>
            <a:endParaRPr lang="uk-UA" sz="2800" dirty="0" smtClean="0">
              <a:solidFill>
                <a:srgbClr val="000066"/>
              </a:solidFill>
              <a:latin typeface="Monotype Corsiva" panose="03010101010201010101" pitchFamily="66" charset="0"/>
            </a:endParaRPr>
          </a:p>
          <a:p>
            <a:endParaRPr lang="uk-UA" sz="2800" dirty="0">
              <a:solidFill>
                <a:srgbClr val="000066"/>
              </a:solidFill>
              <a:latin typeface="Monotype Corsiva" panose="03010101010201010101" pitchFamily="66" charset="0"/>
            </a:endParaRPr>
          </a:p>
          <a:p>
            <a:endParaRPr lang="uk-UA" sz="2800" dirty="0" smtClean="0">
              <a:solidFill>
                <a:srgbClr val="000066"/>
              </a:solidFill>
              <a:latin typeface="Monotype Corsiva" panose="03010101010201010101" pitchFamily="66" charset="0"/>
            </a:endParaRPr>
          </a:p>
          <a:p>
            <a:endParaRPr lang="uk-UA" sz="2800" dirty="0">
              <a:solidFill>
                <a:srgbClr val="000066"/>
              </a:solidFill>
              <a:latin typeface="Monotype Corsiva" panose="03010101010201010101" pitchFamily="66" charset="0"/>
            </a:endParaRPr>
          </a:p>
          <a:p>
            <a:endParaRPr lang="ru-RU" sz="2800" dirty="0">
              <a:solidFill>
                <a:srgbClr val="000066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62938" y="383968"/>
            <a:ext cx="1071709" cy="1070078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6б.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242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178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Monotype Corsiva</vt:lpstr>
      <vt:lpstr>Times New Roman</vt:lpstr>
      <vt:lpstr>Trebuchet MS</vt:lpstr>
      <vt:lpstr>Wingdings 3</vt:lpstr>
      <vt:lpstr>Аспект</vt:lpstr>
      <vt:lpstr>Местоимение 6 класс         Контрольная работа </vt:lpstr>
      <vt:lpstr>Выпишите  местоимения, определите их разряд Кто-то рассыпал мелочь, и она катится к нам по дороге.  Уж сколько раз твердили миру! Какой сегодня день, никто не знал.</vt:lpstr>
      <vt:lpstr>Отметьте +, как нужно писать эти местоимения</vt:lpstr>
      <vt:lpstr>Определите синтаксическую роль местоимений в каждом  предложении</vt:lpstr>
      <vt:lpstr>Найдите ошибки в употреблении местоимений. Запишите предложения в исправленном виде</vt:lpstr>
      <vt:lpstr>Переведите на русский язык. Запишите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 6 класс  Контрольная работа</dc:title>
  <dc:creator>Users</dc:creator>
  <cp:lastModifiedBy>Users</cp:lastModifiedBy>
  <cp:revision>12</cp:revision>
  <dcterms:created xsi:type="dcterms:W3CDTF">2020-05-05T12:51:34Z</dcterms:created>
  <dcterms:modified xsi:type="dcterms:W3CDTF">2020-05-05T16:38:01Z</dcterms:modified>
</cp:coreProperties>
</file>