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4" r:id="rId5"/>
    <p:sldId id="262" r:id="rId6"/>
    <p:sldId id="265" r:id="rId7"/>
    <p:sldId id="266" r:id="rId8"/>
    <p:sldId id="267" r:id="rId9"/>
    <p:sldId id="263" r:id="rId10"/>
    <p:sldId id="258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3" d="100"/>
          <a:sy n="43" d="100"/>
        </p:scale>
        <p:origin x="-2166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C9D7A-A60A-4BC2-9606-70A702B253B8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DDBA67-8BDF-470D-8E15-D840A232BD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3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fld id="{7F054E3C-FE4F-4D51-AC80-C9F2494A4B95}" type="slidenum">
              <a:rPr lang="zh-CN" altLang="en-US"/>
              <a:pPr/>
              <a:t>3</a:t>
            </a:fld>
            <a:endParaRPr lang="en-US" altLang="zh-CN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1pPr>
            <a:lvl2pPr marL="742950" indent="-28575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2pPr>
            <a:lvl3pPr marL="1143000" indent="-22860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3pPr>
            <a:lvl4pPr marL="1600200" indent="-22860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4pPr>
            <a:lvl5pPr marL="2057400" indent="-228600"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PMingLiU" pitchFamily="18" charset="-120"/>
              </a:defRPr>
            </a:lvl9pPr>
          </a:lstStyle>
          <a:p>
            <a:fld id="{1CCB1103-C7DC-4F31-B742-66FC5D9239E7}" type="slidenum">
              <a:rPr lang="zh-CN" altLang="en-US"/>
              <a:pPr/>
              <a:t>11</a:t>
            </a:fld>
            <a:endParaRPr lang="en-US" altLang="zh-CN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en-US" smtClean="0"/>
          </a:p>
        </p:txBody>
      </p:sp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483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7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612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121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72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362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161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615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19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56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2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3ADA8-57BD-4F7C-94BF-8EB1F0086D60}" type="datetimeFigureOut">
              <a:rPr lang="ru-RU" smtClean="0"/>
              <a:t>28.05.2020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DB4D0-385D-4EC7-B71C-90BA01E1E8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92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onlinetestpad.com/ua" TargetMode="External"/><Relationship Id="rId3" Type="http://schemas.openxmlformats.org/officeDocument/2006/relationships/hyperlink" Target="http://mytest.klyaksa.net/htm/mteditor.htm" TargetMode="External"/><Relationship Id="rId7" Type="http://schemas.openxmlformats.org/officeDocument/2006/relationships/hyperlink" Target="http://marinakurvits.com/quizizz/" TargetMode="External"/><Relationship Id="rId2" Type="http://schemas.openxmlformats.org/officeDocument/2006/relationships/hyperlink" Target="http://mytest.klyaksa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betkaland.in.ua/programy-dlya-stvorennya-testiv-dlya-uchniv/" TargetMode="External"/><Relationship Id="rId5" Type="http://schemas.openxmlformats.org/officeDocument/2006/relationships/hyperlink" Target="https://blog-amanis.blogspot.com/p/blog-page_25.html" TargetMode="External"/><Relationship Id="rId4" Type="http://schemas.openxmlformats.org/officeDocument/2006/relationships/hyperlink" Target="http://osvita.ua/school/method/technol/45747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metmatsn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wY53tFZ6kw&amp;t=1163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nlinetestpad.com/ua/test/127180-13-d%D1%96i-%D1%96%D1%96-st-z%D1%96-zvichajnimi-drobami-6-klas" TargetMode="External"/><Relationship Id="rId2" Type="http://schemas.openxmlformats.org/officeDocument/2006/relationships/hyperlink" Target="https://www.youtube.com/watch?v=D3_wLiaTLC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bondarenko.dn.ua/mathematics/on-line-tests/protsenty-onlajn-test" TargetMode="External"/><Relationship Id="rId4" Type="http://schemas.openxmlformats.org/officeDocument/2006/relationships/hyperlink" Target="https://www.youtube.com/watch?v=BEgBvO__ckI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ukrprog.com/" TargetMode="External"/><Relationship Id="rId3" Type="http://schemas.openxmlformats.org/officeDocument/2006/relationships/hyperlink" Target="https://ilearn.org.ua/?fbclid=IwAR1KHBjB0Dcx_Ma2Fac5lgTPUok7ECCvJ2pZRaoGN7I6EkRq7NuMWVXIX7o" TargetMode="External"/><Relationship Id="rId7" Type="http://schemas.openxmlformats.org/officeDocument/2006/relationships/hyperlink" Target="http://kmmedia.com.ua/books/" TargetMode="External"/><Relationship Id="rId2" Type="http://schemas.openxmlformats.org/officeDocument/2006/relationships/hyperlink" Target="https://www.ed-era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d-era.com/books/" TargetMode="External"/><Relationship Id="rId5" Type="http://schemas.openxmlformats.org/officeDocument/2006/relationships/hyperlink" Target="http://urok.ippo.kubg.edu.ua/" TargetMode="External"/><Relationship Id="rId4" Type="http://schemas.openxmlformats.org/officeDocument/2006/relationships/hyperlink" Target="https://prometheus.org.ua/" TargetMode="External"/><Relationship Id="rId9" Type="http://schemas.openxmlformats.org/officeDocument/2006/relationships/hyperlink" Target="http://rozumniki.net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channel/UCZfBhbKgwph7zxhW1tbU3tg" TargetMode="External"/><Relationship Id="rId2" Type="http://schemas.openxmlformats.org/officeDocument/2006/relationships/hyperlink" Target="http://osvita.ua/test/73619/?fbclid=IwAR2hBRW4r7r6-x3Y6YKw8pd3XPVFXndbE1Ven4YI66Ydo-cZUuroOFjFQ3Q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channel/UCpnN7n9ewUs1e33_kFYsnFg" TargetMode="External"/><Relationship Id="rId4" Type="http://schemas.openxmlformats.org/officeDocument/2006/relationships/hyperlink" Target="https://www.youtube.com/channel/UCXNaFzK6yzJzaL28ty5OU9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7772400" cy="3024336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Організація ефективної підготовки учнів </a:t>
            </a:r>
            <a:r>
              <a:rPr lang="ru-RU" b="1" dirty="0" smtClean="0"/>
              <a:t>до </a:t>
            </a:r>
            <a:r>
              <a:rPr lang="ru-RU" b="1" dirty="0"/>
              <a:t>ЗНО</a:t>
            </a:r>
            <a:r>
              <a:rPr lang="uk-UA" b="1" dirty="0"/>
              <a:t> на засадах індивідуального підходу з урахуванням дистанційної підготовки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97152"/>
            <a:ext cx="6804248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altLang="zh-CN" dirty="0" smtClean="0"/>
              <a:t>Будна </a:t>
            </a:r>
            <a:r>
              <a:rPr lang="ru-RU" altLang="zh-CN" dirty="0" err="1" smtClean="0"/>
              <a:t>Св</a:t>
            </a:r>
            <a:r>
              <a:rPr lang="uk-UA" altLang="zh-CN" dirty="0" err="1" smtClean="0"/>
              <a:t>ітлана</a:t>
            </a:r>
            <a:r>
              <a:rPr lang="uk-UA" altLang="zh-CN" dirty="0" smtClean="0"/>
              <a:t> Миколаївна</a:t>
            </a:r>
            <a:r>
              <a:rPr lang="ru-RU" altLang="zh-CN" dirty="0" smtClean="0"/>
              <a:t>,</a:t>
            </a:r>
            <a:br>
              <a:rPr lang="ru-RU" altLang="zh-CN" dirty="0" smtClean="0"/>
            </a:br>
            <a:r>
              <a:rPr lang="ru-RU" altLang="zh-CN" dirty="0" smtClean="0"/>
              <a:t>методист  Центру </a:t>
            </a:r>
            <a:r>
              <a:rPr lang="uk-UA" altLang="zh-CN" dirty="0" smtClean="0"/>
              <a:t>методичної та аналітичної роботи КВНЗ </a:t>
            </a:r>
            <a:r>
              <a:rPr lang="ru-RU" altLang="zh-CN" dirty="0" smtClean="0"/>
              <a:t>«</a:t>
            </a:r>
            <a:r>
              <a:rPr lang="uk-UA" altLang="zh-CN" dirty="0" smtClean="0"/>
              <a:t>Харківська академія неперервної освіти</a:t>
            </a:r>
            <a:r>
              <a:rPr lang="ru-RU" altLang="zh-CN" dirty="0" smtClean="0"/>
              <a:t>»</a:t>
            </a:r>
            <a:endParaRPr lang="ru-RU" altLang="zh-CN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198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uk-UA" dirty="0" smtClean="0"/>
              <a:t>Платформи для створення тестів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715200" cy="4525963"/>
          </a:xfrm>
        </p:spPr>
        <p:txBody>
          <a:bodyPr>
            <a:normAutofit/>
          </a:bodyPr>
          <a:lstStyle/>
          <a:p>
            <a:pPr lvl="0"/>
            <a:r>
              <a:rPr lang="ru-RU" u="sng" dirty="0" err="1" smtClean="0">
                <a:hlinkClick r:id="rId2"/>
              </a:rPr>
              <a:t>MyTest</a:t>
            </a:r>
            <a:r>
              <a:rPr lang="ru-RU" u="sng" dirty="0">
                <a:hlinkClick r:id="rId2"/>
              </a:rPr>
              <a:t> </a:t>
            </a:r>
            <a:r>
              <a:rPr lang="ru-RU" dirty="0"/>
              <a:t> </a:t>
            </a:r>
            <a:r>
              <a:rPr lang="ru-RU" u="sng" dirty="0">
                <a:hlinkClick r:id="rId3"/>
              </a:rPr>
              <a:t>(редактор _приклад)</a:t>
            </a:r>
            <a:endParaRPr lang="ru-RU" dirty="0"/>
          </a:p>
          <a:p>
            <a:pPr lvl="0"/>
            <a:r>
              <a:rPr lang="ru-RU" u="sng" dirty="0">
                <a:hlinkClick r:id="rId4"/>
              </a:rPr>
              <a:t>7 платформ для </a:t>
            </a:r>
            <a:r>
              <a:rPr lang="ru-RU" u="sng" dirty="0" err="1">
                <a:hlinkClick r:id="rId4"/>
              </a:rPr>
              <a:t>створення</a:t>
            </a:r>
            <a:r>
              <a:rPr lang="ru-RU" u="sng" dirty="0">
                <a:hlinkClick r:id="rId4"/>
              </a:rPr>
              <a:t> </a:t>
            </a:r>
            <a:r>
              <a:rPr lang="ru-RU" u="sng" dirty="0" err="1">
                <a:hlinkClick r:id="rId4"/>
              </a:rPr>
              <a:t>тестів</a:t>
            </a:r>
            <a:endParaRPr lang="ru-RU" dirty="0"/>
          </a:p>
          <a:p>
            <a:pPr lvl="0"/>
            <a:r>
              <a:rPr lang="ru-RU" u="sng" dirty="0" err="1">
                <a:hlinkClick r:id="rId5"/>
              </a:rPr>
              <a:t>Тестові</a:t>
            </a:r>
            <a:r>
              <a:rPr lang="ru-RU" u="sng" dirty="0">
                <a:hlinkClick r:id="rId5"/>
              </a:rPr>
              <a:t> </a:t>
            </a:r>
            <a:r>
              <a:rPr lang="ru-RU" u="sng" dirty="0" err="1">
                <a:hlinkClick r:id="rId5"/>
              </a:rPr>
              <a:t>платформи</a:t>
            </a:r>
            <a:endParaRPr lang="ru-RU" dirty="0"/>
          </a:p>
          <a:p>
            <a:pPr lvl="0"/>
            <a:r>
              <a:rPr lang="ru-RU" u="sng" dirty="0">
                <a:hlinkClick r:id="rId6"/>
              </a:rPr>
              <a:t>9 платформ для </a:t>
            </a:r>
            <a:r>
              <a:rPr lang="ru-RU" u="sng" dirty="0" err="1">
                <a:hlinkClick r:id="rId6"/>
              </a:rPr>
              <a:t>створення</a:t>
            </a:r>
            <a:r>
              <a:rPr lang="ru-RU" u="sng" dirty="0">
                <a:hlinkClick r:id="rId6"/>
              </a:rPr>
              <a:t> </a:t>
            </a:r>
            <a:r>
              <a:rPr lang="ru-RU" u="sng" dirty="0" err="1">
                <a:hlinkClick r:id="rId6"/>
              </a:rPr>
              <a:t>тестів</a:t>
            </a:r>
            <a:endParaRPr lang="ru-RU" dirty="0"/>
          </a:p>
          <a:p>
            <a:pPr lvl="0"/>
            <a:r>
              <a:rPr lang="ru-RU" u="sng" dirty="0" err="1">
                <a:hlinkClick r:id="rId7"/>
              </a:rPr>
              <a:t>Вікторини</a:t>
            </a:r>
            <a:r>
              <a:rPr lang="ru-RU" u="sng" dirty="0">
                <a:hlinkClick r:id="rId7"/>
              </a:rPr>
              <a:t> </a:t>
            </a:r>
            <a:r>
              <a:rPr lang="ru-RU" u="sng" dirty="0" err="1">
                <a:hlinkClick r:id="rId7"/>
              </a:rPr>
              <a:t>Quizizz</a:t>
            </a:r>
            <a:endParaRPr lang="ru-RU" dirty="0"/>
          </a:p>
          <a:p>
            <a:pPr lvl="0"/>
            <a:r>
              <a:rPr lang="ru-RU" u="sng" dirty="0" err="1" smtClean="0">
                <a:hlinkClick r:id="rId8"/>
              </a:rPr>
              <a:t>OnlineTest</a:t>
            </a:r>
            <a:r>
              <a:rPr lang="ru-RU" u="sng" dirty="0" smtClean="0">
                <a:hlinkClick r:id="rId8"/>
              </a:rPr>
              <a:t> </a:t>
            </a:r>
            <a:r>
              <a:rPr lang="ru-RU" u="sng" dirty="0" err="1">
                <a:hlinkClick r:id="rId8"/>
              </a:rPr>
              <a:t>Pad</a:t>
            </a:r>
            <a:r>
              <a:rPr lang="ru-RU" dirty="0"/>
              <a:t> </a:t>
            </a:r>
            <a:endParaRPr lang="ru-RU" dirty="0" smtClean="0"/>
          </a:p>
          <a:p>
            <a:pPr marL="0" lv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242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uk-UA" altLang="zh-CN" dirty="0" smtClean="0">
                <a:solidFill>
                  <a:srgbClr val="290AE6"/>
                </a:solidFill>
              </a:rPr>
              <a:t>Навчити неможливо!!!</a:t>
            </a:r>
            <a:br>
              <a:rPr lang="uk-UA" altLang="zh-CN" dirty="0" smtClean="0">
                <a:solidFill>
                  <a:srgbClr val="290AE6"/>
                </a:solidFill>
              </a:rPr>
            </a:br>
            <a:r>
              <a:rPr lang="uk-UA" altLang="zh-CN" dirty="0" smtClean="0">
                <a:solidFill>
                  <a:srgbClr val="290AE6"/>
                </a:solidFill>
              </a:rPr>
              <a:t>Можливо допомогти навчитися</a:t>
            </a:r>
            <a:r>
              <a:rPr lang="ru-RU" altLang="zh-CN" dirty="0" smtClean="0">
                <a:solidFill>
                  <a:srgbClr val="290AE6"/>
                </a:solidFill>
              </a:rPr>
              <a:t>!!!</a:t>
            </a:r>
            <a:endParaRPr lang="ru-RU" dirty="0"/>
          </a:p>
        </p:txBody>
      </p:sp>
      <p:pic>
        <p:nvPicPr>
          <p:cNvPr id="5" name="Picture 2" descr="Картинки по запросу Зно математи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470663"/>
            <a:ext cx="3776112" cy="3053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2"/>
          <p:cNvSpPr>
            <a:spLocks noGrp="1"/>
          </p:cNvSpPr>
          <p:nvPr>
            <p:ph sz="half" idx="1"/>
          </p:nvPr>
        </p:nvSpPr>
        <p:spPr>
          <a:xfrm>
            <a:off x="457200" y="2470663"/>
            <a:ext cx="4038600" cy="36555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uk-UA" dirty="0" smtClean="0"/>
              <a:t>Контактна інформація</a:t>
            </a:r>
          </a:p>
          <a:p>
            <a:pPr marL="0" indent="0">
              <a:buFont typeface="Arial" charset="0"/>
              <a:buNone/>
            </a:pPr>
            <a:endParaRPr lang="uk-UA" sz="1100" dirty="0" smtClean="0"/>
          </a:p>
          <a:p>
            <a:pPr marL="0" indent="0">
              <a:buFont typeface="Arial" charset="0"/>
              <a:buNone/>
            </a:pPr>
            <a:r>
              <a:rPr lang="uk-UA" dirty="0" smtClean="0"/>
              <a:t>Тел.    063-277-88-76</a:t>
            </a:r>
          </a:p>
          <a:p>
            <a:pPr marL="0" indent="0">
              <a:buFont typeface="Arial" charset="0"/>
              <a:buNone/>
            </a:pPr>
            <a:r>
              <a:rPr lang="uk-UA" dirty="0" smtClean="0"/>
              <a:t>	099-66-37-504</a:t>
            </a:r>
          </a:p>
          <a:p>
            <a:pPr marL="0" indent="0">
              <a:buFont typeface="Arial" charset="0"/>
              <a:buNone/>
            </a:pPr>
            <a:r>
              <a:rPr lang="en-US" dirty="0" smtClean="0"/>
              <a:t>E-mail</a:t>
            </a:r>
            <a:r>
              <a:rPr lang="ru-RU" dirty="0" smtClean="0"/>
              <a:t>   </a:t>
            </a:r>
            <a:r>
              <a:rPr lang="en-US" dirty="0" smtClean="0">
                <a:hlinkClick r:id="rId4"/>
              </a:rPr>
              <a:t>metmatsn@gmail.com</a:t>
            </a:r>
            <a:endParaRPr lang="en-US" dirty="0" smtClean="0"/>
          </a:p>
          <a:p>
            <a:pPr marL="0" indent="0">
              <a:buFont typeface="Arial" charset="0"/>
              <a:buNone/>
            </a:pPr>
            <a:endParaRPr lang="en-US" dirty="0" smtClean="0"/>
          </a:p>
          <a:p>
            <a:pPr marL="0" indent="0">
              <a:buFont typeface="Arial" charset="0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06792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Ключові дати</a:t>
            </a: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Пробне ЗНО відбудеться </a:t>
            </a:r>
            <a:br>
              <a:rPr lang="uk-UA" dirty="0" smtClean="0"/>
            </a:br>
            <a:r>
              <a:rPr lang="uk-UA" dirty="0" smtClean="0"/>
              <a:t>17 червня 2020 року.</a:t>
            </a:r>
          </a:p>
          <a:p>
            <a:r>
              <a:rPr lang="uk-UA" dirty="0" smtClean="0"/>
              <a:t>Основна сесія зовнішнього незалежного оцінювання розпочнеться тестуванням з математики 25 червня 2020 року.</a:t>
            </a:r>
          </a:p>
          <a:p>
            <a:r>
              <a:rPr lang="uk-UA" dirty="0" smtClean="0"/>
              <a:t>Додаткова сесія ЗНО запланована на</a:t>
            </a:r>
            <a:br>
              <a:rPr lang="uk-UA" dirty="0" smtClean="0"/>
            </a:br>
            <a:r>
              <a:rPr lang="uk-UA" dirty="0" smtClean="0"/>
              <a:t>23 липня – 11 серпня 2020 року.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34697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altLang="en-US" sz="3600" b="1" dirty="0" smtClean="0"/>
              <a:t>Самостійна </a:t>
            </a:r>
            <a:r>
              <a:rPr lang="uk-UA" altLang="en-US" sz="3600" b="1" dirty="0" smtClean="0"/>
              <a:t>робота </a:t>
            </a:r>
            <a:r>
              <a:rPr lang="uk-UA" sz="3600" b="1" dirty="0"/>
              <a:t>з урахуванням дистанційної підготовки</a:t>
            </a:r>
            <a:endParaRPr lang="zh-CN" altLang="en-US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950" y="1600201"/>
            <a:ext cx="4387850" cy="3701008"/>
          </a:xfrm>
        </p:spPr>
        <p:txBody>
          <a:bodyPr/>
          <a:lstStyle/>
          <a:p>
            <a:pPr>
              <a:defRPr/>
            </a:pPr>
            <a:r>
              <a:rPr lang="uk-UA" sz="2400" dirty="0" smtClean="0">
                <a:cs typeface="+mn-cs"/>
              </a:rPr>
              <a:t>Переваги </a:t>
            </a:r>
          </a:p>
          <a:p>
            <a:pPr marL="0" indent="0">
              <a:buFontTx/>
              <a:buNone/>
              <a:defRPr/>
            </a:pPr>
            <a:r>
              <a:rPr lang="uk-UA" sz="2400" dirty="0" smtClean="0">
                <a:cs typeface="+mn-cs"/>
              </a:rPr>
              <a:t>1. За умови належної мотивації самого абітурієнта може бути досить ефективною.</a:t>
            </a:r>
          </a:p>
          <a:p>
            <a:pPr marL="0" indent="0">
              <a:buFontTx/>
              <a:buNone/>
              <a:defRPr/>
            </a:pPr>
            <a:r>
              <a:rPr lang="uk-UA" sz="2400" dirty="0" smtClean="0">
                <a:cs typeface="+mn-cs"/>
              </a:rPr>
              <a:t>2. Відсутність додаткових витрат.</a:t>
            </a:r>
          </a:p>
          <a:p>
            <a:pPr marL="0" indent="0">
              <a:buFontTx/>
              <a:buNone/>
              <a:defRPr/>
            </a:pPr>
            <a:r>
              <a:rPr lang="uk-UA" sz="2400" dirty="0" smtClean="0">
                <a:cs typeface="+mn-cs"/>
              </a:rPr>
              <a:t>3. У ролі консультанта виступає вчитель, що добре знає можливості конкретної дитини</a:t>
            </a:r>
            <a:r>
              <a:rPr lang="ru-RU" sz="2400" dirty="0" smtClean="0">
                <a:cs typeface="+mn-cs"/>
              </a:rPr>
              <a:t>.</a:t>
            </a:r>
            <a:endParaRPr lang="ru-RU" sz="2400" dirty="0" smtClean="0">
              <a:cs typeface="+mn-cs"/>
            </a:endParaRPr>
          </a:p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556992"/>
          </a:xfrm>
        </p:spPr>
        <p:txBody>
          <a:bodyPr/>
          <a:lstStyle/>
          <a:p>
            <a:pPr>
              <a:defRPr/>
            </a:pPr>
            <a:r>
              <a:rPr lang="uk-UA" sz="2400" dirty="0" smtClean="0">
                <a:cs typeface="+mn-cs"/>
              </a:rPr>
              <a:t>Недоліки</a:t>
            </a:r>
          </a:p>
          <a:p>
            <a:pPr marL="0" indent="0">
              <a:buFontTx/>
              <a:buNone/>
              <a:defRPr/>
            </a:pPr>
            <a:r>
              <a:rPr lang="uk-UA" sz="2400" dirty="0" smtClean="0">
                <a:cs typeface="+mn-cs"/>
              </a:rPr>
              <a:t>1. Неможливість чіткого розподілу навчальних зусиль відповідно до специфіки окремих розділів програми.</a:t>
            </a:r>
          </a:p>
          <a:p>
            <a:pPr marL="0" indent="0">
              <a:buFontTx/>
              <a:buNone/>
              <a:defRPr/>
            </a:pPr>
            <a:r>
              <a:rPr lang="uk-UA" sz="2400" dirty="0" smtClean="0">
                <a:cs typeface="+mn-cs"/>
              </a:rPr>
              <a:t>2. Відсутність постійного поточного фахового контролю.</a:t>
            </a:r>
          </a:p>
          <a:p>
            <a:pPr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59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08912" cy="1143000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Індивідуальний план </a:t>
            </a:r>
            <a:br>
              <a:rPr lang="uk-UA" dirty="0" smtClean="0"/>
            </a:br>
            <a:r>
              <a:rPr lang="uk-UA" dirty="0" smtClean="0"/>
              <a:t>підготовки до ЗНО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dirty="0" smtClean="0"/>
              <a:t>Пройти тестування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dirty="0" smtClean="0"/>
              <a:t>Виявити </a:t>
            </a:r>
            <a:r>
              <a:rPr lang="uk-UA" dirty="0"/>
              <a:t>прогалини та проблеми, над якими слід попрацювати додатково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www.youtube.com/watch?v=MwY53tFZ6kw&amp;t=1163s</a:t>
            </a:r>
            <a:endParaRPr lang="uk-UA" sz="2400" dirty="0" smtClean="0"/>
          </a:p>
          <a:p>
            <a:r>
              <a:rPr lang="uk-UA" dirty="0"/>
              <a:t>Опрацювати матеріал </a:t>
            </a:r>
            <a:r>
              <a:rPr lang="uk-UA" dirty="0" err="1" smtClean="0"/>
              <a:t>відеоуроків</a:t>
            </a:r>
            <a:r>
              <a:rPr lang="uk-UA" dirty="0" smtClean="0"/>
              <a:t> з відповідних тем</a:t>
            </a:r>
          </a:p>
          <a:p>
            <a:r>
              <a:rPr lang="uk-UA" dirty="0"/>
              <a:t>Пройти </a:t>
            </a:r>
            <a:r>
              <a:rPr lang="uk-UA" dirty="0" smtClean="0"/>
              <a:t>тестування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24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/>
              <a:t>Приклади індивідуального плану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786371"/>
              </p:ext>
            </p:extLst>
          </p:nvPr>
        </p:nvGraphicFramePr>
        <p:xfrm>
          <a:off x="395536" y="1340768"/>
          <a:ext cx="8507287" cy="50474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2821"/>
                <a:gridCol w="1611475"/>
                <a:gridCol w="584299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Прізвище, ім’я учня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Виявлені прогалини та проблеми, над якими слід попрацювати додатково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Інструкція щодо самостійної роботи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Тарасов Андрій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Дії зі звичайними дробами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1. Опрацювати матеріал </a:t>
                      </a:r>
                      <a:r>
                        <a:rPr lang="uk-UA" sz="1600" dirty="0" err="1">
                          <a:effectLst/>
                        </a:rPr>
                        <a:t>відеоуроку</a:t>
                      </a:r>
                      <a:r>
                        <a:rPr lang="uk-UA" sz="1600" dirty="0">
                          <a:effectLst/>
                        </a:rPr>
                        <a:t> за посиланням </a:t>
                      </a:r>
                      <a:r>
                        <a:rPr lang="uk-UA" sz="1600" u="sng" dirty="0">
                          <a:effectLst/>
                          <a:hlinkClick r:id="rId2"/>
                        </a:rPr>
                        <a:t>https://www.youtube.com/watch?v=D3_wLiaTLCs</a:t>
                      </a:r>
                      <a:endParaRPr lang="ru-RU" sz="16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Приклади спочатку розв’язувати самостійно, зупинивши відео.</a:t>
                      </a:r>
                      <a:endParaRPr lang="ru-RU" sz="16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2. Пройти </a:t>
                      </a:r>
                      <a:r>
                        <a:rPr lang="en-US" sz="1600" dirty="0">
                          <a:effectLst/>
                        </a:rPr>
                        <a:t>online</a:t>
                      </a:r>
                      <a:r>
                        <a:rPr lang="uk-UA" sz="1600" dirty="0" err="1">
                          <a:effectLst/>
                        </a:rPr>
                        <a:t>-тестування</a:t>
                      </a:r>
                      <a:r>
                        <a:rPr lang="uk-UA" sz="1600" dirty="0">
                          <a:effectLst/>
                        </a:rPr>
                        <a:t> за посиланням </a:t>
                      </a:r>
                      <a:r>
                        <a:rPr lang="uk-UA" sz="1600" u="sng" dirty="0">
                          <a:effectLst/>
                          <a:hlinkClick r:id="rId3"/>
                        </a:rPr>
                        <a:t>https://onlinetestpad.com/ua/test/127180-13-d%D1%96i-%D1%96%D1%96-st-z%D1%96-zvichajnimi-drobami-6-klas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Петренко Аліна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Відсоткові розрахунки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1. Опрацювати матеріал </a:t>
                      </a:r>
                      <a:r>
                        <a:rPr lang="uk-UA" sz="1600" dirty="0" err="1">
                          <a:effectLst/>
                        </a:rPr>
                        <a:t>відеоуроку</a:t>
                      </a:r>
                      <a:r>
                        <a:rPr lang="uk-UA" sz="1600" dirty="0">
                          <a:effectLst/>
                        </a:rPr>
                        <a:t> за посиланням </a:t>
                      </a:r>
                      <a:r>
                        <a:rPr lang="uk-UA" sz="1600" u="sng" dirty="0">
                          <a:effectLst/>
                          <a:hlinkClick r:id="rId4"/>
                        </a:rPr>
                        <a:t>https://www.youtube.com/watch?v=BEgBvO__ckI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Приклади спочатку розв’язувати самостійно, зупинивши відео.</a:t>
                      </a:r>
                      <a:endParaRPr lang="ru-RU" sz="16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2. Пройти </a:t>
                      </a:r>
                      <a:r>
                        <a:rPr lang="en-US" sz="1600" dirty="0">
                          <a:effectLst/>
                        </a:rPr>
                        <a:t>online</a:t>
                      </a:r>
                      <a:r>
                        <a:rPr lang="uk-UA" sz="1600" dirty="0" err="1">
                          <a:effectLst/>
                        </a:rPr>
                        <a:t>-тестування</a:t>
                      </a:r>
                      <a:r>
                        <a:rPr lang="uk-UA" sz="1600" dirty="0">
                          <a:effectLst/>
                        </a:rPr>
                        <a:t> за посиланням </a:t>
                      </a:r>
                      <a:r>
                        <a:rPr lang="uk-UA" sz="1600" u="sng" dirty="0">
                          <a:effectLst/>
                          <a:hlinkClick r:id="rId5"/>
                        </a:rPr>
                        <a:t>https://bondarenko.dn.ua/mathematics/on-line-tests/protsenty-onlajn-test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0912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uk-UA" dirty="0" smtClean="0"/>
              <a:t>Використання освітніх ресурсів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12968" cy="54006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 </a:t>
            </a:r>
            <a:r>
              <a:rPr lang="ru-RU" dirty="0" err="1"/>
              <a:t>Студія</a:t>
            </a:r>
            <a:r>
              <a:rPr lang="ru-RU" dirty="0"/>
              <a:t> онлайн</a:t>
            </a:r>
            <a:r>
              <a:rPr lang="en-US" dirty="0"/>
              <a:t>-</a:t>
            </a:r>
            <a:r>
              <a:rPr lang="ru-RU" dirty="0" err="1"/>
              <a:t>освіти</a:t>
            </a:r>
            <a:r>
              <a:rPr lang="en-US" dirty="0"/>
              <a:t> Educational Era </a:t>
            </a:r>
            <a:r>
              <a:rPr lang="en-US" u="sng" dirty="0">
                <a:hlinkClick r:id="rId2"/>
              </a:rPr>
              <a:t>https://www.ed-era.com/</a:t>
            </a:r>
            <a:endParaRPr lang="ru-RU" dirty="0"/>
          </a:p>
          <a:p>
            <a:r>
              <a:rPr lang="en-US" dirty="0"/>
              <a:t> </a:t>
            </a:r>
            <a:r>
              <a:rPr lang="ru-RU" dirty="0" err="1"/>
              <a:t>iLearn</a:t>
            </a:r>
            <a:r>
              <a:rPr lang="ru-RU" dirty="0"/>
              <a:t> (</a:t>
            </a:r>
            <a:r>
              <a:rPr lang="ru-RU" u="sng" dirty="0">
                <a:hlinkClick r:id="rId3"/>
              </a:rPr>
              <a:t>https://ilearn.org.ua/</a:t>
            </a:r>
            <a:r>
              <a:rPr lang="ru-RU" dirty="0"/>
              <a:t>) – </a:t>
            </a:r>
            <a:r>
              <a:rPr lang="ru-RU" dirty="0" err="1"/>
              <a:t>цікаве</a:t>
            </a:r>
            <a:r>
              <a:rPr lang="ru-RU" dirty="0"/>
              <a:t>, </a:t>
            </a:r>
            <a:r>
              <a:rPr lang="ru-RU" dirty="0" err="1"/>
              <a:t>безкоштовне</a:t>
            </a:r>
            <a:r>
              <a:rPr lang="ru-RU" dirty="0"/>
              <a:t> і </a:t>
            </a:r>
            <a:r>
              <a:rPr lang="ru-RU" dirty="0" err="1"/>
              <a:t>доступне</a:t>
            </a:r>
            <a:r>
              <a:rPr lang="ru-RU" dirty="0"/>
              <a:t> 24/7 </a:t>
            </a:r>
            <a:r>
              <a:rPr lang="ru-RU" dirty="0" err="1"/>
              <a:t>навчання</a:t>
            </a:r>
            <a:r>
              <a:rPr lang="ru-RU" dirty="0"/>
              <a:t>:  онлайн </a:t>
            </a:r>
            <a:r>
              <a:rPr lang="ru-RU" dirty="0" err="1"/>
              <a:t>курси</a:t>
            </a:r>
            <a:r>
              <a:rPr lang="ru-RU" dirty="0"/>
              <a:t> з </a:t>
            </a:r>
            <a:r>
              <a:rPr lang="ru-RU" dirty="0" err="1"/>
              <a:t>основних</a:t>
            </a:r>
            <a:r>
              <a:rPr lang="ru-RU" dirty="0"/>
              <a:t> </a:t>
            </a:r>
            <a:r>
              <a:rPr lang="ru-RU" dirty="0" err="1"/>
              <a:t>предметів</a:t>
            </a:r>
            <a:r>
              <a:rPr lang="ru-RU" dirty="0"/>
              <a:t> ЗНО, </a:t>
            </a:r>
            <a:r>
              <a:rPr lang="ru-RU" dirty="0" err="1"/>
              <a:t>вебінари</a:t>
            </a:r>
            <a:r>
              <a:rPr lang="ru-RU" dirty="0"/>
              <a:t> з </a:t>
            </a:r>
            <a:r>
              <a:rPr lang="ru-RU" dirty="0" err="1"/>
              <a:t>найкращими</a:t>
            </a:r>
            <a:r>
              <a:rPr lang="ru-RU" dirty="0"/>
              <a:t> репетиторами </a:t>
            </a:r>
            <a:r>
              <a:rPr lang="ru-RU" dirty="0" err="1"/>
              <a:t>Києва</a:t>
            </a:r>
            <a:r>
              <a:rPr lang="ru-RU" dirty="0"/>
              <a:t>, тести, </a:t>
            </a:r>
            <a:r>
              <a:rPr lang="ru-RU" dirty="0" err="1"/>
              <a:t>подкасти</a:t>
            </a:r>
            <a:r>
              <a:rPr lang="ru-RU" dirty="0"/>
              <a:t>, </a:t>
            </a:r>
            <a:r>
              <a:rPr lang="ru-RU" dirty="0" err="1"/>
              <a:t>матеріали</a:t>
            </a:r>
            <a:r>
              <a:rPr lang="ru-RU" dirty="0"/>
              <a:t> для </a:t>
            </a:r>
            <a:r>
              <a:rPr lang="ru-RU" dirty="0" err="1"/>
              <a:t>самопідготовки</a:t>
            </a:r>
            <a:r>
              <a:rPr lang="ru-RU" dirty="0"/>
              <a:t> .</a:t>
            </a:r>
          </a:p>
          <a:p>
            <a:r>
              <a:rPr lang="en-US" dirty="0"/>
              <a:t>Prometheus </a:t>
            </a:r>
            <a:r>
              <a:rPr lang="ru-RU" u="sng" dirty="0">
                <a:hlinkClick r:id="rId4"/>
              </a:rPr>
              <a:t>https://prometheus.org.ua/</a:t>
            </a:r>
            <a:r>
              <a:rPr lang="ru-RU" dirty="0"/>
              <a:t> Онлайн </a:t>
            </a:r>
            <a:r>
              <a:rPr lang="ru-RU" dirty="0" err="1"/>
              <a:t>курси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 і </a:t>
            </a:r>
            <a:r>
              <a:rPr lang="ru-RU" dirty="0" err="1"/>
              <a:t>світу</a:t>
            </a:r>
            <a:r>
              <a:rPr lang="ru-RU" dirty="0"/>
              <a:t> </a:t>
            </a:r>
            <a:r>
              <a:rPr lang="ru-RU" dirty="0" err="1"/>
              <a:t>із</a:t>
            </a:r>
            <a:r>
              <a:rPr lang="ru-RU" dirty="0"/>
              <a:t> </a:t>
            </a:r>
            <a:r>
              <a:rPr lang="ru-RU" dirty="0" err="1"/>
              <a:t>різних</a:t>
            </a:r>
            <a:r>
              <a:rPr lang="ru-RU" dirty="0"/>
              <a:t> </a:t>
            </a:r>
            <a:r>
              <a:rPr lang="ru-RU" dirty="0" err="1"/>
              <a:t>предметів</a:t>
            </a:r>
            <a:r>
              <a:rPr lang="ru-RU" dirty="0"/>
              <a:t> та </a:t>
            </a:r>
            <a:r>
              <a:rPr lang="ru-RU" dirty="0" err="1"/>
              <a:t>різноманітних</a:t>
            </a:r>
            <a:r>
              <a:rPr lang="ru-RU" dirty="0"/>
              <a:t> </a:t>
            </a:r>
            <a:r>
              <a:rPr lang="ru-RU" dirty="0" err="1"/>
              <a:t>напрямків</a:t>
            </a:r>
            <a:r>
              <a:rPr lang="ru-RU" dirty="0"/>
              <a:t> для </a:t>
            </a:r>
            <a:r>
              <a:rPr lang="ru-RU" dirty="0" err="1"/>
              <a:t>вчителів</a:t>
            </a:r>
            <a:r>
              <a:rPr lang="ru-RU" dirty="0"/>
              <a:t> та </a:t>
            </a:r>
            <a:r>
              <a:rPr lang="ru-RU" dirty="0" err="1"/>
              <a:t>учнів</a:t>
            </a:r>
            <a:endParaRPr lang="ru-RU" dirty="0"/>
          </a:p>
          <a:p>
            <a:r>
              <a:rPr lang="ru-RU" dirty="0"/>
              <a:t>Каталог </a:t>
            </a:r>
            <a:r>
              <a:rPr lang="ru-RU" dirty="0" err="1"/>
              <a:t>електронних</a:t>
            </a:r>
            <a:r>
              <a:rPr lang="ru-RU" dirty="0"/>
              <a:t> </a:t>
            </a:r>
            <a:r>
              <a:rPr lang="ru-RU" dirty="0" err="1"/>
              <a:t>освітніх</a:t>
            </a:r>
            <a:r>
              <a:rPr lang="ru-RU" dirty="0"/>
              <a:t> </a:t>
            </a:r>
            <a:r>
              <a:rPr lang="ru-RU" dirty="0" err="1"/>
              <a:t>ресурсів</a:t>
            </a:r>
            <a:r>
              <a:rPr lang="ru-RU" dirty="0"/>
              <a:t> </a:t>
            </a:r>
            <a:r>
              <a:rPr lang="ru-RU" dirty="0" err="1"/>
              <a:t>Інституту</a:t>
            </a:r>
            <a:r>
              <a:rPr lang="ru-RU" dirty="0"/>
              <a:t> </a:t>
            </a:r>
            <a:r>
              <a:rPr lang="ru-RU" dirty="0" err="1"/>
              <a:t>післядипломної</a:t>
            </a:r>
            <a:r>
              <a:rPr lang="ru-RU" dirty="0"/>
              <a:t> </a:t>
            </a:r>
            <a:r>
              <a:rPr lang="ru-RU" dirty="0" err="1"/>
              <a:t>педагогічної</a:t>
            </a:r>
            <a:r>
              <a:rPr lang="ru-RU" dirty="0"/>
              <a:t> </a:t>
            </a:r>
            <a:r>
              <a:rPr lang="ru-RU" dirty="0" err="1"/>
              <a:t>освіти</a:t>
            </a:r>
            <a:r>
              <a:rPr lang="ru-RU" dirty="0"/>
              <a:t> </a:t>
            </a:r>
            <a:r>
              <a:rPr lang="ru-RU" dirty="0" err="1"/>
              <a:t>Київського</a:t>
            </a:r>
            <a:r>
              <a:rPr lang="ru-RU" dirty="0"/>
              <a:t> </a:t>
            </a:r>
            <a:r>
              <a:rPr lang="ru-RU" dirty="0" err="1"/>
              <a:t>університету</a:t>
            </a:r>
            <a:r>
              <a:rPr lang="ru-RU" dirty="0"/>
              <a:t> </a:t>
            </a:r>
            <a:r>
              <a:rPr lang="ru-RU" dirty="0" err="1"/>
              <a:t>імені</a:t>
            </a:r>
            <a:r>
              <a:rPr lang="ru-RU" dirty="0"/>
              <a:t> </a:t>
            </a:r>
            <a:r>
              <a:rPr lang="ru-RU" dirty="0" smtClean="0"/>
              <a:t>Бориса </a:t>
            </a:r>
            <a:r>
              <a:rPr lang="ru-RU" dirty="0" err="1" smtClean="0"/>
              <a:t>Грінченка</a:t>
            </a:r>
            <a:r>
              <a:rPr lang="ru-RU" dirty="0"/>
              <a:t> </a:t>
            </a:r>
            <a:r>
              <a:rPr lang="ru-RU" u="sng" dirty="0">
                <a:hlinkClick r:id="rId5"/>
              </a:rPr>
              <a:t>http://urok.ippo.kubg.edu.ua/</a:t>
            </a:r>
            <a:endParaRPr lang="ru-RU" dirty="0"/>
          </a:p>
          <a:p>
            <a:r>
              <a:rPr lang="ru-RU" dirty="0" err="1"/>
              <a:t>Інтерактивні</a:t>
            </a:r>
            <a:r>
              <a:rPr lang="ru-RU" dirty="0"/>
              <a:t> </a:t>
            </a:r>
            <a:r>
              <a:rPr lang="ru-RU" dirty="0" err="1"/>
              <a:t>підручники</a:t>
            </a:r>
            <a:r>
              <a:rPr lang="ru-RU" dirty="0"/>
              <a:t> </a:t>
            </a:r>
            <a:r>
              <a:rPr lang="ru-RU" dirty="0" err="1"/>
              <a:t>Edera</a:t>
            </a:r>
            <a:r>
              <a:rPr lang="ru-RU" dirty="0"/>
              <a:t> (математика, </a:t>
            </a:r>
            <a:r>
              <a:rPr lang="ru-RU" dirty="0" err="1"/>
              <a:t>біологія</a:t>
            </a:r>
            <a:r>
              <a:rPr lang="ru-RU" b="1" dirty="0"/>
              <a:t>, </a:t>
            </a:r>
            <a:r>
              <a:rPr lang="ru-RU" dirty="0" err="1"/>
              <a:t>укр</a:t>
            </a:r>
            <a:r>
              <a:rPr lang="uk-UA" dirty="0" err="1"/>
              <a:t>аїнська</a:t>
            </a:r>
            <a:r>
              <a:rPr lang="ru-RU" dirty="0"/>
              <a:t> </a:t>
            </a:r>
            <a:r>
              <a:rPr lang="ru-RU" dirty="0" err="1"/>
              <a:t>мова</a:t>
            </a:r>
            <a:r>
              <a:rPr lang="ru-RU" dirty="0"/>
              <a:t>, </a:t>
            </a:r>
            <a:r>
              <a:rPr lang="ru-RU" dirty="0" err="1"/>
              <a:t>історія</a:t>
            </a:r>
            <a:r>
              <a:rPr lang="ru-RU" dirty="0"/>
              <a:t> </a:t>
            </a:r>
            <a:r>
              <a:rPr lang="ru-RU" dirty="0" err="1"/>
              <a:t>України</a:t>
            </a:r>
            <a:r>
              <a:rPr lang="ru-RU" dirty="0"/>
              <a:t>, </a:t>
            </a:r>
            <a:r>
              <a:rPr lang="ru-RU" dirty="0" err="1"/>
              <a:t>фізика</a:t>
            </a:r>
            <a:r>
              <a:rPr lang="ru-RU" dirty="0"/>
              <a:t>, </a:t>
            </a:r>
            <a:r>
              <a:rPr lang="ru-RU" dirty="0" err="1"/>
              <a:t>географія</a:t>
            </a:r>
            <a:r>
              <a:rPr lang="ru-RU" dirty="0"/>
              <a:t>, </a:t>
            </a:r>
            <a:r>
              <a:rPr lang="ru-RU" dirty="0" err="1"/>
              <a:t>біологія</a:t>
            </a:r>
            <a:r>
              <a:rPr lang="ru-RU" dirty="0"/>
              <a:t>)  </a:t>
            </a:r>
            <a:r>
              <a:rPr lang="ru-RU" u="sng" dirty="0">
                <a:hlinkClick r:id="rId6"/>
              </a:rPr>
              <a:t>https://www.ed-era.com/books/</a:t>
            </a:r>
            <a:endParaRPr lang="ru-RU" dirty="0"/>
          </a:p>
          <a:p>
            <a:r>
              <a:rPr lang="ru-RU" dirty="0" err="1"/>
              <a:t>Мультимедійні</a:t>
            </a:r>
            <a:r>
              <a:rPr lang="ru-RU" dirty="0"/>
              <a:t> </a:t>
            </a:r>
            <a:r>
              <a:rPr lang="ru-RU" dirty="0" err="1"/>
              <a:t>підручники</a:t>
            </a:r>
            <a:r>
              <a:rPr lang="ru-RU" dirty="0"/>
              <a:t> КМ </a:t>
            </a:r>
            <a:r>
              <a:rPr lang="ru-RU" dirty="0" err="1"/>
              <a:t>Медіа</a:t>
            </a:r>
            <a:r>
              <a:rPr lang="ru-RU" dirty="0"/>
              <a:t> (з </a:t>
            </a:r>
            <a:r>
              <a:rPr lang="ru-RU" dirty="0" err="1"/>
              <a:t>відео</a:t>
            </a:r>
            <a:r>
              <a:rPr lang="ru-RU" dirty="0"/>
              <a:t> і </a:t>
            </a:r>
            <a:r>
              <a:rPr lang="ru-RU" dirty="0" err="1"/>
              <a:t>можливістю</a:t>
            </a:r>
            <a:r>
              <a:rPr lang="ru-RU" dirty="0"/>
              <a:t> </a:t>
            </a:r>
            <a:r>
              <a:rPr lang="ru-RU" dirty="0" err="1"/>
              <a:t>читати</a:t>
            </a:r>
            <a:r>
              <a:rPr lang="ru-RU" dirty="0"/>
              <a:t> на телефонах) </a:t>
            </a:r>
            <a:r>
              <a:rPr lang="ru-RU" u="sng" dirty="0">
                <a:hlinkClick r:id="rId7"/>
              </a:rPr>
              <a:t>http://kmmedia.com.ua/books/</a:t>
            </a:r>
            <a:endParaRPr lang="ru-RU" dirty="0"/>
          </a:p>
          <a:p>
            <a:r>
              <a:rPr lang="ru-RU" dirty="0" err="1"/>
              <a:t>Українська</a:t>
            </a:r>
            <a:r>
              <a:rPr lang="ru-RU" dirty="0"/>
              <a:t> </a:t>
            </a:r>
            <a:r>
              <a:rPr lang="ru-RU" dirty="0" err="1"/>
              <a:t>програма</a:t>
            </a:r>
            <a:r>
              <a:rPr lang="ru-RU" dirty="0"/>
              <a:t> – каталог е-</a:t>
            </a:r>
            <a:r>
              <a:rPr lang="ru-RU" dirty="0" err="1"/>
              <a:t>підручників</a:t>
            </a:r>
            <a:r>
              <a:rPr lang="ru-RU" dirty="0"/>
              <a:t>, </a:t>
            </a:r>
            <a:r>
              <a:rPr lang="ru-RU" dirty="0" err="1"/>
              <a:t>відео</a:t>
            </a:r>
            <a:r>
              <a:rPr lang="ru-RU" dirty="0"/>
              <a:t>, </a:t>
            </a:r>
            <a:r>
              <a:rPr lang="ru-RU" dirty="0" err="1"/>
              <a:t>аудіокниг</a:t>
            </a:r>
            <a:r>
              <a:rPr lang="ru-RU" dirty="0"/>
              <a:t> для </a:t>
            </a:r>
            <a:r>
              <a:rPr lang="ru-RU" dirty="0" err="1"/>
              <a:t>школи</a:t>
            </a:r>
            <a:r>
              <a:rPr lang="ru-RU" dirty="0"/>
              <a:t> </a:t>
            </a:r>
            <a:r>
              <a:rPr lang="ru-RU" u="sng" dirty="0">
                <a:hlinkClick r:id="rId8"/>
              </a:rPr>
              <a:t>http://ukrprog.com/</a:t>
            </a:r>
            <a:endParaRPr lang="ru-RU" dirty="0"/>
          </a:p>
          <a:p>
            <a:r>
              <a:rPr lang="ru-RU" dirty="0" err="1"/>
              <a:t>Розумники</a:t>
            </a:r>
            <a:r>
              <a:rPr lang="ru-RU" dirty="0"/>
              <a:t> – </a:t>
            </a:r>
            <a:r>
              <a:rPr lang="ru-RU" dirty="0" err="1"/>
              <a:t>придбання</a:t>
            </a:r>
            <a:r>
              <a:rPr lang="ru-RU" dirty="0"/>
              <a:t> (диски та </a:t>
            </a:r>
            <a:r>
              <a:rPr lang="ru-RU" dirty="0" err="1"/>
              <a:t>скачування</a:t>
            </a:r>
            <a:r>
              <a:rPr lang="ru-RU" dirty="0"/>
              <a:t> з сайту) </a:t>
            </a:r>
            <a:r>
              <a:rPr lang="ru-RU" dirty="0" err="1"/>
              <a:t>ліцензійних</a:t>
            </a:r>
            <a:r>
              <a:rPr lang="ru-RU" dirty="0"/>
              <a:t> МОН е-</a:t>
            </a:r>
            <a:r>
              <a:rPr lang="ru-RU" dirty="0" err="1"/>
              <a:t>підручників</a:t>
            </a:r>
            <a:r>
              <a:rPr lang="ru-RU" dirty="0"/>
              <a:t> (</a:t>
            </a:r>
            <a:r>
              <a:rPr lang="ru-RU" dirty="0" err="1"/>
              <a:t>педагогічні</a:t>
            </a:r>
            <a:r>
              <a:rPr lang="ru-RU" dirty="0"/>
              <a:t> </a:t>
            </a:r>
            <a:r>
              <a:rPr lang="ru-RU" dirty="0" err="1"/>
              <a:t>програмні</a:t>
            </a:r>
            <a:r>
              <a:rPr lang="ru-RU" dirty="0"/>
              <a:t> </a:t>
            </a:r>
            <a:r>
              <a:rPr lang="ru-RU" dirty="0" err="1"/>
              <a:t>засоби</a:t>
            </a:r>
            <a:r>
              <a:rPr lang="ru-RU" dirty="0"/>
              <a:t>, тести, </a:t>
            </a:r>
            <a:r>
              <a:rPr lang="ru-RU" dirty="0" err="1"/>
              <a:t>лабораторні</a:t>
            </a:r>
            <a:r>
              <a:rPr lang="ru-RU" dirty="0"/>
              <a:t> </a:t>
            </a:r>
            <a:r>
              <a:rPr lang="ru-RU" dirty="0" err="1"/>
              <a:t>практикуми</a:t>
            </a:r>
            <a:r>
              <a:rPr lang="ru-RU" dirty="0"/>
              <a:t> та </a:t>
            </a:r>
            <a:r>
              <a:rPr lang="ru-RU" dirty="0" err="1"/>
              <a:t>інше</a:t>
            </a:r>
            <a:r>
              <a:rPr lang="ru-RU" dirty="0"/>
              <a:t>) </a:t>
            </a:r>
            <a:r>
              <a:rPr lang="ru-RU" u="sng" dirty="0">
                <a:hlinkClick r:id="rId9"/>
              </a:rPr>
              <a:t>http://rozumniki.net/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49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uk-UA" dirty="0" smtClean="0"/>
              <a:t>Використання інтерактивної платформи </a:t>
            </a:r>
            <a:r>
              <a:rPr lang="uk-UA" b="1" dirty="0"/>
              <a:t>GIOS </a:t>
            </a:r>
            <a:r>
              <a:rPr lang="uk-UA" sz="2700" dirty="0"/>
              <a:t>(</a:t>
            </a:r>
            <a:r>
              <a:rPr lang="uk-UA" sz="2700" b="1" i="1" dirty="0"/>
              <a:t>https://gioschool.com</a:t>
            </a:r>
            <a:r>
              <a:rPr lang="uk-UA" sz="2700" dirty="0"/>
              <a:t>)</a:t>
            </a:r>
            <a:r>
              <a:rPr lang="uk-UA" sz="2700" dirty="0" smtClean="0"/>
              <a:t> 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9248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uk-UA" dirty="0"/>
              <a:t>«інтерактивне» відео (запитання до відео допомагають підвищити концентрацію уваги учня під час перегляду й одразу запустити процеси самоконтролю); </a:t>
            </a:r>
            <a:endParaRPr lang="ru-RU" dirty="0"/>
          </a:p>
          <a:p>
            <a:pPr lvl="0"/>
            <a:r>
              <a:rPr lang="uk-UA" dirty="0"/>
              <a:t>опорні схеми (опорний конспект, що допомагає усвідомити зв'язки між поняттями, про які йшла мова в лекції); </a:t>
            </a:r>
            <a:endParaRPr lang="ru-RU" dirty="0"/>
          </a:p>
          <a:p>
            <a:pPr lvl="0"/>
            <a:r>
              <a:rPr lang="uk-UA" dirty="0"/>
              <a:t>розв'язані типові задачі (це є прикладом і орієнтиром для учнів); </a:t>
            </a:r>
            <a:endParaRPr lang="ru-RU" dirty="0"/>
          </a:p>
          <a:p>
            <a:pPr lvl="0"/>
            <a:r>
              <a:rPr lang="uk-UA" dirty="0"/>
              <a:t>вхідне та фінальне тестування.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4392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280920" cy="521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/>
              <a:t>Використання інтерактивної платформи </a:t>
            </a:r>
            <a:r>
              <a:rPr lang="uk-UA" b="1" dirty="0" smtClean="0"/>
              <a:t>GIOS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2539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Використання </a:t>
            </a:r>
            <a:r>
              <a:rPr lang="ru-RU" dirty="0" err="1" smtClean="0"/>
              <a:t>youtube</a:t>
            </a:r>
            <a:r>
              <a:rPr lang="ru-RU" dirty="0" smtClean="0"/>
              <a:t>-каналу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97152"/>
          </a:xfrm>
        </p:spPr>
        <p:txBody>
          <a:bodyPr/>
          <a:lstStyle/>
          <a:p>
            <a:r>
              <a:rPr lang="en-US" dirty="0">
                <a:hlinkClick r:id="rId2"/>
              </a:rPr>
              <a:t>http://osvita.ua/test/73619/?fbclid=IwAR2hBRW4r7r6-x3Y6YKw8pd3XPVFXndbE1Ven4YI66Ydo-cZUuroOFjFQ3Q</a:t>
            </a:r>
            <a:endParaRPr lang="ru-RU" u="sng" dirty="0" smtClean="0">
              <a:hlinkClick r:id="rId3"/>
            </a:endParaRPr>
          </a:p>
          <a:p>
            <a:r>
              <a:rPr lang="ru-RU" u="sng" dirty="0" smtClean="0">
                <a:hlinkClick r:id="rId3"/>
              </a:rPr>
              <a:t>https</a:t>
            </a:r>
            <a:r>
              <a:rPr lang="ru-RU" u="sng" dirty="0">
                <a:hlinkClick r:id="rId3"/>
              </a:rPr>
              <a:t>://</a:t>
            </a:r>
            <a:r>
              <a:rPr lang="ru-RU" u="sng" dirty="0" smtClean="0">
                <a:hlinkClick r:id="rId3"/>
              </a:rPr>
              <a:t>www.youtube.com/channel/UCZfBhbKgwph7zxhW1tbU3tg</a:t>
            </a:r>
            <a:r>
              <a:rPr lang="ru-RU" u="sng" dirty="0" smtClean="0"/>
              <a:t> (</a:t>
            </a:r>
            <a:r>
              <a:rPr lang="uk-UA" dirty="0"/>
              <a:t>Ярмак </a:t>
            </a:r>
            <a:r>
              <a:rPr lang="uk-UA" dirty="0" err="1" smtClean="0"/>
              <a:t>Вячеслав</a:t>
            </a:r>
            <a:r>
              <a:rPr lang="uk-UA" dirty="0" smtClean="0"/>
              <a:t>)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www.youtube.com/channel/UCXNaFzK6yzJzaL28ty5OU9g</a:t>
            </a:r>
            <a:r>
              <a:rPr lang="en-US" dirty="0" smtClean="0"/>
              <a:t> (</a:t>
            </a:r>
            <a:r>
              <a:rPr lang="uk-UA" dirty="0" err="1" smtClean="0"/>
              <a:t>Шраменко</a:t>
            </a:r>
            <a:r>
              <a:rPr lang="uk-UA" dirty="0" smtClean="0"/>
              <a:t> Владимир)</a:t>
            </a:r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www.youtube.com/channel/UCpnN7n9ewUs1e33_kFYsnFg</a:t>
            </a:r>
            <a:r>
              <a:rPr lang="uk-UA" dirty="0" smtClean="0"/>
              <a:t> (Ткаченко Сергій)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3810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285</Words>
  <Application>Microsoft Office PowerPoint</Application>
  <PresentationFormat>Экран (4:3)</PresentationFormat>
  <Paragraphs>69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Організація ефективної підготовки учнів до ЗНО на засадах індивідуального підходу з урахуванням дистанційної підготовки</vt:lpstr>
      <vt:lpstr>Ключові дати</vt:lpstr>
      <vt:lpstr>Самостійна робота з урахуванням дистанційної підготовки</vt:lpstr>
      <vt:lpstr>Індивідуальний план  підготовки до ЗНО</vt:lpstr>
      <vt:lpstr>Приклади індивідуального плану</vt:lpstr>
      <vt:lpstr>Використання освітніх ресурсів</vt:lpstr>
      <vt:lpstr>Використання інтерактивної платформи GIOS (https://gioschool.com) </vt:lpstr>
      <vt:lpstr>Використання інтерактивної платформи GIOS</vt:lpstr>
      <vt:lpstr>Використання youtube-каналу</vt:lpstr>
      <vt:lpstr>Платформи для створення тестів</vt:lpstr>
      <vt:lpstr>Навчити неможливо!!! Можливо допомогти навчитися!!!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Організація ефективної підготовки учнів до ЗНО на засадах індивідуального підходу з урахуванням дистанційної підготовки</dc:title>
  <dc:creator>Svetlana</dc:creator>
  <cp:lastModifiedBy>Ирина</cp:lastModifiedBy>
  <cp:revision>23</cp:revision>
  <dcterms:created xsi:type="dcterms:W3CDTF">2020-05-27T06:06:24Z</dcterms:created>
  <dcterms:modified xsi:type="dcterms:W3CDTF">2020-05-28T01:59:02Z</dcterms:modified>
</cp:coreProperties>
</file>