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60" r:id="rId2"/>
    <p:sldId id="262" r:id="rId3"/>
    <p:sldId id="261" r:id="rId4"/>
    <p:sldId id="263" r:id="rId5"/>
    <p:sldId id="283" r:id="rId6"/>
    <p:sldId id="288" r:id="rId7"/>
    <p:sldId id="293" r:id="rId8"/>
    <p:sldId id="292" r:id="rId9"/>
    <p:sldId id="311" r:id="rId10"/>
    <p:sldId id="272" r:id="rId11"/>
    <p:sldId id="285" r:id="rId12"/>
    <p:sldId id="304" r:id="rId13"/>
    <p:sldId id="306" r:id="rId14"/>
    <p:sldId id="266" r:id="rId15"/>
    <p:sldId id="307" r:id="rId16"/>
    <p:sldId id="308" r:id="rId17"/>
    <p:sldId id="309" r:id="rId18"/>
    <p:sldId id="310" r:id="rId19"/>
    <p:sldId id="274" r:id="rId20"/>
    <p:sldId id="295" r:id="rId21"/>
    <p:sldId id="296" r:id="rId22"/>
    <p:sldId id="298" r:id="rId23"/>
    <p:sldId id="299" r:id="rId24"/>
    <p:sldId id="301" r:id="rId25"/>
    <p:sldId id="300" r:id="rId26"/>
    <p:sldId id="275" r:id="rId27"/>
    <p:sldId id="3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505"/>
    <a:srgbClr val="001746"/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3" autoAdjust="0"/>
    <p:restoredTop sz="96433" autoAdjust="0"/>
  </p:normalViewPr>
  <p:slideViewPr>
    <p:cSldViewPr snapToGrid="0">
      <p:cViewPr varScale="1">
        <p:scale>
          <a:sx n="80" d="100"/>
          <a:sy n="80" d="100"/>
        </p:scale>
        <p:origin x="82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7A4C4-371B-4081-B307-E7963026ED83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49A7-8011-4493-84A0-14494DFB2B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0975-6030-4041-819D-B1C0F8099868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A115-BC21-468F-9C62-649A0CDA0080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AA9-DCFA-47D7-BD68-AF32D763D619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uk-U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2ABC-E2DE-43F8-A43E-8BF0D1F457A1}" type="datetime1">
              <a:rPr lang="ru-RU" smtClean="0"/>
              <a:t>07.04.2020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16C4-DE33-45CD-88C4-12B091BA4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3658-D6FB-44CD-A35F-1A3FA57D99BD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3B12-7F29-4163-A332-6FC6BB55BED2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4184-88EB-4E7D-9DF8-200D8C859437}" type="datetime1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FC62-C580-4324-A036-F641FE2ED019}" type="datetime1">
              <a:rPr lang="ru-RU" smtClean="0"/>
              <a:t>07.04.2020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C31F-037C-4CB5-B1F6-5E48F760240F}" type="datetime1">
              <a:rPr lang="ru-RU" smtClean="0"/>
              <a:t>07.04.2020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9AD6-B085-490D-9AA8-2C985044D971}" type="datetime1">
              <a:rPr lang="ru-RU" smtClean="0"/>
              <a:t>07.04.2020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1E0-A1E5-4C98-9543-B3B04DAB60F3}" type="datetime1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F168-99A6-42B8-8771-A5F072903585}" type="datetime1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A50B-3A3F-41FF-AD1A-0F1EB83F209A}" type="datetime1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qa59baDNXU&amp;feature=youtu.be" TargetMode="External"/><Relationship Id="rId3" Type="http://schemas.openxmlformats.org/officeDocument/2006/relationships/hyperlink" Target="https://www.youtube.com/watch?v=Jl-L-zHQP2A" TargetMode="External"/><Relationship Id="rId7" Type="http://schemas.openxmlformats.org/officeDocument/2006/relationships/hyperlink" Target="https://www.youtube.com/watch?v=3LAjklSXpb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OkVC5K6yIdQ&amp;list=PLUbeR5ILeI-Nw4LJaGHziOHc47gksTig4&amp;index=4" TargetMode="External"/><Relationship Id="rId5" Type="http://schemas.openxmlformats.org/officeDocument/2006/relationships/hyperlink" Target="https://www.youtube.com/watch?v=3sg5oJQmlBY" TargetMode="External"/><Relationship Id="rId10" Type="http://schemas.openxmlformats.org/officeDocument/2006/relationships/hyperlink" Target="https://www.youtube.com/user/SonechkoProject/featured" TargetMode="External"/><Relationship Id="rId4" Type="http://schemas.openxmlformats.org/officeDocument/2006/relationships/hyperlink" Target="https://www.youtube.com/watch?v=0a7dfpihN6s" TargetMode="External"/><Relationship Id="rId9" Type="http://schemas.openxmlformats.org/officeDocument/2006/relationships/hyperlink" Target="https://www.youtube.com/watch?v=GjyQQ6UHnoI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WK56OV5CBQ" TargetMode="External"/><Relationship Id="rId3" Type="http://schemas.openxmlformats.org/officeDocument/2006/relationships/hyperlink" Target="https://www.youtube.com/watch?v=iXK1ltGfooE" TargetMode="External"/><Relationship Id="rId7" Type="http://schemas.openxmlformats.org/officeDocument/2006/relationships/hyperlink" Target="https://www.youtube.com/watch?v=53pjdFsNmi8&amp;list=PLIHpxevTp9Xgml0noIkMuGwezQamyBkA_&amp;index=1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GKHnm7iCHCo" TargetMode="External"/><Relationship Id="rId5" Type="http://schemas.openxmlformats.org/officeDocument/2006/relationships/hyperlink" Target="https://www.youtube.com/watch?v=8G87kg9s1HM&amp;list=PLUbeR5ILeI-Nw4LJaGHziOHc47gksTig4&amp;index=8" TargetMode="External"/><Relationship Id="rId4" Type="http://schemas.openxmlformats.org/officeDocument/2006/relationships/hyperlink" Target="https://www.youtube.com/watch?v=ppJMxREw5-I" TargetMode="External"/><Relationship Id="rId9" Type="http://schemas.openxmlformats.org/officeDocument/2006/relationships/hyperlink" Target="https://www.youtube.com/watch?v=kzjmmperSk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1RpthklB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zV6Ln0F7U0k" TargetMode="External"/><Relationship Id="rId5" Type="http://schemas.openxmlformats.org/officeDocument/2006/relationships/hyperlink" Target="https://www.youtube.com/watch?v=E30tSqnTZjs" TargetMode="External"/><Relationship Id="rId4" Type="http://schemas.openxmlformats.org/officeDocument/2006/relationships/hyperlink" Target="https://www.youtube.com/watch?v=67nsp58w284&amp;list=PLUbeR5ILeI-Nw4LJaGHziOHc47gksTig4&amp;index=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edpresa.ua/201548-55-energijnyh-igor-ta-rozvag-dlya-ditej-vdoma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7415" y="723332"/>
            <a:ext cx="6168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1548" y="4656509"/>
            <a:ext cx="4115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Волкова І.В., старший викладач кафедри виховання й розвитку особистості КВНЗ «Харківська академія неперервної освіти»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1630" y="213993"/>
            <a:ext cx="6946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Фізкультурні розваги </a:t>
            </a:r>
            <a:b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дітьми молодшого шкільного віку</a:t>
            </a:r>
            <a:b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умовах карантину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46" t="12829" b="13153"/>
          <a:stretch/>
        </p:blipFill>
        <p:spPr>
          <a:xfrm>
            <a:off x="5837382" y="2658567"/>
            <a:ext cx="2973243" cy="342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47396"/>
            <a:ext cx="2057400" cy="3651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maraf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2"/>
    </mc:Choice>
    <mc:Fallback>
      <p:transition spd="slow" advTm="3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0217" y="423862"/>
            <a:ext cx="5357091" cy="1071563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Активний руховий режим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ltGray">
          <a:xfrm>
            <a:off x="318366" y="1332201"/>
            <a:ext cx="8825634" cy="5050848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blackWhite">
          <a:xfrm>
            <a:off x="428624" y="1973625"/>
            <a:ext cx="6544830" cy="10668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uk-UA" sz="1600" b="1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</a:rPr>
              <a:t>Комплекс ранкової гімнастики</a:t>
            </a:r>
            <a:endParaRPr lang="uk-UA" sz="2000" b="1" dirty="0">
              <a:solidFill>
                <a:srgbClr val="002060"/>
              </a:solidFill>
              <a:latin typeface="Arial" charset="0"/>
            </a:endParaRPr>
          </a:p>
          <a:p>
            <a:pPr algn="ctr" eaLnBrk="0" hangingPunct="0">
              <a:defRPr/>
            </a:pP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blackWhite">
          <a:xfrm>
            <a:off x="428624" y="3120140"/>
            <a:ext cx="6544830" cy="11430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000" b="1" dirty="0" smtClean="0">
                <a:solidFill>
                  <a:srgbClr val="002060"/>
                </a:solidFill>
                <a:latin typeface="Arial" charset="0"/>
              </a:rPr>
              <a:t>Фізкультурні хвилинки, </a:t>
            </a:r>
          </a:p>
          <a:p>
            <a:pPr algn="ctr" eaLnBrk="0" hangingPunct="0"/>
            <a:r>
              <a:rPr lang="uk-UA" sz="2000" b="1" dirty="0" err="1" smtClean="0">
                <a:solidFill>
                  <a:srgbClr val="002060"/>
                </a:solidFill>
                <a:latin typeface="Arial" charset="0"/>
              </a:rPr>
              <a:t>руханки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blackWhite">
          <a:xfrm>
            <a:off x="359217" y="4342855"/>
            <a:ext cx="6683643" cy="137131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Малорухливі ігри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6"/>
    </mc:Choice>
    <mc:Fallback>
      <p:transition spd="slow" advTm="140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25781" y="175889"/>
            <a:ext cx="632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анкова гімнастика має завдання: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050" y="1130300"/>
            <a:ext cx="7477125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забезпечити повноцінне пробудження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організму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 готовність його до активної роботи. Комплекс простих вправ збуджує м’язи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покращує кровообіг;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формувати вольові якості особистості, організованість. Далеко не кожна людина здатна вставати зранку і займатись фізичними вправами;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фізичне вдосконалення людини. Регулярне виконання ранкової гімнастики сприяє гармонійному розвиткові всіх систем організму дитини: м’язової, кровоносної і дихальної.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5"/>
    </mc:Choice>
    <mc:Fallback>
      <p:transition spd="slow" advTm="594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97889" y="1376218"/>
            <a:ext cx="7222837" cy="5357091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 у шийному відділі хребта (оберти і </a:t>
            </a:r>
            <a:r>
              <a:rPr lang="uk-UA" sz="5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напів</a:t>
            </a:r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-оберти голови, нахили і повороти в різні сторони);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згинання і розгинання пальців рук;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колові рухи кистями;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 у ліктьових суглобах (оберти, згинання і розгинання);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 у плечових суглобах (піднімання рук у різних напрямках, колові і ривкові рухи прямими і зігнутими руками);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 </a:t>
            </a:r>
            <a:r>
              <a:rPr lang="uk-UA" sz="5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плечима</a:t>
            </a:r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різні сторони, оберти;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 тулубом: нахили вперед - назад, у сторони, колові рухи;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колові рухи тазом;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повороти тулуба;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махові рухи прямих ніг вперед - назад;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присідання на всій стопі, на носках, на одній нозі;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повільний біг (на місці), стрибки.</a:t>
            </a:r>
            <a:endParaRPr lang="ru-RU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5781" y="175889"/>
            <a:ext cx="6322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Ефективна ранкова гімнастика  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молодшого школяра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включає: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5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53"/>
    </mc:Choice>
    <mc:Fallback>
      <p:transition spd="slow" advTm="4915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2137" y="939799"/>
            <a:ext cx="7472363" cy="5260976"/>
          </a:xfrm>
        </p:spPr>
        <p:txBody>
          <a:bodyPr>
            <a:noAutofit/>
          </a:bodyPr>
          <a:lstStyle/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виконувати щоранку в один і той же час;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виконанням потрібно добре провітрити приміщення;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вправи робити натщесерце перед сніданком під легку музику;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 час виконання вправ потрібно дихати 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глибоко</a:t>
            </a:r>
            <a:b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ритмічно, вдихаючи повітря через ніс і видихати через рот;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кожну вправу виконувати точно і правильно, повторюючи 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її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 разів;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починати із нескладних рухів, навантаження підвищувати поступово. Наприкінці заняття виконати кілька вправ на розслаблення, щоб привести до нормального ритму роботу органів дихання і кровообіг;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після фізичних вправ обов’язкові водні процедури (обливання, обтирання, душ).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79376"/>
            <a:ext cx="7886700" cy="70167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Гігієнічні вимоги </a:t>
            </a:r>
            <a:b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ранкової гімнастики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95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9"/>
    </mc:Choice>
    <mc:Fallback>
      <p:transition spd="slow" advTm="4664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6804" name="AutoShape 4"/>
          <p:cNvSpPr>
            <a:spLocks noChangeArrowheads="1"/>
          </p:cNvSpPr>
          <p:nvPr/>
        </p:nvSpPr>
        <p:spPr bwMode="blackWhite">
          <a:xfrm>
            <a:off x="2413669" y="891662"/>
            <a:ext cx="5568287" cy="1787856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effectLst/>
                <a:latin typeface="Arial" charset="0"/>
              </a:rPr>
              <a:t>Ф</a:t>
            </a:r>
            <a:r>
              <a:rPr lang="uk-UA" sz="2800" b="1" dirty="0" err="1" smtClean="0">
                <a:solidFill>
                  <a:schemeClr val="bg1"/>
                </a:solidFill>
                <a:effectLst/>
                <a:latin typeface="Arial" charset="0"/>
              </a:rPr>
              <a:t>ізкультхвилинки</a:t>
            </a:r>
            <a:r>
              <a:rPr lang="uk-UA" sz="2800" b="1" dirty="0" smtClean="0">
                <a:solidFill>
                  <a:schemeClr val="bg1"/>
                </a:solidFill>
                <a:effectLst/>
                <a:latin typeface="Arial" charset="0"/>
              </a:rPr>
              <a:t>, </a:t>
            </a:r>
            <a:r>
              <a:rPr lang="uk-UA" sz="2800" b="1" dirty="0" err="1" smtClean="0">
                <a:solidFill>
                  <a:schemeClr val="bg1"/>
                </a:solidFill>
                <a:effectLst/>
                <a:latin typeface="Arial" charset="0"/>
              </a:rPr>
              <a:t>руханки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6805" name="AutoShape 5"/>
          <p:cNvSpPr>
            <a:spLocks noChangeArrowheads="1"/>
          </p:cNvSpPr>
          <p:nvPr/>
        </p:nvSpPr>
        <p:spPr bwMode="blackWhite">
          <a:xfrm>
            <a:off x="6520873" y="4176185"/>
            <a:ext cx="2469174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uk-UA" sz="2000" b="1" dirty="0">
                <a:solidFill>
                  <a:schemeClr val="bg1"/>
                </a:solidFill>
                <a:latin typeface="Arial" charset="0"/>
              </a:rPr>
              <a:t>к</a:t>
            </a:r>
            <a:r>
              <a:rPr lang="uk-UA" sz="2000" b="1" dirty="0" smtClean="0">
                <a:solidFill>
                  <a:schemeClr val="bg1"/>
                </a:solidFill>
                <a:effectLst/>
                <a:latin typeface="Arial" charset="0"/>
              </a:rPr>
              <a:t>омплекси </a:t>
            </a:r>
          </a:p>
          <a:p>
            <a:pPr algn="ctr" eaLnBrk="0" hangingPunct="0"/>
            <a:r>
              <a:rPr lang="uk-UA" sz="2000" b="1" dirty="0" smtClean="0">
                <a:solidFill>
                  <a:schemeClr val="bg1"/>
                </a:solidFill>
                <a:effectLst/>
                <a:latin typeface="Arial" charset="0"/>
              </a:rPr>
              <a:t>фізичних вправ</a:t>
            </a:r>
            <a:endParaRPr lang="en-US" sz="20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blackWhite">
          <a:xfrm>
            <a:off x="5372040" y="5317127"/>
            <a:ext cx="2466964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uk-UA" sz="1800" b="1" dirty="0" smtClean="0">
                <a:solidFill>
                  <a:schemeClr val="bg1"/>
                </a:solidFill>
                <a:effectLst/>
                <a:latin typeface="Arial" charset="0"/>
              </a:rPr>
              <a:t>ігрові</a:t>
            </a:r>
            <a:endParaRPr lang="en-US" sz="1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blackWhite">
          <a:xfrm>
            <a:off x="1007340" y="4031192"/>
            <a:ext cx="2324088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uk-UA" sz="2000" b="1" dirty="0" smtClean="0">
                <a:solidFill>
                  <a:schemeClr val="bg1"/>
                </a:solidFill>
                <a:effectLst/>
                <a:latin typeface="Arial" charset="0"/>
              </a:rPr>
              <a:t>віршовані</a:t>
            </a:r>
            <a:endParaRPr lang="en-US" sz="20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blackWhite">
          <a:xfrm>
            <a:off x="2688051" y="5303185"/>
            <a:ext cx="2466964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uk-UA" sz="2000" b="1" dirty="0" err="1" smtClean="0">
                <a:solidFill>
                  <a:schemeClr val="bg1"/>
                </a:solidFill>
                <a:effectLst/>
                <a:latin typeface="Arial" charset="0"/>
              </a:rPr>
              <a:t>кінезіологічні</a:t>
            </a:r>
            <a:endParaRPr lang="en-US" sz="20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Стрелка вправо с вырезом 10"/>
          <p:cNvSpPr/>
          <p:nvPr/>
        </p:nvSpPr>
        <p:spPr bwMode="auto">
          <a:xfrm rot="4809184">
            <a:off x="4689630" y="3772051"/>
            <a:ext cx="2542877" cy="500066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Стрелка вправо с вырезом 11"/>
          <p:cNvSpPr/>
          <p:nvPr/>
        </p:nvSpPr>
        <p:spPr bwMode="auto">
          <a:xfrm rot="6088073">
            <a:off x="3053095" y="3736856"/>
            <a:ext cx="2526841" cy="500066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 bwMode="auto">
          <a:xfrm rot="8457043">
            <a:off x="2047588" y="3122699"/>
            <a:ext cx="1641031" cy="500066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 bwMode="auto">
          <a:xfrm rot="2899242">
            <a:off x="6932222" y="3263454"/>
            <a:ext cx="1660371" cy="500066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36"/>
    </mc:Choice>
    <mc:Fallback>
      <p:transition spd="slow" advTm="8493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6475" y="1412876"/>
            <a:ext cx="6762750" cy="48339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«Піаніно»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Поставити всі пальці на стіл і під рахунок «раз і два» імітується гра на піаніно, пальці перебираються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порядком,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починаючи від великого до мізинця.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Гра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«Комарики»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Діти стоять, спочатку звуками імітують дзижчання комара, потім рухами – його політ навколо голови, рук, ніг, ловлять його оплесками. Наприклад: «Комарик над головою». Діти плещуть в долоні над головою. «Комарик біля вуха» тощо.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23975" y="355601"/>
            <a:ext cx="7886700" cy="70167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Ігрові фізкультхвилинки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0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0"/>
    </mc:Choice>
    <mc:Fallback>
      <p:transition spd="slow" advTm="2265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150" y="-82549"/>
            <a:ext cx="7353300" cy="55879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Кінезіологічні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фізкультхвилинки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7876" y="663574"/>
            <a:ext cx="6943724" cy="51466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uk-UA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 гімнастики для очей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Швидко покліпати очима, заплющити очі та посидіти спокійно, повільно рахуючи до 5. Повторити 4 –5 разів.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Міцно замружити очі. Порахувати до 3, відкрити очі та подивитися вдалечінь. Порахувати до 5. Повторити 4 – 5 разів.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середньому темпі проробити 3 – 4 кругових рухи очима в правий бік, стільки ж само – у лівий. Розслабивши очні м’язи, подивитися вдалечінь – на рахунок 1 – 6. Повторити 1 – 2 рази.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Витягнути руку вперед. Подивитися на вказівний палець витягнутої руки на рахунок 1 – 4. Потім перенести погляд вдалечінь на рахунок 1 – 6. Повторити 4 – 5 разів.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3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61"/>
    </mc:Choice>
    <mc:Fallback>
      <p:transition spd="slow" advTm="2066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025" y="9525"/>
            <a:ext cx="5648325" cy="95726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Віршовані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фізкультхвилинки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2625" y="1253331"/>
            <a:ext cx="719137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Прилетіли </a:t>
            </a:r>
            <a:r>
              <a:rPr lang="uk-UA" b="1" dirty="0">
                <a:solidFill>
                  <a:srgbClr val="002060"/>
                </a:solidFill>
              </a:rPr>
              <a:t>журавлі </a:t>
            </a:r>
            <a:r>
              <a:rPr lang="uk-UA" b="1" i="1" dirty="0">
                <a:solidFill>
                  <a:srgbClr val="002060"/>
                </a:solidFill>
              </a:rPr>
              <a:t>(помахати руками, як крилами)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І великі, і малі </a:t>
            </a:r>
            <a:r>
              <a:rPr lang="uk-UA" b="1" i="1" dirty="0">
                <a:solidFill>
                  <a:srgbClr val="002060"/>
                </a:solidFill>
              </a:rPr>
              <a:t>(руки вгору, руки вниз)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Сіли собі на ріллі, </a:t>
            </a:r>
            <a:r>
              <a:rPr lang="uk-UA" b="1" i="1" dirty="0">
                <a:solidFill>
                  <a:srgbClr val="002060"/>
                </a:solidFill>
              </a:rPr>
              <a:t>(присісти)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Заспівали: «</a:t>
            </a:r>
            <a:r>
              <a:rPr lang="uk-UA" b="1" dirty="0" err="1">
                <a:solidFill>
                  <a:srgbClr val="002060"/>
                </a:solidFill>
              </a:rPr>
              <a:t>Тра</a:t>
            </a:r>
            <a:r>
              <a:rPr lang="uk-UA" b="1" dirty="0">
                <a:solidFill>
                  <a:srgbClr val="002060"/>
                </a:solidFill>
              </a:rPr>
              <a:t>-ра-</a:t>
            </a:r>
            <a:r>
              <a:rPr lang="uk-UA" b="1" dirty="0" err="1">
                <a:solidFill>
                  <a:srgbClr val="002060"/>
                </a:solidFill>
              </a:rPr>
              <a:t>рі</a:t>
            </a:r>
            <a:r>
              <a:rPr lang="uk-UA" b="1" dirty="0">
                <a:solidFill>
                  <a:srgbClr val="002060"/>
                </a:solidFill>
              </a:rPr>
              <a:t>» </a:t>
            </a:r>
            <a:r>
              <a:rPr lang="uk-UA" b="1" i="1" dirty="0">
                <a:solidFill>
                  <a:srgbClr val="002060"/>
                </a:solidFill>
              </a:rPr>
              <a:t>(встати)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Де журавка ходила – </a:t>
            </a:r>
            <a:r>
              <a:rPr lang="uk-UA" b="1" i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i="1" dirty="0">
                <a:solidFill>
                  <a:srgbClr val="002060"/>
                </a:solidFill>
              </a:rPr>
              <a:t>(ходьба з високим підніманням стегна)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Там пшениця родила,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Де журавель походив -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Там ячмінь уродив.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4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05"/>
    </mc:Choice>
    <mc:Fallback>
      <p:transition spd="slow" advTm="3570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899" y="127001"/>
            <a:ext cx="7877175" cy="5111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Функції фізкультурних розваг </a:t>
            </a:r>
            <a:endParaRPr lang="ru-RU" sz="3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1275" y="873125"/>
            <a:ext cx="6296025" cy="4351338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розважальна </a:t>
            </a: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створити сприятливу атмосферу;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релаксаційна </a:t>
            </a: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позбавити напруження, спричиненого негативними емоціями, перевантаженнями м’язів, нервової системи, мозку;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комунікативна </a:t>
            </a: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об’єднати дітей та батьків, сприяти їхній співпраці, взаємодії між собою;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розвивальна </a:t>
            </a: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розвивати мовлення, увагу, пам’ять, мислення;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корекційна </a:t>
            </a: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«виправляти» емоційні, поведінкові й інші проблеми дитини.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28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2"/>
    </mc:Choice>
    <mc:Fallback>
      <p:transition spd="slow" advTm="4927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7485" y="504825"/>
            <a:ext cx="6007389" cy="7345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Малорухливі ігри з молодшими школярами під час карантину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5905" y="1563255"/>
            <a:ext cx="6737189" cy="44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клас</a:t>
            </a:r>
            <a:r>
              <a:rPr lang="uk-UA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вправ у формуванні культури рухів: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«Слухай сигнал», «Театр звірів»,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Літає – не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літає», «Швидко стати в шеренгу», «Переліт птахів», «Тихо-гучно»; «Мандрівка оплесків»; 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вправ у формуванні навички пересувань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«Ой, у полі жито», «По гриби», «Вовк у канаві», «Будиночки», «Горобці й ворони», «Садіння картоплі»;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опанування навички оволодіння </a:t>
            </a:r>
            <a:r>
              <a:rPr lang="uk-UA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м’ячем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«Хто влучніше?», «Влучно в ціль», «Жонглер», «Займи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вільне коло», «Приборкувач м’яча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»;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«Гарячий м’яч», «Донеси м’яч»;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стрибкових вправ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«Хто більше?», «Стрибунці-горобчики», «Стрибки по «купинах».</a:t>
            </a:r>
            <a:endParaRPr lang="ru-RU" sz="2000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2"/>
    </mc:Choice>
    <mc:Fallback>
      <p:transition spd="slow" advTm="69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" y="5757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8232" y="4381051"/>
            <a:ext cx="6728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uk-UA" altLang="ru-RU" sz="2000" b="1" dirty="0">
                <a:solidFill>
                  <a:srgbClr val="2D5D3D"/>
                </a:solidFill>
                <a:latin typeface="Arial" panose="020B0604020202020204" pitchFamily="34" charset="0"/>
              </a:rPr>
              <a:t>«</a:t>
            </a:r>
            <a:r>
              <a:rPr lang="uk-UA" altLang="ru-RU" sz="2400" b="1" dirty="0">
                <a:solidFill>
                  <a:srgbClr val="2D5D3D"/>
                </a:solidFill>
                <a:latin typeface="Arial" panose="020B0604020202020204" pitchFamily="34" charset="0"/>
              </a:rPr>
              <a:t>Гімнастика, фізичні вправи, ходьба повинні міцно увійти до повсякденного побуту кожного, хто хоче зберегти працездатність, здоров'я, </a:t>
            </a:r>
            <a:r>
              <a:rPr lang="uk-UA" altLang="ru-RU" sz="2400" b="1" dirty="0" smtClean="0">
                <a:solidFill>
                  <a:srgbClr val="2D5D3D"/>
                </a:solidFill>
                <a:latin typeface="Arial" panose="020B0604020202020204" pitchFamily="34" charset="0"/>
              </a:rPr>
              <a:t>повноцінне </a:t>
            </a:r>
            <a:r>
              <a:rPr lang="uk-UA" altLang="ru-RU" sz="2400" b="1" dirty="0">
                <a:solidFill>
                  <a:srgbClr val="2D5D3D"/>
                </a:solidFill>
                <a:latin typeface="Arial" panose="020B0604020202020204" pitchFamily="34" charset="0"/>
              </a:rPr>
              <a:t>і радісне життя</a:t>
            </a:r>
            <a:r>
              <a:rPr lang="uk-UA" altLang="ru-RU" sz="2400" b="1" dirty="0" smtClean="0">
                <a:solidFill>
                  <a:srgbClr val="2D5D3D"/>
                </a:solidFill>
                <a:latin typeface="Arial" panose="020B0604020202020204" pitchFamily="34" charset="0"/>
              </a:rPr>
              <a:t>» (Гіппократ, 460-370 </a:t>
            </a:r>
            <a:r>
              <a:rPr lang="uk-UA" altLang="ru-RU" sz="2400" b="1" dirty="0">
                <a:solidFill>
                  <a:srgbClr val="2D5D3D"/>
                </a:solidFill>
                <a:latin typeface="Arial" panose="020B0604020202020204" pitchFamily="34" charset="0"/>
              </a:rPr>
              <a:t>р. </a:t>
            </a:r>
            <a:r>
              <a:rPr lang="en-US" altLang="ru-RU" sz="2400" b="1" dirty="0" smtClean="0">
                <a:solidFill>
                  <a:srgbClr val="2D5D3D"/>
                </a:solidFill>
                <a:latin typeface="Arial" panose="020B0604020202020204" pitchFamily="34" charset="0"/>
              </a:rPr>
              <a:t/>
            </a:r>
            <a:br>
              <a:rPr lang="en-US" altLang="ru-RU" sz="2400" b="1" dirty="0" smtClean="0">
                <a:solidFill>
                  <a:srgbClr val="2D5D3D"/>
                </a:solidFill>
                <a:latin typeface="Arial" panose="020B0604020202020204" pitchFamily="34" charset="0"/>
              </a:rPr>
            </a:br>
            <a:r>
              <a:rPr lang="uk-UA" altLang="ru-RU" sz="2400" b="1" dirty="0" smtClean="0">
                <a:solidFill>
                  <a:srgbClr val="2D5D3D"/>
                </a:solidFill>
                <a:latin typeface="Arial" panose="020B0604020202020204" pitchFamily="34" charset="0"/>
              </a:rPr>
              <a:t>до </a:t>
            </a:r>
            <a:r>
              <a:rPr lang="uk-UA" altLang="ru-RU" sz="2400" b="1" dirty="0">
                <a:solidFill>
                  <a:srgbClr val="2D5D3D"/>
                </a:solidFill>
                <a:latin typeface="Arial" panose="020B0604020202020204" pitchFamily="34" charset="0"/>
              </a:rPr>
              <a:t>н. е.)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3767" y="337522"/>
            <a:ext cx="6685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2000" b="1" dirty="0">
                <a:solidFill>
                  <a:srgbClr val="2D5D3D"/>
                </a:solidFill>
                <a:latin typeface="Arial" panose="020B0604020202020204" pitchFamily="34" charset="0"/>
              </a:rPr>
              <a:t/>
            </a:r>
            <a:br>
              <a:rPr lang="uk-UA" altLang="ru-RU" sz="2000" b="1" dirty="0">
                <a:solidFill>
                  <a:srgbClr val="2D5D3D"/>
                </a:solidFill>
                <a:latin typeface="Arial" panose="020B0604020202020204" pitchFamily="34" charset="0"/>
              </a:rPr>
            </a:br>
            <a:r>
              <a:rPr lang="uk-UA" altLang="ru-RU" sz="3200" b="1" dirty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«Життя вимагає рухів» </a:t>
            </a:r>
            <a:r>
              <a:rPr lang="uk-UA" altLang="ru-RU" sz="3200" b="1" dirty="0" smtClean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3200" b="1" dirty="0" smtClean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3200" b="1" dirty="0" smtClean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altLang="ru-RU" sz="3200" b="1" dirty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Аристотель, 384-322 р. до н.е</a:t>
            </a:r>
            <a:r>
              <a:rPr lang="uk-UA" altLang="ru-RU" sz="3200" b="1" dirty="0" smtClean="0">
                <a:solidFill>
                  <a:srgbClr val="6800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uk-UA" altLang="ru-RU" sz="3200" b="1" dirty="0">
              <a:solidFill>
                <a:srgbClr val="6800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Картинки по запросу картинки дыхательная гимнастика для де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747" y="1991297"/>
            <a:ext cx="4894962" cy="1997863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3"/>
    </mc:Choice>
    <mc:Fallback>
      <p:transition spd="slow" advTm="247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3326" y="2267442"/>
            <a:ext cx="6488546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клас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ля вправ у формуванні культури рухів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«Світлофор», «Подоляночка»; «Жива скульптура»; «Повтори за мною»; 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вправ для оволодіння навички пересувань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«Гуси», «Сірий кіт», «Альпіністи», «Виклик номерів», естафети;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стрибкових вправ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«Через купини та пеньки», «Вовк у канаві», «Зайці у городі»;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опанування навички оволодіння </a:t>
            </a:r>
            <a:r>
              <a:rPr lang="uk-UA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м’ячем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«М’яч сусіду», «М’яч середньому», «Влучно в обруч».</a:t>
            </a:r>
            <a:endParaRPr lang="ru-RU" sz="2000" dirty="0"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1871" y="969627"/>
            <a:ext cx="564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Малорухливі ігри з молодшими школярами під час карантину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1"/>
    </mc:Choice>
    <mc:Fallback>
      <p:transition spd="slow" advTm="305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3100" y="1020541"/>
            <a:ext cx="7096125" cy="288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spc="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вправ у формуванні культури рухів: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«Вгадай, чий голос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?», 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Чотири стихії», «Жива скульптура»;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ля вправ для оволодіння навички пересувань: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«Гуси-лебеді», «Горішки»;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стрибкових вправ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«У річку, гоп!», «Переправа через річку»;</a:t>
            </a:r>
            <a:endParaRPr lang="ru-RU" sz="2000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вправ для опанування оволодіння навичками м’яча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«Попади в ціль!», «Передав – сідай!», «Найкраща пара».</a:t>
            </a:r>
            <a:endParaRPr lang="ru-RU" sz="20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4271" y="345307"/>
            <a:ext cx="564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Малорухливі ігри з молодшими школярами під час карантину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3100" y="3946554"/>
            <a:ext cx="69437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uk-UA" sz="2000" b="1" kern="1600" spc="15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4 </a:t>
            </a:r>
            <a:r>
              <a:rPr lang="uk-UA" sz="2000" b="1" kern="1600" spc="15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клас.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Для вправ у формуванні культури рухів</a:t>
            </a:r>
            <a:r>
              <a:rPr lang="uk-UA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«Фігури», «Займи вільне місце», «Слухай музику»;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Для вправ для оволодіння навички пересувань</a:t>
            </a:r>
            <a:r>
              <a:rPr lang="uk-UA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«Шишки, жолуді, горіхи», «Естафета звірів»; «Допомога другу»; «Танцювальна фігура, замри!»;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i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Для вправ для опанування оволодіння навичками м’яча</a:t>
            </a:r>
            <a:r>
              <a:rPr lang="uk-UA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– «У горизонтальну мішень», «М’яч у колі», міні-футбол; «Бадмінтон».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3"/>
    </mc:Choice>
    <mc:Fallback>
      <p:transition spd="slow" advTm="709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4665" y="398303"/>
            <a:ext cx="6386899" cy="7606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Знайдемо і проведемо</a:t>
            </a:r>
            <a:b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1175" y="1232118"/>
            <a:ext cx="7010389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Ракета 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https://www.youtube.com/watch?v=Jl-L-zHQP2A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фізкультхвилинка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Alien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Dance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https://www.youtube.com/watch?v=0a7dfpihN6s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дитяча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фізкультхвилинка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Hare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Danc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е»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https://www.youtube.com/watch?v=3sg5oJQmlBY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дитяча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фізкультхвилинка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Tiger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Dance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https://www.youtube.com/watch?v=OkVC5K6yIdQ&amp;list=PLUbeR5ILeI-Nw4LJaGHziOHc47gksTig4&amp;index=4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Фізкультхвилинка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Dance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battle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Tiger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Hare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https://www.youtube.com/watch?v=3LAjklSXpbI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Рам Зам-Зам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https://www.youtube.com/watch?v=cqa59baDNXU&amp;feature=youtu.be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://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?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=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GjyQQ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6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UHnoI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 «</a:t>
            </a:r>
            <a:r>
              <a:rPr lang="ru-RU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любов'ю</a:t>
            </a:r>
            <a:r>
              <a:rPr lang="ru-RU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Дитячі</a:t>
            </a:r>
            <a:r>
              <a:rPr lang="ru-RU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пісні</a:t>
            </a:r>
            <a:r>
              <a:rPr lang="uk-UA" dirty="0">
                <a:solidFill>
                  <a:srgbClr val="03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://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user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SonechkoProject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featured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4434" y="1047452"/>
            <a:ext cx="266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kern="1400" spc="25" dirty="0" smtClean="0">
                <a:solidFill>
                  <a:srgbClr val="17365D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ФІЗКУЛЬТХВИЛИНКИ</a:t>
            </a:r>
            <a:endParaRPr lang="ru-RU" b="1" kern="1400" spc="25" dirty="0" smtClean="0">
              <a:solidFill>
                <a:srgbClr val="17365D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0"/>
    </mc:Choice>
    <mc:Fallback>
      <p:transition spd="slow" advTm="1385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1310" y="877455"/>
            <a:ext cx="6807199" cy="230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kern="1400" spc="25" dirty="0" smtClean="0">
                <a:solidFill>
                  <a:srgbClr val="17365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Гімнастика для очей</a:t>
            </a:r>
            <a:endParaRPr lang="ru-RU" sz="3200" kern="1400" spc="25" dirty="0" smtClean="0">
              <a:solidFill>
                <a:srgbClr val="17365D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?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=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iXK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ltGfooE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?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=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ppJMxREw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5-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?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=8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G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87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kg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9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1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&amp;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list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=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PLUbeR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5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ILeI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-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Nw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4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LJaGHziOHc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47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gksTig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4&amp;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index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=8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?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=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GKHnm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7</a:t>
            </a: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iCHCo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8902" y="3304463"/>
            <a:ext cx="7032014" cy="313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uk-UA" sz="3200" kern="1400" spc="25" dirty="0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endParaRPr lang="ru-RU" sz="3200" kern="1400" spc="25" dirty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Соку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Бачи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Вира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https://www.youtube.com/watch?v=53pjdFsNmi8&amp;list=PLIHpxevTp9Xgml0noIkMuGwezQamyBkA_&amp;index=10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Нейропсихологічна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Лорі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(повтори,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зможеш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https://www.youtube.com/watch?v=nWK56OV5CBQ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Руханка-забавлянка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https://www.youtube.com/watch?v=kzjmmperSkU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5299" y="149832"/>
            <a:ext cx="4491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itchFamily="18" charset="0"/>
              </a:rPr>
              <a:t>Знайдемо і проведемо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5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9"/>
    </mc:Choice>
    <mc:Fallback>
      <p:transition spd="slow" advTm="1940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2753" y="1313847"/>
            <a:ext cx="684525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uk-UA" sz="3200" kern="1400" spc="25" dirty="0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Артикуляційна гімнастика</a:t>
            </a:r>
            <a:endParaRPr lang="ru-RU" sz="3200" kern="1400" spc="25" dirty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Logopedia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Articulation gymnastics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https://www.youtube.com/watch?v=GW1RpthklBU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500"/>
              </a:spcAft>
            </a:pPr>
            <a:r>
              <a:rPr lang="uk-UA" sz="3200" kern="1400" spc="25" dirty="0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Дихальна гімнастика</a:t>
            </a:r>
            <a:endParaRPr lang="ru-RU" sz="3200" kern="1400" spc="25" dirty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://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www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youtube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.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com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/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watch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?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v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=67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nsp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58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284&amp;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list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=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PLUbeR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5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ILeI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-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Nw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LJaGHziOHc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47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gksTig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4&amp;</a:t>
            </a:r>
            <a:r>
              <a:rPr lang="ru-RU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index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=9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500"/>
              </a:spcAft>
            </a:pPr>
            <a:endParaRPr lang="ru-RU" sz="3200" kern="1400" spc="25" dirty="0" smtClean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500"/>
              </a:spcAft>
            </a:pPr>
            <a:r>
              <a:rPr lang="ru-RU" sz="3200" kern="1400" spc="25" dirty="0" err="1" smtClean="0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Пальчикова</a:t>
            </a:r>
            <a:r>
              <a:rPr lang="ru-RU" sz="3200" kern="1400" spc="25" dirty="0" smtClean="0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400" spc="25" dirty="0" err="1">
                <a:solidFill>
                  <a:srgbClr val="17365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гімнастика</a:t>
            </a:r>
            <a:endParaRPr lang="ru-RU" sz="3200" kern="1400" spc="25" dirty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https://www.youtube.com/watch?v=E30tSqnTZjs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https://www.youtube.com/watch?v=zV6Ln0F7U0k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710" y="647842"/>
            <a:ext cx="6369340" cy="9239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itchFamily="18" charset="0"/>
              </a:rPr>
              <a:t>Знайдемо і проведемо</a:t>
            </a:r>
            <a:b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itchFamily="18" charset="0"/>
              </a:rPr>
            </a:br>
            <a:endParaRPr lang="en-US" sz="36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5"/>
    </mc:Choice>
    <mc:Fallback>
      <p:transition spd="slow" advTm="84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5"/>
            <a:ext cx="9139938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4145" y="142875"/>
            <a:ext cx="7233773" cy="734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енергійних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ігор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розваг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вдома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63040" y="2770251"/>
            <a:ext cx="715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uk-UA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85453" y="5890392"/>
            <a:ext cx="7754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https://pedpresa.ua/201548-55-energijnyh-igor-ta-rozvag-dlya-ditej-vdoma.html</a:t>
            </a:r>
            <a:endParaRPr lang="ru-RU" sz="2800" dirty="0"/>
          </a:p>
        </p:txBody>
      </p:sp>
      <p:pic>
        <p:nvPicPr>
          <p:cNvPr id="1028" name="Picture 4" descr="55 енергійних ігор та розваг для дітей вдома (адже карантин – не жар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040">
            <a:off x="5233023" y="3678810"/>
            <a:ext cx="3434803" cy="2193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5 енергійних ігор та розваг для дітей вдома (адже карантин – не жарт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64537" r="50527" b="-1"/>
          <a:stretch/>
        </p:blipFill>
        <p:spPr bwMode="auto">
          <a:xfrm rot="933129">
            <a:off x="5820827" y="1223015"/>
            <a:ext cx="2907020" cy="2411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5 енергійних ігор та розваг для дітей вдома (адже карантин – не жарт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45" y="801128"/>
            <a:ext cx="4078626" cy="286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55 енергійних ігор та розваг для дітей вдома (адже карантин – не жарт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0" t="65313"/>
          <a:stretch/>
        </p:blipFill>
        <p:spPr bwMode="auto">
          <a:xfrm rot="20373868">
            <a:off x="1860512" y="3256971"/>
            <a:ext cx="3229401" cy="2448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6"/>
    </mc:Choice>
    <mc:Fallback>
      <p:transition spd="slow" advTm="933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" name="Picture 10" descr="http://aukroreg.s3.amazonaws.com/photos/400x300/23/48/46/07/234846075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6572" y="1223518"/>
            <a:ext cx="840868" cy="8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01273" y="1574560"/>
            <a:ext cx="6848763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досить прості: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забороняється проводити провітрювання під час занять;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можна проводити заняття відразу після прибирання,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вологій підлозі;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проводити біля світильників та радіаторів опалення;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бажано, щоб діти були у спеціальній спортивній формі та взутті;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виконання вправ проводиться тільки під наглядом батьків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разом з батьками;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протягом занять потрібно контролювати зовнішній стан дітей,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випадку появи ознак фізичного стомлення – навантаження повинно бути зменшено, діти переходять до ходьби, дихальних вправ тощо;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01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наприкінці заняття також проводять спеціальні вправи, що полегшують перехід від режиму фізичної роботи до розумової праці, дозволяють зняти фізичне напруження (спокійний біг, ходьба, дихальні вправи тощо).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83642" y="319088"/>
            <a:ext cx="6766394" cy="80617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безпеки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 фізкультурних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916C4-DE33-45CD-88C4-12B091BA4C9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90"/>
    </mc:Choice>
    <mc:Fallback>
      <p:transition spd="slow" advTm="8339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13941"/>
          <a:stretch/>
        </p:blipFill>
        <p:spPr bwMode="auto">
          <a:xfrm>
            <a:off x="64652" y="1713784"/>
            <a:ext cx="9014691" cy="51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0713" y="1064058"/>
            <a:ext cx="80581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kern="0" dirty="0">
                <a:solidFill>
                  <a:srgbClr val="FF0000"/>
                </a:solidFill>
              </a:rPr>
              <a:t>http://edu-post-diploma.kharkov.ua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775" y="0"/>
            <a:ext cx="903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uk-UA" sz="2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Учителі фізичної культури Харківської області </a:t>
            </a:r>
            <a:br>
              <a:rPr lang="uk-UA" sz="2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запрошують разом з ними провести різні форми рухової діяльності вдома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9925" y="6461126"/>
            <a:ext cx="2057400" cy="3651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572986"/>
      </p:ext>
    </p:extLst>
  </p:cSld>
  <p:clrMapOvr>
    <a:masterClrMapping/>
  </p:clrMapOvr>
  <p:transition spd="med" advTm="3540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282823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6350"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Рухова активність і  діти = партнери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039815" y="3684241"/>
            <a:ext cx="6893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3201" y="2160747"/>
            <a:ext cx="72874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050"/>
            <a:r>
              <a:rPr lang="uk-UA" alt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Рухова </a:t>
            </a:r>
            <a:r>
              <a:rPr lang="uk-UA" alt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активність є природною біологічною потребою людини, ступінь задоволення якої багато в чому визначає подальший </a:t>
            </a:r>
            <a:r>
              <a:rPr lang="uk-UA" alt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</a:t>
            </a:r>
            <a:r>
              <a:rPr lang="uk-UA" alt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організму людини</a:t>
            </a:r>
            <a:r>
              <a:rPr lang="uk-UA" alt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73050"/>
            <a:endParaRPr lang="uk-UA" alt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3050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Природа дала дитині таку важливу властивість – 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кінезофілію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(від грецьких слів «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кінезос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  - рух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філіос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- любов), таким чином майже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дослівно</a:t>
            </a:r>
            <a:b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воно перекладається як «любов до рухів».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3050"/>
            <a:endParaRPr lang="uk-UA" alt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3050"/>
            <a:r>
              <a:rPr lang="uk-UA" alt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Оптимальна, правильно організована в дитинстві рухова активність </a:t>
            </a:r>
            <a:r>
              <a:rPr lang="uk-UA" altLang="ru-RU" sz="20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створює передумови </a:t>
            </a:r>
            <a:r>
              <a:rPr lang="uk-UA" alt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нормальної життєдіяльності організму дорослої людини, довголітнього творчого життя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2243" y="897223"/>
            <a:ext cx="6772449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цікаво знати!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rgbClr val="75150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Руховою </a:t>
            </a:r>
            <a:r>
              <a:rPr lang="uk-UA" sz="2000" b="1" dirty="0">
                <a:solidFill>
                  <a:srgbClr val="75150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активністю називають суму рухів, </a:t>
            </a:r>
            <a:r>
              <a:rPr lang="uk-UA" sz="2000" b="1" dirty="0" smtClean="0">
                <a:solidFill>
                  <a:srgbClr val="75150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 </a:t>
            </a:r>
            <a:r>
              <a:rPr lang="uk-UA" sz="2000" b="1" dirty="0">
                <a:solidFill>
                  <a:srgbClr val="75150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виконуються людиною в процесі життєдіяльності.</a:t>
            </a:r>
            <a:endParaRPr lang="ru-RU" sz="2000" b="1" dirty="0">
              <a:solidFill>
                <a:srgbClr val="75150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4"/>
    </mc:Choice>
    <mc:Fallback>
      <p:transition spd="slow" advTm="529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67238" y="409296"/>
            <a:ext cx="65918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3050"/>
            <a:r>
              <a:rPr lang="uk-UA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alt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3050"/>
            <a:r>
              <a:rPr lang="uk-UA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дитячому віці </a:t>
            </a:r>
            <a:r>
              <a:rPr lang="uk-UA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рухова активність </a:t>
            </a:r>
            <a:r>
              <a:rPr lang="uk-UA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визначає нормальний ріст і розвиток організму, найповнішу реалізацію генетичного потенціалу, підвищує опір до захворювань. </a:t>
            </a:r>
          </a:p>
          <a:p>
            <a:pPr indent="-273050"/>
            <a:endParaRPr lang="uk-UA" alt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3050"/>
            <a:r>
              <a:rPr lang="uk-UA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Саме у період росту організм найбільш чутливий до впливу різних несприятливих факторів середовища, в тому  числі й до обмеження рухової активності.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3962" y="3790224"/>
            <a:ext cx="6034378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Необхідно пам’ятати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що рухова активність,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також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емоційні чинники, що супроводжують її виконання, збуджують підкоркові центри та тонізують через них кору мозку. Покращання діяльності клітин кори внаслідок активного відпочинку дозволяє розглядати останній як чинник поліпшення розумової працездатності</a:t>
            </a:r>
            <a:r>
              <a:rPr lang="uk-UA" sz="2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20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16"/>
    </mc:Choice>
    <mc:Fallback>
      <p:transition spd="slow" advTm="8391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2507" y="406793"/>
            <a:ext cx="5977720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Обмеження рухової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активності</a:t>
            </a:r>
            <a:b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у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молодшого віку школярів може стати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однією з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головних причин низки порушень опорно-рухового апарату, фізичного розвитку, хронічних захворювань внутрішніх органів, порушення обміну речовин, погіршення психічного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стану організму дитини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0813" y="3730085"/>
            <a:ext cx="670105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Гіпокінезія </a:t>
            </a:r>
            <a:r>
              <a:rPr lang="uk-UA" sz="2000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– одна з основних причин зниження адаптаційних можливостей організму, виникнення різноманітних морфологічних та функціональних змін організму. Комплекс таких змін відноситься до стану, проміжного між здоров’ям та хворобою, але с часом він може сприяти формуванню захворювання</a:t>
            </a:r>
            <a:r>
              <a:rPr lang="uk-UA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4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56"/>
    </mc:Choice>
    <mc:Fallback>
      <p:transition spd="slow" advTm="3455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5278" y="4737676"/>
            <a:ext cx="687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 smtClean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треба зробити, щоб діти </a:t>
            </a:r>
            <a:r>
              <a:rPr lang="uk-UA" sz="2800" b="1" dirty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 час </a:t>
            </a:r>
            <a:r>
              <a:rPr lang="uk-UA" sz="2800" b="1" dirty="0" smtClean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карантину</a:t>
            </a:r>
            <a:r>
              <a:rPr lang="uk-UA" sz="2800" b="1" dirty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загубили сформовані фізичні якості та розвинені  рухливі здібності ?</a:t>
            </a:r>
            <a:endParaRPr lang="ru-RU" sz="2800" b="1" dirty="0">
              <a:solidFill>
                <a:srgbClr val="7515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5314" y="775926"/>
            <a:ext cx="71787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Часто гіпокінезія супроводжується 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гіподинамією </a:t>
            </a: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зменшенням м’язових зусиль, які витрачаються на підтримування пози, переміщення тіла у просторі, фізичну роботу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/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Проте, під час карантину можна побачити, що дитина має занадто надлишкову рухову активність 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гіперкінезія</a:t>
            </a: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її характерних ознак відносять специфічні прояви функціональних порушень і змін стану здоров’я, насамперед, центральної нервової системи і регуляторних 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механізмів.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66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40"/>
    </mc:Choice>
    <mc:Fallback>
      <p:transition spd="slow" advTm="5784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6616" y="390764"/>
            <a:ext cx="7056582" cy="5559660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uk-UA" sz="2400" b="1" dirty="0" smtClean="0"/>
              <a:t>	</a:t>
            </a:r>
            <a:r>
              <a:rPr lang="uk-UA" sz="3200" b="1" dirty="0" smtClean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Вихід є: </a:t>
            </a:r>
          </a:p>
          <a:p>
            <a:pPr>
              <a:buNone/>
              <a:defRPr/>
            </a:pPr>
            <a:endParaRPr lang="uk-U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організувати  активний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руховий режим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- фізичне навантаження, регламентоване по інтенсивності, таке, що задовольняє біологічній потребі у рухах,  відповідає віковим функціональним можливостям організму, а також сприяє зміцненню здоров’я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дітей.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При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активному руховому режимі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організовуються фізкультурні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розваги (активності), під час яких діти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могли 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 виконувати нескладні фізичні вправи.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9"/>
    </mc:Choice>
    <mc:Fallback>
      <p:transition spd="slow" advTm="1267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6359" y="1022507"/>
            <a:ext cx="7082853" cy="5040313"/>
          </a:xfrm>
        </p:spPr>
        <p:txBody>
          <a:bodyPr>
            <a:normAutofit lnSpcReduction="1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Звертаємо </a:t>
            </a: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увагу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що під час організації фізкультурних розваг важливо,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по-можливості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враховувати </a:t>
            </a:r>
            <a:r>
              <a:rPr lang="uk-UA" b="1" dirty="0">
                <a:solidFill>
                  <a:srgbClr val="751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гігієнічну норму рухової активності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науково обґрунтовані кількісні параметри, які відповідають біологічній потребі організму,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зростає, у рухах і, реалізуючись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повсякденному житті сприяють гармонійному фізичному розвитку, збереженню і укріпленню здоров’я молодшого школяра.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2"/>
    </mc:Choice>
    <mc:Fallback>
      <p:transition spd="slow" advTm="301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936728"/>
              </p:ext>
            </p:extLst>
          </p:nvPr>
        </p:nvGraphicFramePr>
        <p:xfrm>
          <a:off x="723900" y="2633512"/>
          <a:ext cx="8143875" cy="281479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593010">
                  <a:extLst>
                    <a:ext uri="{9D8B030D-6E8A-4147-A177-3AD203B41FA5}">
                      <a16:colId xmlns:a16="http://schemas.microsoft.com/office/drawing/2014/main" val="1862831746"/>
                    </a:ext>
                  </a:extLst>
                </a:gridCol>
                <a:gridCol w="2478515">
                  <a:extLst>
                    <a:ext uri="{9D8B030D-6E8A-4147-A177-3AD203B41FA5}">
                      <a16:colId xmlns:a16="http://schemas.microsoft.com/office/drawing/2014/main" val="3487595921"/>
                    </a:ext>
                  </a:extLst>
                </a:gridCol>
                <a:gridCol w="2036175">
                  <a:extLst>
                    <a:ext uri="{9D8B030D-6E8A-4147-A177-3AD203B41FA5}">
                      <a16:colId xmlns:a16="http://schemas.microsoft.com/office/drawing/2014/main" val="1193799103"/>
                    </a:ext>
                  </a:extLst>
                </a:gridCol>
                <a:gridCol w="2036175">
                  <a:extLst>
                    <a:ext uri="{9D8B030D-6E8A-4147-A177-3AD203B41FA5}">
                      <a16:colId xmlns:a16="http://schemas.microsoft.com/office/drawing/2014/main" val="3203338435"/>
                    </a:ext>
                  </a:extLst>
                </a:gridCol>
              </a:tblGrid>
              <a:tr h="402113">
                <a:tc rowSpan="2"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Вік, років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Оцінка рухової активності    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2968"/>
                  </a:ext>
                </a:extLst>
              </a:tr>
              <a:tr h="804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Гіпокінезія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(менше)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Гігієнічна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Гіперкінезія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(більше)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742366851"/>
                  </a:ext>
                </a:extLst>
              </a:tr>
              <a:tr h="402113">
                <a:tc rowSpan="2"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(тис.кроків)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575967846"/>
                  </a:ext>
                </a:extLst>
              </a:tr>
              <a:tr h="402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(год)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4,5-5,5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751262577"/>
                  </a:ext>
                </a:extLst>
              </a:tr>
              <a:tr h="402113">
                <a:tc rowSpan="2"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7-10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15-20,5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787910038"/>
                  </a:ext>
                </a:extLst>
              </a:tr>
              <a:tr h="402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0934319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3375" y="903415"/>
            <a:ext cx="83070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Шкала оцінки сумарної добової рухової активності дітей 5-10 років</a:t>
            </a:r>
            <a:b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(О. Г. </a:t>
            </a:r>
            <a:r>
              <a:rPr kumimoji="0" lang="uk-UA" alt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Сухарев</a:t>
            </a: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8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32"/>
    </mc:Choice>
    <mc:Fallback>
      <p:transition spd="slow" advTm="5473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1568</TotalTime>
  <Words>1469</Words>
  <Application>Microsoft Office PowerPoint</Application>
  <PresentationFormat>Экран (4:3)</PresentationFormat>
  <Paragraphs>231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Georgia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Активний руховий режим</vt:lpstr>
      <vt:lpstr>Презентация PowerPoint</vt:lpstr>
      <vt:lpstr>Презентация PowerPoint</vt:lpstr>
      <vt:lpstr>Гігієнічні вимоги  проведення ранкової гімнастики</vt:lpstr>
      <vt:lpstr>Презентация PowerPoint</vt:lpstr>
      <vt:lpstr>Ігрові фізкультхвилинки </vt:lpstr>
      <vt:lpstr>  Кінезіологічні фізкультхвилинки </vt:lpstr>
      <vt:lpstr>Віршовані фізкультхвилинки</vt:lpstr>
      <vt:lpstr> Функції фізкультурних розваг </vt:lpstr>
      <vt:lpstr>Малорухливі ігри з молодшими школярами під час карантину</vt:lpstr>
      <vt:lpstr>Презентация PowerPoint</vt:lpstr>
      <vt:lpstr>Презентация PowerPoint</vt:lpstr>
      <vt:lpstr>Знайдемо і проведемо </vt:lpstr>
      <vt:lpstr>Презентация PowerPoint</vt:lpstr>
      <vt:lpstr>Знайдемо і проведемо </vt:lpstr>
      <vt:lpstr> 55 енергійних ігор та розваг  для дітей вдома </vt:lpstr>
      <vt:lpstr>Правила безпеки  під час фізкультурних занять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RePack by Diakov</cp:lastModifiedBy>
  <cp:revision>115</cp:revision>
  <dcterms:created xsi:type="dcterms:W3CDTF">2013-11-19T05:52:05Z</dcterms:created>
  <dcterms:modified xsi:type="dcterms:W3CDTF">2020-04-07T09:22:22Z</dcterms:modified>
</cp:coreProperties>
</file>