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9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5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5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2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6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35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1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0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7E20B-7938-4E1B-A2D6-A8AEED15080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3F90-CED7-4F23-B6D7-22D4501A5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4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hyperlink" Target="https://www.youtube.com/watch?v=d6-vmcTVg_E&amp;t=4s" TargetMode="Externa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gif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" y="-106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0" descr="E:\Documents\фото день уч конкурс 1вересня\CIMG43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38" y="137429"/>
            <a:ext cx="5293217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3999" y="2357339"/>
            <a:ext cx="364504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1438" y="4330921"/>
            <a:ext cx="880056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Рябовол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Олена Михайлівна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читель </a:t>
            </a: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української мови та літератури </a:t>
            </a:r>
          </a:p>
          <a:p>
            <a:pPr>
              <a:defRPr/>
            </a:pP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Комунального закладу «Дергачівський ліцей №3», </a:t>
            </a:r>
            <a:endParaRPr lang="uk-UA" b="1" i="1" dirty="0" smtClean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учитель </a:t>
            </a: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вищої кваліфікаційної категорії.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6037" y="1596980"/>
            <a:ext cx="1047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38562" y="324433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9115" y="4744939"/>
            <a:ext cx="476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67277" y="1961711"/>
            <a:ext cx="879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3792" y="3476644"/>
            <a:ext cx="1171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4828684" y="4400506"/>
            <a:ext cx="909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0777" y="1416094"/>
            <a:ext cx="3489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1803042" y="4783986"/>
            <a:ext cx="172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180" y="6064889"/>
            <a:ext cx="609600" cy="609600"/>
          </a:xfrm>
          <a:prstGeom prst="rect">
            <a:avLst/>
          </a:prstGeom>
        </p:spPr>
      </p:pic>
      <p:pic>
        <p:nvPicPr>
          <p:cNvPr id="18" name="Picture 2" descr="Стенд Національні Символи (270636) – Пластикові стенди зі знижкою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2" y="109301"/>
            <a:ext cx="2847036" cy="22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Ромашка для здоровья и красот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676" y="4616816"/>
            <a:ext cx="3021782" cy="20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Цветы васильки — фото, виды, посадка и уход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1" y="4593948"/>
            <a:ext cx="284703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Проверочное слово к слову &quot;листок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688" y="137429"/>
            <a:ext cx="2860809" cy="25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800" y="1003301"/>
            <a:ext cx="85852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хатах;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правилами.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сестра за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фахом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ходив до магазину.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пропустив три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хворобу.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говорили про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улюбленого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футболіста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6900" y="0"/>
            <a:ext cx="4155902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Пиши правильно:</a:t>
            </a:r>
            <a:endParaRPr lang="ru-RU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7" descr="Картинки смайлики - разные настроения! - OMO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38" y="311399"/>
            <a:ext cx="2970727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46" y="5880279"/>
            <a:ext cx="609600" cy="609600"/>
          </a:xfrm>
          <a:prstGeom prst="rect">
            <a:avLst/>
          </a:prstGeom>
        </p:spPr>
      </p:pic>
      <p:pic>
        <p:nvPicPr>
          <p:cNvPr id="10" name="Picture 4" descr="Калина Садовая - саженцы купить недорого (95) большой выбор сортов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533" y="4429919"/>
            <a:ext cx="3048000" cy="22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9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0400" y="419100"/>
            <a:ext cx="8483600" cy="2218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</a:t>
            </a:r>
            <a:r>
              <a:rPr lang="ru-RU" sz="24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ропоную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ереглянути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слайд-шоу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Мелодія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весни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скласти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весня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природу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hlinkClick r:id="rId5"/>
              </a:rPr>
              <a:t>https://www.youtube.com/watch?v=d6-vmcTVg_E&amp;t=4s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1350"/>
              </a:spcAft>
            </a:pP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ерші весняні квіти – топ-10 цибулинних. Фото, назви, опис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7656"/>
            <a:ext cx="5838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288" y="583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0400" y="197346"/>
            <a:ext cx="10693400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fontAlgn="base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Тестові</a:t>
            </a:r>
            <a:r>
              <a:rPr lang="ru-RU" sz="20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вжито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реченні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листом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зашелестів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густий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дощ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багатша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думка, то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багатша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Червоний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місяць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аж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горить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Згрупуйте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прийменники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синонімічні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ряди:</a:t>
            </a: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задля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Опріч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кругом,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навкруг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fontAlgn="base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Установіть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відповідність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відмінком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словосполученням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іменником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ужито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такому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відмінку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грибами</a:t>
            </a:r>
            <a:r>
              <a:rPr lang="uk-UA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нахідний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відмінок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березою</a:t>
            </a:r>
            <a:r>
              <a:rPr lang="uk-UA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рудний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відмінок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роси</a:t>
            </a:r>
            <a:r>
              <a:rPr lang="uk-UA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одовий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відмінок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під'їхати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хату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9" descr="Організація роботи в дошкільному навчальному закладі у літній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4" y="0"/>
            <a:ext cx="2505076" cy="22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97" y="5734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0500" y="419100"/>
            <a:ext cx="2859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Тестові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3100" y="1122363"/>
            <a:ext cx="650005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А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2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3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-  1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2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3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- 1</a:t>
            </a: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33" descr="Школа будущего первоклассника | Горловская Школа №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4" y="2157412"/>
            <a:ext cx="6118225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06800" y="673100"/>
            <a:ext cx="759886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Шановні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діти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!</a:t>
            </a:r>
          </a:p>
          <a:p>
            <a:pPr algn="ctr"/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Збіг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урок наш, як коротка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мить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Дуже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швидко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час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біжить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Та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попереду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нас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багато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кроків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І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веселих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 і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сумних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уроків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Тож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намагайтесь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вправно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все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вивчати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Щоб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все про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всіх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у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житті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знати!</a:t>
            </a: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2" name="Picture 37" descr="Останній дзво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5" y="134546"/>
            <a:ext cx="3093243" cy="197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стопка книг, книги для чтения, книги с закладками, чистая книга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42" y="4632326"/>
            <a:ext cx="2517775" cy="20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ДмЗОШ - Інформація для учні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51" y="134546"/>
            <a:ext cx="3073758" cy="197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059" y="5668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" y="-106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73531" y="1624139"/>
            <a:ext cx="38894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Прийменник</a:t>
            </a:r>
            <a:endParaRPr lang="ru-RU" sz="4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3070" y="1122364"/>
            <a:ext cx="145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попри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573555" y="2833352"/>
            <a:ext cx="1064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через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51573" y="3602039"/>
            <a:ext cx="635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062951" y="1122363"/>
            <a:ext cx="772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34130" y="2434108"/>
            <a:ext cx="938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-за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9882392" y="3509964"/>
            <a:ext cx="1322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коло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84901" y="347732"/>
            <a:ext cx="2695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6632619" y="3295018"/>
            <a:ext cx="1223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поміж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8942" y="347731"/>
            <a:ext cx="4314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Я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нікого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ніколи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реченні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вам не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назву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Бо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така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частина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мови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–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Для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зв’язку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лиш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слів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служу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Біля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саду», «з ним», «у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крані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» -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Я близ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інших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слів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стою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Та на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жодне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запитання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Відповіді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не даю.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Всі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слова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мої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короткі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У, на,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біля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, з-за, до…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Речення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без них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миттєво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Зміст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утратить все одно.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реченнях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вони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потрібні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–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Участь там свою </a:t>
            </a:r>
            <a:r>
              <a:rPr lang="ru-RU" dirty="0" err="1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візьмуть</a:t>
            </a:r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Тож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прийменниками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діти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тому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усі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 Cyr" panose="02020603050405020304" pitchFamily="18" charset="0"/>
              </a:rPr>
              <a:t>звуть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8" name="Picture 5" descr="Рейтинг 15 весняних ранніх квітів - ранні весняні квіти, приклади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80" y="4152033"/>
            <a:ext cx="4949780" cy="26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893" y="58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0608" y="2001838"/>
            <a:ext cx="87833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з’ясувати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прийменником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реченні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відрізняти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службових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поєднувати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словами.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Эмоции. Смайл #эмоции&quot; — card of the user Мария Антропова i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0"/>
            <a:ext cx="2927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4200" y="495300"/>
            <a:ext cx="45027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lang="uk-UA" sz="4000" b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608" y="591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4857" y="128789"/>
            <a:ext cx="1041900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fontAlgn="base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Частини мови поділяються на самостійні та службові.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44236"/>
              </p:ext>
            </p:extLst>
          </p:nvPr>
        </p:nvGraphicFramePr>
        <p:xfrm>
          <a:off x="721217" y="1133342"/>
          <a:ext cx="4597758" cy="2468880"/>
        </p:xfrm>
        <a:graphic>
          <a:graphicData uri="http://schemas.openxmlformats.org/drawingml/2006/table">
            <a:tbl>
              <a:tblPr/>
              <a:tblGrid>
                <a:gridCol w="4597758"/>
              </a:tblGrid>
              <a:tr h="2212415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Самостійні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частини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endParaRPr lang="ru-RU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Мають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лексичне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(означають предмети, їхні ознаки, кількість, дію, стан, ознаку дії чи ознаки)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Відповідають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питання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 членами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речення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346921"/>
              </p:ext>
            </p:extLst>
          </p:nvPr>
        </p:nvGraphicFramePr>
        <p:xfrm>
          <a:off x="6606863" y="1122363"/>
          <a:ext cx="4863920" cy="2479676"/>
        </p:xfrm>
        <a:graphic>
          <a:graphicData uri="http://schemas.openxmlformats.org/drawingml/2006/table">
            <a:tbl>
              <a:tblPr/>
              <a:tblGrid>
                <a:gridCol w="4863920"/>
              </a:tblGrid>
              <a:tr h="2479676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Службові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частини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endParaRPr lang="ru-RU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мають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лексичного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відповідають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питання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є членами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речення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68946" y="4018740"/>
            <a:ext cx="1023870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fontAlgn="base">
              <a:lnSpc>
                <a:spcPct val="115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службових частин мови належить сполучник, прийменник, частка.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9" descr="МАДОУ &quot;ДС №10 &quot;Берёзка&quot; МО Староминский район - Копилка мудрых сове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17" y="4838203"/>
            <a:ext cx="235902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217" y="5854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6366" y="566671"/>
            <a:ext cx="875763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незмінна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службова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виражає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повнозначного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словосполученні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вживаються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іменниками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вживатися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займенниками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числівниками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Прийменники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членами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підкреслюються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членом, з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662371"/>
            <a:ext cx="1164590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endParaRPr lang="ru-RU" sz="20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Раптом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неба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задзвенів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дощ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деревах, </a:t>
            </a:r>
            <a:r>
              <a:rPr lang="ru-RU" sz="24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поміж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трав</a:t>
            </a:r>
            <a:r>
              <a:rPr lang="en-US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з’явилася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райдуга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5" descr="Lumen74: ВеснЯний дощ! - ВІРШ, Вірші, поезія. Клуб поезії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54858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Народні прикмети, пов'язані з веселкою: опис. До чого побачити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954857"/>
            <a:ext cx="4770437" cy="27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895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14526"/>
              </p:ext>
            </p:extLst>
          </p:nvPr>
        </p:nvGraphicFramePr>
        <p:xfrm>
          <a:off x="381000" y="1073777"/>
          <a:ext cx="4255395" cy="4184023"/>
        </p:xfrm>
        <a:graphic>
          <a:graphicData uri="http://schemas.openxmlformats.org/drawingml/2006/table">
            <a:tbl>
              <a:tblPr/>
              <a:tblGrid>
                <a:gridCol w="4255395"/>
              </a:tblGrid>
              <a:tr h="4184023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Уживання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прийменників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2687"/>
              </p:ext>
            </p:extLst>
          </p:nvPr>
        </p:nvGraphicFramePr>
        <p:xfrm>
          <a:off x="381000" y="1466748"/>
          <a:ext cx="4255396" cy="410922"/>
        </p:xfrm>
        <a:graphic>
          <a:graphicData uri="http://schemas.openxmlformats.org/drawingml/2006/table">
            <a:tbl>
              <a:tblPr/>
              <a:tblGrid>
                <a:gridCol w="4255396"/>
              </a:tblGrid>
              <a:tr h="410922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Відмінки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Прийменники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78763"/>
              </p:ext>
            </p:extLst>
          </p:nvPr>
        </p:nvGraphicFramePr>
        <p:xfrm>
          <a:off x="381000" y="1898346"/>
          <a:ext cx="1651000" cy="765502"/>
        </p:xfrm>
        <a:graphic>
          <a:graphicData uri="http://schemas.openxmlformats.org/drawingml/2006/table">
            <a:tbl>
              <a:tblPr/>
              <a:tblGrid>
                <a:gridCol w="1651000"/>
              </a:tblGrid>
              <a:tr h="765502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Родовий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dirty="0" smtClean="0"/>
                        <a:t>                  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3368"/>
              </p:ext>
            </p:extLst>
          </p:nvPr>
        </p:nvGraphicFramePr>
        <p:xfrm>
          <a:off x="380999" y="2636520"/>
          <a:ext cx="1651001" cy="568958"/>
        </p:xfrm>
        <a:graphic>
          <a:graphicData uri="http://schemas.openxmlformats.org/drawingml/2006/table">
            <a:tbl>
              <a:tblPr/>
              <a:tblGrid>
                <a:gridCol w="1651001"/>
              </a:tblGrid>
              <a:tr h="568958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Давальний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858852"/>
              </p:ext>
            </p:extLst>
          </p:nvPr>
        </p:nvGraphicFramePr>
        <p:xfrm>
          <a:off x="381000" y="3225797"/>
          <a:ext cx="1650999" cy="633068"/>
        </p:xfrm>
        <a:graphic>
          <a:graphicData uri="http://schemas.openxmlformats.org/drawingml/2006/table">
            <a:tbl>
              <a:tblPr/>
              <a:tblGrid>
                <a:gridCol w="1650999"/>
              </a:tblGrid>
              <a:tr h="633068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Знахідний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243147"/>
              </p:ext>
            </p:extLst>
          </p:nvPr>
        </p:nvGraphicFramePr>
        <p:xfrm>
          <a:off x="2032000" y="1905000"/>
          <a:ext cx="2590800" cy="731520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6603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Без, в(у),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до, з, за,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між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край, коло, з-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з-перед,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поміж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074012"/>
              </p:ext>
            </p:extLst>
          </p:nvPr>
        </p:nvGraphicFramePr>
        <p:xfrm>
          <a:off x="2032001" y="2663849"/>
          <a:ext cx="2604394" cy="534617"/>
        </p:xfrm>
        <a:graphic>
          <a:graphicData uri="http://schemas.openxmlformats.org/drawingml/2006/table">
            <a:tbl>
              <a:tblPr/>
              <a:tblGrid>
                <a:gridCol w="2604394"/>
              </a:tblGrid>
              <a:tr h="534617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Всупереч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навздогін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назустріч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наперекір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напереріз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515220"/>
              </p:ext>
            </p:extLst>
          </p:nvPr>
        </p:nvGraphicFramePr>
        <p:xfrm>
          <a:off x="2032000" y="3225797"/>
          <a:ext cx="2590800" cy="646734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646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В(у), з, за,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на, над, через,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понад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крізь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346118"/>
              </p:ext>
            </p:extLst>
          </p:nvPr>
        </p:nvGraphicFramePr>
        <p:xfrm>
          <a:off x="381000" y="3873500"/>
          <a:ext cx="1651000" cy="822960"/>
        </p:xfrm>
        <a:graphic>
          <a:graphicData uri="http://schemas.openxmlformats.org/drawingml/2006/table">
            <a:tbl>
              <a:tblPr/>
              <a:tblGrid>
                <a:gridCol w="1651000"/>
              </a:tblGrid>
              <a:tr h="82296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Орудний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77936"/>
              </p:ext>
            </p:extLst>
          </p:nvPr>
        </p:nvGraphicFramePr>
        <p:xfrm>
          <a:off x="2031999" y="3873499"/>
          <a:ext cx="2604395" cy="821992"/>
        </p:xfrm>
        <a:graphic>
          <a:graphicData uri="http://schemas.openxmlformats.org/drawingml/2006/table">
            <a:tbl>
              <a:tblPr/>
              <a:tblGrid>
                <a:gridCol w="2604395"/>
              </a:tblGrid>
              <a:tr h="8219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З, за,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між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попід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над,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понад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перед,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поміж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язку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згідно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слідом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49681"/>
              </p:ext>
            </p:extLst>
          </p:nvPr>
        </p:nvGraphicFramePr>
        <p:xfrm>
          <a:off x="381000" y="4673600"/>
          <a:ext cx="1650999" cy="584200"/>
        </p:xfrm>
        <a:graphic>
          <a:graphicData uri="http://schemas.openxmlformats.org/drawingml/2006/table">
            <a:tbl>
              <a:tblPr/>
              <a:tblGrid>
                <a:gridCol w="1650999"/>
              </a:tblGrid>
              <a:tr h="584200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Місцевий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28168"/>
              </p:ext>
            </p:extLst>
          </p:nvPr>
        </p:nvGraphicFramePr>
        <p:xfrm>
          <a:off x="2031999" y="4696460"/>
          <a:ext cx="2616559" cy="548640"/>
        </p:xfrm>
        <a:graphic>
          <a:graphicData uri="http://schemas.openxmlformats.org/drawingml/2006/table">
            <a:tbl>
              <a:tblPr/>
              <a:tblGrid>
                <a:gridCol w="2616559"/>
              </a:tblGrid>
              <a:tr h="5486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В(у), на, о, при, по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187716"/>
              </p:ext>
            </p:extLst>
          </p:nvPr>
        </p:nvGraphicFramePr>
        <p:xfrm>
          <a:off x="5156557" y="2570607"/>
          <a:ext cx="6908802" cy="4205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5013"/>
                <a:gridCol w="2359302"/>
                <a:gridCol w="1884487"/>
              </a:tblGrid>
              <a:tr h="4193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ПОХОДЖЕННЯМ ТА УТВОРЕННЯМ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НЕПОХІДНІ: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ПОХІДНІ: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4413">
                <a:tc>
                  <a:txBody>
                    <a:bodyPr/>
                    <a:lstStyle/>
                    <a:p>
                      <a:pPr marR="18415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утворені від якихось частин мови </a:t>
                      </a:r>
                      <a:r>
                        <a:rPr lang="uk-UA" sz="1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(їх часто плутають і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префіксами).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8415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Утворені від інших частин мови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8415" indent="-63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5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Утворені сполученням  непохідних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прийменників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282519">
                <a:tc>
                  <a:txBody>
                    <a:bodyPr/>
                    <a:lstStyle/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в, від, над, до, на, без,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крім, </a:t>
                      </a:r>
                      <a:r>
                        <a:rPr lang="uk-UA" sz="1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</a:t>
                      </a:r>
                      <a:r>
                        <a:rPr lang="uk-UA" sz="1400" spc="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spc="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spc="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Навколо, вздовж, край, осторонь, заради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по+за</a:t>
                      </a:r>
                      <a:r>
                        <a:rPr lang="uk-UA" sz="14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(поза), </a:t>
                      </a:r>
                      <a:endParaRPr lang="uk-UA" sz="1400" spc="-5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за+для</a:t>
                      </a:r>
                      <a:r>
                        <a:rPr lang="uk-UA" sz="1400" spc="-5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(задля</a:t>
                      </a:r>
                      <a:r>
                        <a:rPr lang="uk-UA" sz="1400" spc="-5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</a:p>
                    <a:p>
                      <a:pPr marR="15240"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по+під</a:t>
                      </a:r>
                      <a:r>
                        <a:rPr lang="uk-UA" sz="1400" spc="-5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(попід), </a:t>
                      </a:r>
                      <a:r>
                        <a:rPr lang="uk-UA" sz="1400" spc="-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з+по+серед</a:t>
                      </a:r>
                      <a:r>
                        <a:rPr lang="uk-UA" sz="1400" spc="-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(з-посеред)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685877">
                <a:tc>
                  <a:txBody>
                    <a:bodyPr/>
                    <a:lstStyle/>
                    <a:p>
                      <a:pPr marL="12065" indent="-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2065" indent="-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12065" indent="-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12065" indent="-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32300" y="139700"/>
            <a:ext cx="345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Прийменник</a:t>
            </a:r>
            <a:endParaRPr lang="ru-RU" sz="3600" dirty="0"/>
          </a:p>
        </p:txBody>
      </p:sp>
      <p:pic>
        <p:nvPicPr>
          <p:cNvPr id="22" name="Picture 19" descr="До школи знань мудрої Сови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40" y="99871"/>
            <a:ext cx="18573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99" y="6026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0"/>
    </mc:Choice>
    <mc:Fallback xmlns="">
      <p:transition spd="slow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2800" y="838200"/>
            <a:ext cx="8978900" cy="379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3250" algn="l"/>
              </a:tabLst>
            </a:pPr>
            <a:r>
              <a:rPr lang="uk-UA" sz="2800" spc="-5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Записати  сполучення  слів  з  прийменниками  у  два  стовпчики:  у перший – </a:t>
            </a:r>
            <a:r>
              <a:rPr lang="ru-RU" sz="2800" spc="-5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800" spc="-5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похідними  прийменниками, у другий – із непохідними.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8935" algn="just">
              <a:spcAft>
                <a:spcPts val="0"/>
              </a:spcAft>
              <a:tabLst>
                <a:tab pos="603250" algn="l"/>
              </a:tabLst>
            </a:pPr>
            <a:r>
              <a:rPr lang="uk-UA" sz="28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  мною, коло лісу, з-поміж людей, з гори, протягом року, понад лісами, згідно з наказом, о сьомій годині, незалежно від погоди, край дороги, біля столу, на дошці, під землею, без нас.</a:t>
            </a:r>
            <a:endParaRPr lang="ru-RU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3250" algn="l"/>
              </a:tabLs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 descr="Майстер-клас &quot;Весняні квіти&quot; у місті Львів 16 березня 2019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970864"/>
            <a:ext cx="4108450" cy="257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МАДОУ &quot;ДС №10 &quot;Берёзка&quot; МО Староминский район - Копилка мудрых совет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4089400"/>
            <a:ext cx="3184525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8028" y="516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487" y="115910"/>
            <a:ext cx="9418213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3250" algn="l"/>
              </a:tabLst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8935" algn="just">
              <a:spcAft>
                <a:spcPts val="0"/>
              </a:spcAft>
              <a:tabLst>
                <a:tab pos="603250" algn="l"/>
              </a:tabLst>
            </a:pP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мною,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лісу,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з-поміж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гори,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року,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лісами,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наказом,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сьомій годині,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 від 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погоди,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столу,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дошці,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землею, </a:t>
            </a:r>
            <a:r>
              <a:rPr lang="uk-UA" sz="3200" i="1" spc="-5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uk-UA" sz="3200" i="1" spc="-5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нас.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3250" algn="l"/>
              </a:tabLs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33275"/>
              </p:ext>
            </p:extLst>
          </p:nvPr>
        </p:nvGraphicFramePr>
        <p:xfrm>
          <a:off x="837127" y="2871989"/>
          <a:ext cx="3214173" cy="1644427"/>
        </p:xfrm>
        <a:graphic>
          <a:graphicData uri="http://schemas.openxmlformats.org/drawingml/2006/table">
            <a:tbl>
              <a:tblPr/>
              <a:tblGrid>
                <a:gridCol w="3214173"/>
              </a:tblGrid>
              <a:tr h="164442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Похідні</a:t>
                      </a:r>
                      <a:endParaRPr lang="ru-RU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з-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поміж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протягом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понад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згідно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незалежно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край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48443"/>
              </p:ext>
            </p:extLst>
          </p:nvPr>
        </p:nvGraphicFramePr>
        <p:xfrm>
          <a:off x="6168980" y="2871989"/>
          <a:ext cx="3178220" cy="1644427"/>
        </p:xfrm>
        <a:graphic>
          <a:graphicData uri="http://schemas.openxmlformats.org/drawingml/2006/table">
            <a:tbl>
              <a:tblPr/>
              <a:tblGrid>
                <a:gridCol w="3178220"/>
              </a:tblGrid>
              <a:tr h="164442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Непохідні</a:t>
                      </a:r>
                      <a:endParaRPr lang="ru-RU" sz="24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Наді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з, о,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на,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без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8" name="Picture 9" descr="МАДОУ &quot;ДС №10 &quot;Берёзка&quot; МО Староминский район - Копилка мудрых сове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17" y="4373093"/>
            <a:ext cx="3184525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и - красивые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100" y="279400"/>
            <a:ext cx="111125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«Редактор».</a:t>
            </a:r>
            <a:r>
              <a:rPr lang="uk-UA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Відредагуйте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словосполучення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хатам;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мові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фізиці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правилах.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сестра по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фаху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ходив в магазин.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пропустив три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хворобі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fontAlgn="base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говорили за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улюбленого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футболіста</a:t>
            </a:r>
            <a:r>
              <a:rPr lang="ru-RU" sz="28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5" descr="Смайлик о чём-то задумался. Задумчивый смайлик!» – картка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03" y="3429000"/>
            <a:ext cx="3537397" cy="29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0" y="6066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760</Words>
  <Application>Microsoft Office PowerPoint</Application>
  <PresentationFormat>Произвольный</PresentationFormat>
  <Paragraphs>129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Ирина</cp:lastModifiedBy>
  <cp:revision>164</cp:revision>
  <dcterms:created xsi:type="dcterms:W3CDTF">2020-04-14T08:21:56Z</dcterms:created>
  <dcterms:modified xsi:type="dcterms:W3CDTF">2020-04-16T12:20:39Z</dcterms:modified>
</cp:coreProperties>
</file>