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  <p:sldId id="266" r:id="rId9"/>
    <p:sldId id="280" r:id="rId10"/>
    <p:sldId id="267" r:id="rId11"/>
    <p:sldId id="281" r:id="rId12"/>
    <p:sldId id="290" r:id="rId13"/>
    <p:sldId id="268" r:id="rId14"/>
    <p:sldId id="270" r:id="rId15"/>
    <p:sldId id="282" r:id="rId16"/>
    <p:sldId id="283" r:id="rId17"/>
    <p:sldId id="273" r:id="rId18"/>
    <p:sldId id="284" r:id="rId19"/>
    <p:sldId id="285" r:id="rId20"/>
    <p:sldId id="286" r:id="rId21"/>
    <p:sldId id="287" r:id="rId22"/>
    <p:sldId id="288" r:id="rId23"/>
    <p:sldId id="289" r:id="rId24"/>
    <p:sldId id="275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custDataLst>
    <p:tags r:id="rId3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5D6"/>
    <a:srgbClr val="99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69" d="100"/>
          <a:sy n="69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CE8E0-BE28-4744-9CBA-974FA02CFC72}" type="datetimeFigureOut">
              <a:rPr lang="ru-UA" smtClean="0"/>
              <a:t>13.04.2020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EBCE2-DBAE-4744-9D1D-64CE54DBA3C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0580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EBCE2-DBAE-4744-9D1D-64CE54DBA3C8}" type="slidenum">
              <a:rPr lang="ru-UA" smtClean="0"/>
              <a:t>2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93778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EBCE2-DBAE-4744-9D1D-64CE54DBA3C8}" type="slidenum">
              <a:rPr lang="ru-UA" smtClean="0"/>
              <a:t>25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53355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EBCE2-DBAE-4744-9D1D-64CE54DBA3C8}" type="slidenum">
              <a:rPr lang="ru-UA" smtClean="0"/>
              <a:t>26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79551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EBCE2-DBAE-4744-9D1D-64CE54DBA3C8}" type="slidenum">
              <a:rPr lang="ru-UA" smtClean="0"/>
              <a:t>27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5503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9F0-F367-47E7-95CB-DAC86EF8FBC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139F0-F367-47E7-95CB-DAC86EF8FBC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DAE7-505F-41A0-BBFC-F165672C8A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58491" y="3994114"/>
            <a:ext cx="4464496" cy="17526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9933FF"/>
                </a:solidFill>
              </a:rPr>
              <a:t>Математика. 4 </a:t>
            </a:r>
            <a:r>
              <a:rPr lang="ru-RU" sz="2400" b="1" dirty="0" err="1">
                <a:solidFill>
                  <a:srgbClr val="9933FF"/>
                </a:solidFill>
              </a:rPr>
              <a:t>клас</a:t>
            </a:r>
            <a:endParaRPr lang="ru-RU" sz="2400" b="1" dirty="0">
              <a:solidFill>
                <a:srgbClr val="9933FF"/>
              </a:solidFill>
            </a:endParaRPr>
          </a:p>
          <a:p>
            <a:pPr algn="l"/>
            <a:r>
              <a:rPr lang="ru-RU" sz="2400" b="1" dirty="0">
                <a:solidFill>
                  <a:srgbClr val="9933FF"/>
                </a:solidFill>
              </a:rPr>
              <a:t>Юхимчук </a:t>
            </a:r>
            <a:r>
              <a:rPr lang="ru-RU" sz="2400" b="1" dirty="0" err="1">
                <a:solidFill>
                  <a:srgbClr val="9933FF"/>
                </a:solidFill>
              </a:rPr>
              <a:t>Тетяна</a:t>
            </a:r>
            <a:r>
              <a:rPr lang="ru-RU" sz="2400" b="1" dirty="0">
                <a:solidFill>
                  <a:srgbClr val="9933FF"/>
                </a:solidFill>
              </a:rPr>
              <a:t> </a:t>
            </a:r>
            <a:r>
              <a:rPr lang="ru-RU" sz="2400" b="1" dirty="0" err="1">
                <a:solidFill>
                  <a:srgbClr val="9933FF"/>
                </a:solidFill>
              </a:rPr>
              <a:t>Олександрівна</a:t>
            </a:r>
            <a:endParaRPr lang="ru-RU" sz="2400" b="1" dirty="0">
              <a:solidFill>
                <a:srgbClr val="9933FF"/>
              </a:solidFill>
            </a:endParaRPr>
          </a:p>
          <a:p>
            <a:pPr algn="l"/>
            <a:r>
              <a:rPr lang="ru-RU" sz="2400" b="1" dirty="0">
                <a:solidFill>
                  <a:srgbClr val="9933FF"/>
                </a:solidFill>
              </a:rPr>
              <a:t>учитель </a:t>
            </a:r>
            <a:r>
              <a:rPr lang="ru-RU" sz="2400" b="1" dirty="0" err="1">
                <a:solidFill>
                  <a:srgbClr val="9933FF"/>
                </a:solidFill>
              </a:rPr>
              <a:t>початкових</a:t>
            </a:r>
            <a:r>
              <a:rPr lang="ru-RU" sz="2400" b="1" dirty="0">
                <a:solidFill>
                  <a:srgbClr val="9933FF"/>
                </a:solidFill>
              </a:rPr>
              <a:t> </a:t>
            </a:r>
            <a:r>
              <a:rPr lang="ru-RU" sz="2400" b="1" dirty="0" err="1">
                <a:solidFill>
                  <a:srgbClr val="9933FF"/>
                </a:solidFill>
              </a:rPr>
              <a:t>класів</a:t>
            </a:r>
            <a:r>
              <a:rPr lang="ru-RU" sz="2400" b="1" dirty="0">
                <a:solidFill>
                  <a:srgbClr val="9933FF"/>
                </a:solidFill>
              </a:rPr>
              <a:t>, </a:t>
            </a:r>
          </a:p>
          <a:p>
            <a:pPr algn="l"/>
            <a:r>
              <a:rPr lang="ru-RU" sz="2400" b="1" dirty="0" err="1">
                <a:solidFill>
                  <a:srgbClr val="9933FF"/>
                </a:solidFill>
              </a:rPr>
              <a:t>спеціаліст</a:t>
            </a:r>
            <a:r>
              <a:rPr lang="ru-RU" sz="2400" b="1" dirty="0">
                <a:solidFill>
                  <a:srgbClr val="9933FF"/>
                </a:solidFill>
              </a:rPr>
              <a:t> </a:t>
            </a:r>
            <a:r>
              <a:rPr lang="ru-RU" sz="2400" b="1" dirty="0" err="1">
                <a:solidFill>
                  <a:srgbClr val="9933FF"/>
                </a:solidFill>
              </a:rPr>
              <a:t>вищої</a:t>
            </a:r>
            <a:r>
              <a:rPr lang="ru-RU" sz="2400" b="1" dirty="0">
                <a:solidFill>
                  <a:srgbClr val="9933FF"/>
                </a:solidFill>
              </a:rPr>
              <a:t> </a:t>
            </a:r>
            <a:r>
              <a:rPr lang="ru-RU" sz="2400" b="1" dirty="0" err="1">
                <a:solidFill>
                  <a:srgbClr val="9933FF"/>
                </a:solidFill>
              </a:rPr>
              <a:t>категорії</a:t>
            </a:r>
            <a:r>
              <a:rPr lang="ru-RU" sz="2400" b="1" dirty="0">
                <a:solidFill>
                  <a:srgbClr val="9933FF"/>
                </a:solidFill>
              </a:rPr>
              <a:t/>
            </a:r>
            <a:br>
              <a:rPr lang="ru-RU" sz="2400" b="1" dirty="0">
                <a:solidFill>
                  <a:srgbClr val="9933FF"/>
                </a:solidFill>
              </a:rPr>
            </a:br>
            <a:r>
              <a:rPr lang="ru-RU" sz="2400" b="1" dirty="0">
                <a:solidFill>
                  <a:srgbClr val="9933FF"/>
                </a:solidFill>
              </a:rPr>
              <a:t>ХЗОШ І-ІІІ ст. №150</a:t>
            </a:r>
            <a:endParaRPr lang="ru-RU" sz="24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F25DA8B-DB5C-4136-98E0-C15629014061}"/>
              </a:ext>
            </a:extLst>
          </p:cNvPr>
          <p:cNvSpPr/>
          <p:nvPr/>
        </p:nvSpPr>
        <p:spPr>
          <a:xfrm>
            <a:off x="611560" y="492900"/>
            <a:ext cx="792088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Письмове</a:t>
            </a:r>
            <a:r>
              <a:rPr lang="ru-RU" sz="4400" b="1" cap="none" spc="0" dirty="0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 </a:t>
            </a:r>
            <a:r>
              <a:rPr lang="ru-RU" sz="4400" b="1" cap="none" spc="0" dirty="0" err="1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множення</a:t>
            </a:r>
            <a:r>
              <a:rPr lang="ru-RU" sz="4400" b="1" cap="none" spc="0" dirty="0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 </a:t>
            </a:r>
            <a:r>
              <a:rPr lang="ru-RU" sz="4400" b="1" cap="none" spc="0" dirty="0" err="1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багатоцифрових</a:t>
            </a:r>
            <a:r>
              <a:rPr lang="ru-RU" sz="4400" b="1" cap="none" spc="0" dirty="0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 чисел на </a:t>
            </a:r>
            <a:r>
              <a:rPr lang="ru-RU" sz="4400" b="1" cap="none" spc="0" dirty="0" err="1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трицифрові</a:t>
            </a:r>
            <a:r>
              <a:rPr lang="ru-RU" sz="4400" b="1" cap="none" spc="0" dirty="0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. </a:t>
            </a:r>
            <a:endParaRPr lang="ru-RU" sz="4400" b="1" cap="none" spc="0" dirty="0" smtClean="0">
              <a:ln w="22225">
                <a:noFill/>
                <a:prstDash val="solid"/>
              </a:ln>
              <a:solidFill>
                <a:srgbClr val="0000FF"/>
              </a:solidFill>
              <a:effectLst/>
            </a:endParaRPr>
          </a:p>
          <a:p>
            <a:pPr algn="ctr"/>
            <a:r>
              <a:rPr lang="ru-RU" sz="4400" b="1" cap="none" spc="0" dirty="0" err="1" smtClean="0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Задачі</a:t>
            </a:r>
            <a:r>
              <a:rPr lang="ru-RU" sz="4400" b="1" cap="none" spc="0" dirty="0" smtClean="0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 </a:t>
            </a:r>
            <a:r>
              <a:rPr lang="ru-RU" sz="4400" b="1" cap="none" spc="0" dirty="0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на </a:t>
            </a:r>
            <a:r>
              <a:rPr lang="ru-RU" sz="4400" b="1" cap="none" spc="0" dirty="0" err="1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знаходження</a:t>
            </a:r>
            <a:r>
              <a:rPr lang="ru-RU" sz="4400" b="1" cap="none" spc="0" dirty="0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 числа за </a:t>
            </a:r>
            <a:r>
              <a:rPr lang="ru-RU" sz="4400" b="1" cap="none" spc="0" dirty="0" err="1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двома</a:t>
            </a:r>
            <a:r>
              <a:rPr lang="ru-RU" sz="4400" b="1" cap="none" spc="0" dirty="0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 </a:t>
            </a:r>
            <a:r>
              <a:rPr lang="ru-RU" sz="4400" b="1" cap="none" spc="0" dirty="0" err="1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різницями</a:t>
            </a:r>
            <a:r>
              <a:rPr lang="ru-RU" sz="4400" b="1" cap="none" spc="0" dirty="0">
                <a:ln w="22225">
                  <a:noFill/>
                  <a:prstDash val="solid"/>
                </a:ln>
                <a:solidFill>
                  <a:srgbClr val="0000FF"/>
                </a:solidFill>
                <a:effectLst/>
              </a:rPr>
              <a:t> </a:t>
            </a:r>
            <a:endParaRPr lang="ru-UA" sz="4400" b="1" cap="none" spc="0" dirty="0">
              <a:ln w="22225">
                <a:noFill/>
                <a:prstDash val="solid"/>
              </a:ln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731258"/>
            <a:ext cx="7931224" cy="969550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ru-RU" sz="3600" b="1" dirty="0">
                <a:solidFill>
                  <a:srgbClr val="0000FF"/>
                </a:solidFill>
              </a:rPr>
              <a:t>Алгоритм </a:t>
            </a:r>
            <a:r>
              <a:rPr lang="ru-RU" sz="3600" b="1" dirty="0" err="1">
                <a:solidFill>
                  <a:srgbClr val="0000FF"/>
                </a:solidFill>
              </a:rPr>
              <a:t>письмового</a:t>
            </a:r>
            <a:r>
              <a:rPr lang="ru-RU" sz="3600" b="1" dirty="0">
                <a:solidFill>
                  <a:srgbClr val="0000FF"/>
                </a:solidFill>
              </a:rPr>
              <a:t> </a:t>
            </a:r>
            <a:r>
              <a:rPr lang="ru-RU" sz="3600" b="1" dirty="0" err="1">
                <a:solidFill>
                  <a:srgbClr val="0000FF"/>
                </a:solidFill>
              </a:rPr>
              <a:t>множення</a:t>
            </a:r>
            <a:r>
              <a:rPr lang="ru-RU" sz="3600" b="1" dirty="0">
                <a:solidFill>
                  <a:srgbClr val="0000FF"/>
                </a:solidFill>
              </a:rPr>
              <a:t/>
            </a:r>
            <a:br>
              <a:rPr lang="ru-RU" sz="3600" b="1" dirty="0">
                <a:solidFill>
                  <a:srgbClr val="0000FF"/>
                </a:solidFill>
              </a:rPr>
            </a:br>
            <a:r>
              <a:rPr lang="ru-RU" sz="3600" b="1" dirty="0">
                <a:solidFill>
                  <a:srgbClr val="0000FF"/>
                </a:solidFill>
              </a:rPr>
              <a:t>на </a:t>
            </a:r>
            <a:r>
              <a:rPr lang="ru-RU" sz="3600" b="1" dirty="0" err="1">
                <a:solidFill>
                  <a:srgbClr val="0000FF"/>
                </a:solidFill>
              </a:rPr>
              <a:t>трицифрове</a:t>
            </a:r>
            <a:r>
              <a:rPr lang="ru-RU" sz="3600" b="1" dirty="0">
                <a:solidFill>
                  <a:srgbClr val="0000FF"/>
                </a:solidFill>
              </a:rPr>
              <a:t> число</a:t>
            </a:r>
            <a:endParaRPr lang="ru-UA" sz="3600" b="1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A2A83-F99F-4264-9FE0-7D02F844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16832"/>
            <a:ext cx="4669729" cy="201622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uk-UA" sz="2800" dirty="0"/>
              <a:t>Знаходять суму першого, другого і третього неповних добутків. Відповідь 82110.</a:t>
            </a:r>
            <a:endParaRPr lang="ru-UA" sz="28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20949" y="4019006"/>
            <a:ext cx="626469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/>
              <a:t>	</a:t>
            </a:r>
            <a:r>
              <a:rPr lang="ru-RU" sz="2800" dirty="0" err="1"/>
              <a:t>Повертаємося</a:t>
            </a:r>
            <a:r>
              <a:rPr lang="ru-RU" sz="2800" dirty="0"/>
              <a:t> до </a:t>
            </a:r>
            <a:r>
              <a:rPr lang="ru-RU" sz="2800" dirty="0" err="1"/>
              <a:t>нашої</a:t>
            </a:r>
            <a:r>
              <a:rPr lang="ru-RU" sz="2800" dirty="0"/>
              <a:t> </a:t>
            </a:r>
            <a:r>
              <a:rPr lang="ru-RU" sz="2800" dirty="0" err="1"/>
              <a:t>задачі</a:t>
            </a:r>
            <a:r>
              <a:rPr lang="ru-RU" sz="2800" dirty="0"/>
              <a:t>. </a:t>
            </a:r>
          </a:p>
          <a:p>
            <a:r>
              <a:rPr lang="ru-RU" sz="2800" dirty="0"/>
              <a:t>Ми </a:t>
            </a:r>
            <a:r>
              <a:rPr lang="ru-RU" sz="2800" dirty="0" err="1"/>
              <a:t>отримали</a:t>
            </a:r>
            <a:r>
              <a:rPr lang="ru-RU" sz="2800" dirty="0"/>
              <a:t> </a:t>
            </a:r>
            <a:br>
              <a:rPr lang="ru-RU" sz="2800" dirty="0"/>
            </a:br>
            <a:r>
              <a:rPr lang="ru-RU" sz="2800" dirty="0"/>
              <a:t>82110 </a:t>
            </a:r>
            <a:r>
              <a:rPr lang="ru-RU" sz="2800" dirty="0" smtClean="0"/>
              <a:t>к. </a:t>
            </a:r>
            <a:r>
              <a:rPr lang="ru-RU" sz="2800" dirty="0"/>
              <a:t>– </a:t>
            </a:r>
            <a:r>
              <a:rPr lang="ru-RU" sz="2800" dirty="0" err="1"/>
              <a:t>це</a:t>
            </a:r>
            <a:r>
              <a:rPr lang="ru-RU" sz="2800" dirty="0"/>
              <a:t> 821 </a:t>
            </a:r>
            <a:r>
              <a:rPr lang="ru-RU" sz="2800" dirty="0" err="1"/>
              <a:t>грн</a:t>
            </a:r>
            <a:r>
              <a:rPr lang="ru-RU" sz="2800" dirty="0"/>
              <a:t> 10 </a:t>
            </a:r>
            <a:r>
              <a:rPr lang="ru-RU" sz="2800" dirty="0" smtClean="0"/>
              <a:t>к.</a:t>
            </a:r>
            <a:endParaRPr lang="ru-RU" sz="2800" dirty="0"/>
          </a:p>
          <a:p>
            <a:r>
              <a:rPr lang="ru-RU" sz="2800" dirty="0" err="1"/>
              <a:t>Відповідь</a:t>
            </a:r>
            <a:r>
              <a:rPr lang="ru-RU" sz="2800" dirty="0"/>
              <a:t>: 821 </a:t>
            </a:r>
            <a:r>
              <a:rPr lang="ru-RU" sz="2800" dirty="0" err="1"/>
              <a:t>грн</a:t>
            </a:r>
            <a:r>
              <a:rPr lang="ru-RU" sz="2800" dirty="0"/>
              <a:t> 10 </a:t>
            </a:r>
            <a:r>
              <a:rPr lang="ru-RU" sz="2800" dirty="0" smtClean="0"/>
              <a:t>к. </a:t>
            </a:r>
            <a:r>
              <a:rPr lang="ru-RU" sz="2800" dirty="0" err="1"/>
              <a:t>коштує</a:t>
            </a:r>
            <a:r>
              <a:rPr lang="ru-RU" sz="2800" dirty="0"/>
              <a:t> ящик </a:t>
            </a:r>
            <a:r>
              <a:rPr lang="ru-RU" sz="2800" dirty="0" err="1"/>
              <a:t>цукерок</a:t>
            </a:r>
            <a:r>
              <a:rPr lang="ru-RU" sz="2800" dirty="0"/>
              <a:t>.</a:t>
            </a:r>
            <a:r>
              <a:rPr lang="uk-UA" sz="2800" dirty="0"/>
              <a:t> </a:t>
            </a:r>
            <a:endParaRPr lang="ru-UA" sz="2800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0FC916B-BA29-4384-ADE7-26FBE61FD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40001"/>
              </p:ext>
            </p:extLst>
          </p:nvPr>
        </p:nvGraphicFramePr>
        <p:xfrm>
          <a:off x="5796136" y="1428760"/>
          <a:ext cx="1800000" cy="2560320"/>
        </p:xfrm>
        <a:graphic>
          <a:graphicData uri="http://schemas.openxmlformats.org/drawingml/2006/table">
            <a:tbl>
              <a:tblPr firstRow="1" firstCol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60080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59920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6330528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9125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8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ru-UA" sz="28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8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56436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uk-UA" sz="2800" b="1" dirty="0">
                          <a:solidFill>
                            <a:srgbClr val="9933FF"/>
                          </a:solidFill>
                        </a:rPr>
                        <a:t>8</a:t>
                      </a:r>
                      <a:endParaRPr lang="ru-UA" sz="2800" b="1" dirty="0">
                        <a:solidFill>
                          <a:srgbClr val="9933FF"/>
                        </a:solidFill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>
                          <a:solidFill>
                            <a:srgbClr val="9933FF"/>
                          </a:solidFill>
                        </a:rPr>
                        <a:t>2</a:t>
                      </a:r>
                      <a:endParaRPr lang="ru-UA" sz="2800" b="1" dirty="0">
                        <a:solidFill>
                          <a:srgbClr val="9933FF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>
                          <a:solidFill>
                            <a:srgbClr val="9933FF"/>
                          </a:solidFill>
                        </a:rPr>
                        <a:t>1</a:t>
                      </a:r>
                      <a:endParaRPr lang="ru-UA" sz="2800" b="1" dirty="0">
                        <a:solidFill>
                          <a:srgbClr val="9933FF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35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9DA021D4-682D-43D5-86E4-34EEAD4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580" y="908720"/>
            <a:ext cx="7812868" cy="864096"/>
          </a:xfrm>
        </p:spPr>
        <p:txBody>
          <a:bodyPr>
            <a:normAutofit fontScale="90000"/>
          </a:bodyPr>
          <a:lstStyle/>
          <a:p>
            <a:pPr algn="l"/>
            <a:r>
              <a:rPr lang="uk-UA" sz="3200" dirty="0">
                <a:solidFill>
                  <a:srgbClr val="9933FF"/>
                </a:solidFill>
              </a:rPr>
              <a:t>Розглянемо випадок, коли у другому трицифровому множнику нуль десятків: </a:t>
            </a:r>
            <a:r>
              <a:rPr lang="uk-UA" sz="3200" dirty="0"/>
              <a:t>345·208</a:t>
            </a:r>
            <a:endParaRPr lang="ru-UA" sz="3200" dirty="0">
              <a:solidFill>
                <a:srgbClr val="9933FF"/>
              </a:solidFill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F3C39BD1-0232-4E3C-8C32-DB63DEF7B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1580" y="1823951"/>
            <a:ext cx="4608512" cy="4374220"/>
          </a:xfrm>
          <a:noFill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>
                <a:solidFill>
                  <a:srgbClr val="9933FF"/>
                </a:solidFill>
              </a:rPr>
              <a:t>1.</a:t>
            </a:r>
            <a:r>
              <a:rPr lang="uk-UA" dirty="0"/>
              <a:t> За алгоритмом множать перший множник на число одиниць. Отримують перший неповний добуток.</a:t>
            </a:r>
            <a:br>
              <a:rPr lang="uk-UA" dirty="0"/>
            </a:br>
            <a:r>
              <a:rPr lang="uk-UA" dirty="0">
                <a:solidFill>
                  <a:srgbClr val="9933FF"/>
                </a:solidFill>
              </a:rPr>
              <a:t>2.</a:t>
            </a:r>
            <a:r>
              <a:rPr lang="uk-UA" dirty="0"/>
              <a:t> Потім одразу множать перший множник на число сотень. Відповідь підписують під сотнями. Отримують другий неповний добуток.</a:t>
            </a:r>
            <a:br>
              <a:rPr lang="uk-UA" dirty="0"/>
            </a:br>
            <a:r>
              <a:rPr lang="uk-UA" dirty="0">
                <a:solidFill>
                  <a:srgbClr val="9933FF"/>
                </a:solidFill>
              </a:rPr>
              <a:t>3.</a:t>
            </a:r>
            <a:r>
              <a:rPr lang="uk-UA" dirty="0"/>
              <a:t> Знаходять суму двох неповних добутків. </a:t>
            </a:r>
            <a:endParaRPr lang="ru-UA" dirty="0"/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77BA82C0-A6FE-4C90-B1B5-EBB942565A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052913"/>
              </p:ext>
            </p:extLst>
          </p:nvPr>
        </p:nvGraphicFramePr>
        <p:xfrm>
          <a:off x="6084168" y="2029861"/>
          <a:ext cx="1851426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308571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808738191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1943594165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388130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046B722C-EFBB-4357-9A91-3E08CE083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586849"/>
              </p:ext>
            </p:extLst>
          </p:nvPr>
        </p:nvGraphicFramePr>
        <p:xfrm>
          <a:off x="6109118" y="4216971"/>
          <a:ext cx="1851426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308571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808738191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1943594165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38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54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9DA021D4-682D-43D5-86E4-34EEAD48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580" y="908720"/>
            <a:ext cx="7812868" cy="864096"/>
          </a:xfrm>
        </p:spPr>
        <p:txBody>
          <a:bodyPr>
            <a:normAutofit fontScale="90000"/>
          </a:bodyPr>
          <a:lstStyle/>
          <a:p>
            <a:pPr algn="l"/>
            <a:r>
              <a:rPr lang="uk-UA" sz="3200" dirty="0">
                <a:solidFill>
                  <a:srgbClr val="9933FF"/>
                </a:solidFill>
              </a:rPr>
              <a:t>Розглянемо випадок, коли у другому трицифровому множнику нуль десятків: </a:t>
            </a:r>
            <a:r>
              <a:rPr lang="uk-UA" sz="3200" dirty="0"/>
              <a:t>345·208</a:t>
            </a:r>
            <a:endParaRPr lang="ru-UA" sz="3200" dirty="0">
              <a:solidFill>
                <a:srgbClr val="9933FF"/>
              </a:solidFill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F3C39BD1-0232-4E3C-8C32-DB63DEF7B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616" y="2052580"/>
            <a:ext cx="4284476" cy="1893081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	Діти, а чому ми не множили перший множник на число десятків?</a:t>
            </a:r>
          </a:p>
          <a:p>
            <a:pPr marL="0" indent="0">
              <a:buNone/>
            </a:pPr>
            <a:r>
              <a:rPr lang="uk-UA" dirty="0"/>
              <a:t/>
            </a:r>
            <a:br>
              <a:rPr lang="uk-UA" dirty="0"/>
            </a:br>
            <a:r>
              <a:rPr lang="uk-UA" dirty="0" smtClean="0">
                <a:solidFill>
                  <a:srgbClr val="1C25D6"/>
                </a:solidFill>
              </a:rPr>
              <a:t>	</a:t>
            </a:r>
            <a:endParaRPr lang="ru-UA" dirty="0">
              <a:solidFill>
                <a:srgbClr val="1C25D6"/>
              </a:solidFill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77BA82C0-A6FE-4C90-B1B5-EBB942565A5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84168" y="2029861"/>
          <a:ext cx="1851426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308571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808738191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1943594165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388130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046B722C-EFBB-4357-9A91-3E08CE08370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09118" y="4216971"/>
          <a:ext cx="1851426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308571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808738191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1943594165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38813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07704" y="3789040"/>
            <a:ext cx="396044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	</a:t>
            </a:r>
            <a:r>
              <a:rPr lang="uk-UA" sz="2600" dirty="0" smtClean="0">
                <a:solidFill>
                  <a:srgbClr val="1C25D6"/>
                </a:solidFill>
              </a:rPr>
              <a:t>Правильно</a:t>
            </a:r>
            <a:r>
              <a:rPr lang="uk-UA" sz="2600" dirty="0">
                <a:solidFill>
                  <a:srgbClr val="1C25D6"/>
                </a:solidFill>
              </a:rPr>
              <a:t>, тому що при множенні будь-якого числа на нуль, одержуємо нуль.</a:t>
            </a:r>
            <a:endParaRPr lang="ru-UA" sz="2600" dirty="0">
              <a:solidFill>
                <a:srgbClr val="1C25D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7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77" y="625962"/>
            <a:ext cx="7931224" cy="1224136"/>
          </a:xfrm>
        </p:spPr>
        <p:txBody>
          <a:bodyPr>
            <a:noAutofit/>
          </a:bodyPr>
          <a:lstStyle/>
          <a:p>
            <a:pPr lvl="0" algn="l">
              <a:spcBef>
                <a:spcPct val="20000"/>
              </a:spcBef>
            </a:pPr>
            <a:r>
              <a:rPr lang="ru-RU" sz="2800" dirty="0" err="1">
                <a:solidFill>
                  <a:srgbClr val="9933FF"/>
                </a:solidFill>
              </a:rPr>
              <a:t>Самостійно</a:t>
            </a:r>
            <a:r>
              <a:rPr lang="ru-RU" sz="2800" dirty="0">
                <a:solidFill>
                  <a:srgbClr val="9933FF"/>
                </a:solidFill>
              </a:rPr>
              <a:t> </a:t>
            </a:r>
            <a:r>
              <a:rPr lang="ru-RU" sz="2800" dirty="0" err="1">
                <a:solidFill>
                  <a:srgbClr val="9933FF"/>
                </a:solidFill>
              </a:rPr>
              <a:t>письмово</a:t>
            </a:r>
            <a:r>
              <a:rPr lang="ru-RU" sz="2800" dirty="0">
                <a:solidFill>
                  <a:srgbClr val="9933FF"/>
                </a:solidFill>
              </a:rPr>
              <a:t> </a:t>
            </a:r>
            <a:r>
              <a:rPr lang="ru-RU" sz="2800" dirty="0" err="1">
                <a:solidFill>
                  <a:srgbClr val="9933FF"/>
                </a:solidFill>
              </a:rPr>
              <a:t>знайдіть</a:t>
            </a:r>
            <a:r>
              <a:rPr lang="ru-RU" sz="2800" dirty="0">
                <a:solidFill>
                  <a:srgbClr val="9933FF"/>
                </a:solidFill>
              </a:rPr>
              <a:t> </a:t>
            </a:r>
            <a:r>
              <a:rPr lang="ru-RU" sz="2800" dirty="0" err="1">
                <a:solidFill>
                  <a:srgbClr val="9933FF"/>
                </a:solidFill>
              </a:rPr>
              <a:t>значення</a:t>
            </a:r>
            <a:r>
              <a:rPr lang="ru-RU" sz="2800" dirty="0">
                <a:solidFill>
                  <a:srgbClr val="9933FF"/>
                </a:solidFill>
              </a:rPr>
              <a:t> </a:t>
            </a:r>
            <a:r>
              <a:rPr lang="ru-RU" sz="2800" dirty="0" err="1">
                <a:solidFill>
                  <a:srgbClr val="9933FF"/>
                </a:solidFill>
              </a:rPr>
              <a:t>виразів</a:t>
            </a:r>
            <a:r>
              <a:rPr lang="ru-RU" sz="2800" dirty="0">
                <a:solidFill>
                  <a:srgbClr val="9933FF"/>
                </a:solidFill>
              </a:rPr>
              <a:t>: </a:t>
            </a:r>
            <a:r>
              <a:rPr lang="ru-RU" sz="3200" dirty="0"/>
              <a:t>1673 · 254  та  2846 · 307.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</a:t>
            </a:r>
            <a:r>
              <a:rPr lang="ru-RU" sz="2800" dirty="0" err="1">
                <a:solidFill>
                  <a:srgbClr val="0000FF"/>
                </a:solidFill>
              </a:rPr>
              <a:t>Користуйтеся</a:t>
            </a:r>
            <a:r>
              <a:rPr lang="ru-RU" sz="2800" dirty="0">
                <a:solidFill>
                  <a:srgbClr val="0000FF"/>
                </a:solidFill>
              </a:rPr>
              <a:t> </a:t>
            </a:r>
            <a:r>
              <a:rPr lang="ru-RU" sz="2800" dirty="0" err="1">
                <a:solidFill>
                  <a:srgbClr val="0000FF"/>
                </a:solidFill>
              </a:rPr>
              <a:t>наведеними</a:t>
            </a:r>
            <a:r>
              <a:rPr lang="ru-RU" sz="2800" dirty="0">
                <a:solidFill>
                  <a:srgbClr val="0000FF"/>
                </a:solidFill>
              </a:rPr>
              <a:t> </a:t>
            </a:r>
            <a:r>
              <a:rPr lang="ru-RU" sz="2800" dirty="0" err="1">
                <a:solidFill>
                  <a:srgbClr val="0000FF"/>
                </a:solidFill>
              </a:rPr>
              <a:t>вище</a:t>
            </a:r>
            <a:r>
              <a:rPr lang="ru-RU" sz="2800" dirty="0">
                <a:solidFill>
                  <a:srgbClr val="0000FF"/>
                </a:solidFill>
              </a:rPr>
              <a:t> алгоритмами.</a:t>
            </a:r>
            <a:endParaRPr lang="ru-UA" sz="2800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A2A83-F99F-4264-9FE0-7D02F844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568" y="2065141"/>
            <a:ext cx="6480720" cy="528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/>
              <a:t>Звіримо </a:t>
            </a:r>
            <a:r>
              <a:rPr lang="uk-UA" sz="2800" dirty="0" smtClean="0"/>
              <a:t>відповіді</a:t>
            </a:r>
            <a:endParaRPr lang="ru-UA" sz="2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F2A0C80-6D06-4B3D-98D8-865960B57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239625"/>
              </p:ext>
            </p:extLst>
          </p:nvPr>
        </p:nvGraphicFramePr>
        <p:xfrm>
          <a:off x="2051720" y="2924944"/>
          <a:ext cx="2304254" cy="2377440"/>
        </p:xfrm>
        <a:graphic>
          <a:graphicData uri="http://schemas.openxmlformats.org/drawingml/2006/table">
            <a:tbl>
              <a:tblPr firstRow="1" firstCol="1" bandRow="1"/>
              <a:tblGrid>
                <a:gridCol w="329179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29253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29106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29179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29179">
                  <a:extLst>
                    <a:ext uri="{9D8B030D-6E8A-4147-A177-3AD203B41FA5}">
                      <a16:colId xmlns:a16="http://schemas.microsoft.com/office/drawing/2014/main" val="3927345034"/>
                    </a:ext>
                  </a:extLst>
                </a:gridCol>
                <a:gridCol w="329179">
                  <a:extLst>
                    <a:ext uri="{9D8B030D-6E8A-4147-A177-3AD203B41FA5}">
                      <a16:colId xmlns:a16="http://schemas.microsoft.com/office/drawing/2014/main" val="1943594165"/>
                    </a:ext>
                  </a:extLst>
                </a:gridCol>
                <a:gridCol w="329179">
                  <a:extLst>
                    <a:ext uri="{9D8B030D-6E8A-4147-A177-3AD203B41FA5}">
                      <a16:colId xmlns:a16="http://schemas.microsoft.com/office/drawing/2014/main" val="386330528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1265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388130"/>
                  </a:ext>
                </a:extLst>
              </a:tr>
            </a:tbl>
          </a:graphicData>
        </a:graphic>
      </p:graphicFrame>
      <p:sp>
        <p:nvSpPr>
          <p:cNvPr id="5" name="Объект 2">
            <a:extLst>
              <a:ext uri="{FF2B5EF4-FFF2-40B4-BE49-F238E27FC236}">
                <a16:creationId xmlns:a16="http://schemas.microsoft.com/office/drawing/2014/main" id="{2E805C34-09E4-43B0-9F50-F249B2D187B0}"/>
              </a:ext>
            </a:extLst>
          </p:cNvPr>
          <p:cNvSpPr txBox="1">
            <a:spLocks/>
          </p:cNvSpPr>
          <p:nvPr/>
        </p:nvSpPr>
        <p:spPr>
          <a:xfrm>
            <a:off x="1443540" y="3501008"/>
            <a:ext cx="5184776" cy="2232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BC15E50-2580-4D98-A815-E28052EE8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80105"/>
              </p:ext>
            </p:extLst>
          </p:nvPr>
        </p:nvGraphicFramePr>
        <p:xfrm>
          <a:off x="5580112" y="2934856"/>
          <a:ext cx="2159997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308571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2808738191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1943594165"/>
                    </a:ext>
                  </a:extLst>
                </a:gridCol>
                <a:gridCol w="308571">
                  <a:extLst>
                    <a:ext uri="{9D8B030D-6E8A-4147-A177-3AD203B41FA5}">
                      <a16:colId xmlns:a16="http://schemas.microsoft.com/office/drawing/2014/main" val="386330528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6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6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388130"/>
                  </a:ext>
                </a:extLst>
              </a:tr>
            </a:tbl>
          </a:graphicData>
        </a:graphic>
      </p:graphicFrame>
      <p:sp>
        <p:nvSpPr>
          <p:cNvPr id="8" name="Объект 2">
            <a:extLst>
              <a:ext uri="{FF2B5EF4-FFF2-40B4-BE49-F238E27FC236}">
                <a16:creationId xmlns:a16="http://schemas.microsoft.com/office/drawing/2014/main" id="{C5062959-A0F2-42F1-8298-4B9C6CF403BF}"/>
              </a:ext>
            </a:extLst>
          </p:cNvPr>
          <p:cNvSpPr txBox="1">
            <a:spLocks/>
          </p:cNvSpPr>
          <p:nvPr/>
        </p:nvSpPr>
        <p:spPr>
          <a:xfrm>
            <a:off x="3459864" y="5496177"/>
            <a:ext cx="3816424" cy="528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uk-UA" sz="2800" dirty="0">
                <a:solidFill>
                  <a:srgbClr val="C00000"/>
                </a:solidFill>
              </a:rPr>
              <a:t>МОЛОДЦІ !</a:t>
            </a:r>
            <a:endParaRPr lang="ru-UA" sz="2800" dirty="0">
              <a:solidFill>
                <a:srgbClr val="C0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41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49" y="731258"/>
            <a:ext cx="7936943" cy="2985774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uk-UA" sz="3200" dirty="0">
                <a:solidFill>
                  <a:srgbClr val="0000FF"/>
                </a:solidFill>
              </a:rPr>
              <a:t>Розв'яжемо задачу № </a:t>
            </a:r>
            <a:r>
              <a:rPr lang="uk-UA" sz="3200" dirty="0" smtClean="0">
                <a:solidFill>
                  <a:srgbClr val="0000FF"/>
                </a:solidFill>
              </a:rPr>
              <a:t>1</a:t>
            </a:r>
            <a:r>
              <a:rPr lang="uk-UA" sz="3200" dirty="0">
                <a:solidFill>
                  <a:srgbClr val="0000FF"/>
                </a:solidFill>
              </a:rPr>
              <a:t/>
            </a:r>
            <a:br>
              <a:rPr lang="uk-UA" sz="3200" dirty="0">
                <a:solidFill>
                  <a:srgbClr val="0000FF"/>
                </a:solidFill>
              </a:rPr>
            </a:br>
            <a:r>
              <a:rPr lang="uk-UA" sz="3100" dirty="0"/>
              <a:t>Один шофер перевіз на самоскиді 560 ц цементу, а другий шофер – 490 ц. Перший шофер здійснив на 2 рейси більше, ніж другий. Яка вантажність самоскидів, якщо вона однакова?</a:t>
            </a:r>
            <a:br>
              <a:rPr lang="uk-UA" sz="3100" dirty="0"/>
            </a:br>
            <a:r>
              <a:rPr lang="uk-UA" sz="2800" dirty="0"/>
              <a:t>(Вантажність показує, скільки</a:t>
            </a:r>
            <a:br>
              <a:rPr lang="uk-UA" sz="2800" dirty="0"/>
            </a:br>
            <a:r>
              <a:rPr lang="uk-UA" sz="2800" dirty="0"/>
              <a:t>вантажу перевозить самоскид</a:t>
            </a:r>
            <a:br>
              <a:rPr lang="uk-UA" sz="2800" dirty="0"/>
            </a:br>
            <a:r>
              <a:rPr lang="uk-UA" sz="2800" dirty="0"/>
              <a:t>за один рейс)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69C236C-A090-41FF-84C9-BEBBF9F10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310" y="2735537"/>
            <a:ext cx="2631841" cy="148555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93CD166-68DA-453B-9B46-6B635FC54458}"/>
              </a:ext>
            </a:extLst>
          </p:cNvPr>
          <p:cNvSpPr txBox="1"/>
          <p:nvPr/>
        </p:nvSpPr>
        <p:spPr>
          <a:xfrm>
            <a:off x="1979711" y="4152067"/>
            <a:ext cx="64864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srgbClr val="9933FF"/>
                </a:solidFill>
              </a:rPr>
              <a:t>Будемо міркувати так. </a:t>
            </a:r>
            <a:r>
              <a:rPr lang="uk-UA" sz="2800" dirty="0"/>
              <a:t>Оскільки вантажність самоскидів однакова, перший шофер перевіз більше цементу, тому що він здійснив на 2 рейси більше.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101623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49" y="731258"/>
            <a:ext cx="7936943" cy="680263"/>
          </a:xfrm>
        </p:spPr>
        <p:txBody>
          <a:bodyPr>
            <a:normAutofit/>
          </a:bodyPr>
          <a:lstStyle/>
          <a:p>
            <a:pPr lvl="0" algn="l">
              <a:spcBef>
                <a:spcPct val="20000"/>
              </a:spcBef>
            </a:pPr>
            <a:r>
              <a:rPr lang="uk-UA" sz="3100" dirty="0">
                <a:solidFill>
                  <a:srgbClr val="9933FF"/>
                </a:solidFill>
              </a:rPr>
              <a:t>Схематично зобразимо умову задачі так:</a:t>
            </a:r>
            <a:endParaRPr lang="uk-UA" sz="2800" dirty="0">
              <a:solidFill>
                <a:srgbClr val="9933FF"/>
              </a:solidFill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BA1981C6-7083-4802-BF40-F3E5330A3AC1}"/>
              </a:ext>
            </a:extLst>
          </p:cNvPr>
          <p:cNvCxnSpPr>
            <a:cxnSpLocks/>
          </p:cNvCxnSpPr>
          <p:nvPr/>
        </p:nvCxnSpPr>
        <p:spPr>
          <a:xfrm>
            <a:off x="1712738" y="2088795"/>
            <a:ext cx="4752528" cy="0"/>
          </a:xfrm>
          <a:prstGeom prst="line">
            <a:avLst/>
          </a:prstGeom>
          <a:ln w="25400" cap="sq">
            <a:solidFill>
              <a:srgbClr val="1C25D6"/>
            </a:solidFill>
            <a:headEnd type="oval" w="lg" len="med"/>
            <a:tailEnd type="oval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7A924AF-04E2-4398-9895-F6D302EC9624}"/>
              </a:ext>
            </a:extLst>
          </p:cNvPr>
          <p:cNvSpPr txBox="1"/>
          <p:nvPr/>
        </p:nvSpPr>
        <p:spPr>
          <a:xfrm>
            <a:off x="3008882" y="1584739"/>
            <a:ext cx="46805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/>
              <a:t>560 ц,      на 2 рейси більше</a:t>
            </a:r>
            <a:endParaRPr lang="ru-UA" sz="25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AE281B-DDED-44F0-9539-1CED0346D806}"/>
              </a:ext>
            </a:extLst>
          </p:cNvPr>
          <p:cNvSpPr txBox="1"/>
          <p:nvPr/>
        </p:nvSpPr>
        <p:spPr>
          <a:xfrm>
            <a:off x="1136674" y="1647934"/>
            <a:ext cx="5760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/>
              <a:t>І с.</a:t>
            </a:r>
            <a:endParaRPr lang="ru-UA" sz="2500" dirty="0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D9146E4B-E0BB-4593-B097-8FBE699AC31F}"/>
              </a:ext>
            </a:extLst>
          </p:cNvPr>
          <p:cNvCxnSpPr>
            <a:cxnSpLocks/>
          </p:cNvCxnSpPr>
          <p:nvPr/>
        </p:nvCxnSpPr>
        <p:spPr>
          <a:xfrm>
            <a:off x="1712738" y="2664859"/>
            <a:ext cx="2950274" cy="0"/>
          </a:xfrm>
          <a:prstGeom prst="line">
            <a:avLst/>
          </a:prstGeom>
          <a:ln w="25400" cap="sq">
            <a:solidFill>
              <a:srgbClr val="1C25D6"/>
            </a:solidFill>
            <a:headEnd type="oval" w="lg" len="med"/>
            <a:tailEnd type="oval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C3CBF63-92DF-4627-A721-A04BBEB77288}"/>
              </a:ext>
            </a:extLst>
          </p:cNvPr>
          <p:cNvCxnSpPr>
            <a:cxnSpLocks/>
          </p:cNvCxnSpPr>
          <p:nvPr/>
        </p:nvCxnSpPr>
        <p:spPr>
          <a:xfrm flipV="1">
            <a:off x="5546935" y="1992121"/>
            <a:ext cx="0" cy="197145"/>
          </a:xfrm>
          <a:prstGeom prst="line">
            <a:avLst/>
          </a:prstGeom>
          <a:ln w="25400">
            <a:solidFill>
              <a:srgbClr val="1C2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3A978F37-8FF4-4409-8872-0BF33400CF94}"/>
              </a:ext>
            </a:extLst>
          </p:cNvPr>
          <p:cNvCxnSpPr>
            <a:cxnSpLocks/>
          </p:cNvCxnSpPr>
          <p:nvPr/>
        </p:nvCxnSpPr>
        <p:spPr>
          <a:xfrm flipV="1">
            <a:off x="4663012" y="2005179"/>
            <a:ext cx="0" cy="197145"/>
          </a:xfrm>
          <a:prstGeom prst="line">
            <a:avLst/>
          </a:prstGeom>
          <a:ln w="25400">
            <a:solidFill>
              <a:srgbClr val="1C2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B5214AE-4E50-4F55-913F-52A7FB77DA0A}"/>
              </a:ext>
            </a:extLst>
          </p:cNvPr>
          <p:cNvSpPr txBox="1"/>
          <p:nvPr/>
        </p:nvSpPr>
        <p:spPr>
          <a:xfrm>
            <a:off x="1123814" y="2261066"/>
            <a:ext cx="6609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/>
              <a:t>ІІ с.</a:t>
            </a:r>
            <a:endParaRPr lang="ru-UA" sz="25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7799DB-B40B-4E29-84B1-2B6306178421}"/>
              </a:ext>
            </a:extLst>
          </p:cNvPr>
          <p:cNvSpPr txBox="1"/>
          <p:nvPr/>
        </p:nvSpPr>
        <p:spPr>
          <a:xfrm>
            <a:off x="2720850" y="2164646"/>
            <a:ext cx="100810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/>
              <a:t>490 ц</a:t>
            </a:r>
            <a:endParaRPr lang="ru-UA" sz="2500" dirty="0"/>
          </a:p>
        </p:txBody>
      </p:sp>
      <p:sp>
        <p:nvSpPr>
          <p:cNvPr id="22" name="Дуга 21">
            <a:extLst>
              <a:ext uri="{FF2B5EF4-FFF2-40B4-BE49-F238E27FC236}">
                <a16:creationId xmlns:a16="http://schemas.microsoft.com/office/drawing/2014/main" id="{A730E8B9-5622-4D88-8DF1-54D8926C8F5A}"/>
              </a:ext>
            </a:extLst>
          </p:cNvPr>
          <p:cNvSpPr/>
          <p:nvPr/>
        </p:nvSpPr>
        <p:spPr>
          <a:xfrm rot="7894284">
            <a:off x="5424266" y="1131076"/>
            <a:ext cx="1060222" cy="1195359"/>
          </a:xfrm>
          <a:prstGeom prst="arc">
            <a:avLst/>
          </a:prstGeom>
          <a:ln w="25400">
            <a:solidFill>
              <a:srgbClr val="1C2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DFF296-4FAC-48FB-978C-DA90F52937FF}"/>
              </a:ext>
            </a:extLst>
          </p:cNvPr>
          <p:cNvSpPr txBox="1"/>
          <p:nvPr/>
        </p:nvSpPr>
        <p:spPr>
          <a:xfrm>
            <a:off x="5834260" y="2309028"/>
            <a:ext cx="228719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/>
              <a:t>? ц за 1 рейс</a:t>
            </a:r>
            <a:endParaRPr lang="ru-UA" sz="2500" dirty="0"/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231E6F04-3E21-462C-836C-C9A9F9F71C02}"/>
              </a:ext>
            </a:extLst>
          </p:cNvPr>
          <p:cNvSpPr txBox="1">
            <a:spLocks/>
          </p:cNvSpPr>
          <p:nvPr/>
        </p:nvSpPr>
        <p:spPr>
          <a:xfrm>
            <a:off x="677849" y="3679682"/>
            <a:ext cx="7862622" cy="205357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20000"/>
              </a:spcBef>
            </a:pPr>
            <a:r>
              <a:rPr lang="uk-UA" sz="2500" dirty="0">
                <a:solidFill>
                  <a:srgbClr val="9933FF"/>
                </a:solidFill>
              </a:rPr>
              <a:t>1. </a:t>
            </a:r>
            <a:r>
              <a:rPr lang="uk-UA" sz="2500" dirty="0"/>
              <a:t>Можемо дізнатися, на скільки більше цементу перевіз перший самоскид, ніж другий. Це і буде вантаж, перевезений за 2 рейси.</a:t>
            </a:r>
          </a:p>
          <a:p>
            <a:pPr marL="357188" indent="-357188" algn="l">
              <a:spcBef>
                <a:spcPct val="20000"/>
              </a:spcBef>
              <a:buAutoNum type="arabicParenR"/>
            </a:pPr>
            <a:r>
              <a:rPr lang="uk-UA" sz="2500" dirty="0"/>
              <a:t>560 – 490 = 70 (ц) – на стільки більше перевіз</a:t>
            </a:r>
            <a:br>
              <a:rPr lang="uk-UA" sz="2500" dirty="0"/>
            </a:br>
            <a:r>
              <a:rPr lang="uk-UA" sz="2500" dirty="0"/>
              <a:t>І самоскид.</a:t>
            </a:r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28520857-4627-49DD-B3B6-DBA0C25D5AC7}"/>
              </a:ext>
            </a:extLst>
          </p:cNvPr>
          <p:cNvSpPr txBox="1">
            <a:spLocks/>
          </p:cNvSpPr>
          <p:nvPr/>
        </p:nvSpPr>
        <p:spPr>
          <a:xfrm>
            <a:off x="694540" y="3126948"/>
            <a:ext cx="7936943" cy="680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uk-UA" sz="3100" dirty="0">
                <a:solidFill>
                  <a:srgbClr val="9933FF"/>
                </a:solidFill>
              </a:rPr>
              <a:t>Хід розв’язання задачі № 1:</a:t>
            </a:r>
            <a:endParaRPr lang="uk-UA" sz="2800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78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BA1981C6-7083-4802-BF40-F3E5330A3AC1}"/>
              </a:ext>
            </a:extLst>
          </p:cNvPr>
          <p:cNvCxnSpPr>
            <a:cxnSpLocks/>
          </p:cNvCxnSpPr>
          <p:nvPr/>
        </p:nvCxnSpPr>
        <p:spPr>
          <a:xfrm>
            <a:off x="1712738" y="1496617"/>
            <a:ext cx="4752528" cy="0"/>
          </a:xfrm>
          <a:prstGeom prst="line">
            <a:avLst/>
          </a:prstGeom>
          <a:ln w="25400" cap="sq">
            <a:solidFill>
              <a:srgbClr val="1C25D6"/>
            </a:solidFill>
            <a:headEnd type="oval" w="lg" len="med"/>
            <a:tailEnd type="oval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7A924AF-04E2-4398-9895-F6D302EC9624}"/>
              </a:ext>
            </a:extLst>
          </p:cNvPr>
          <p:cNvSpPr txBox="1"/>
          <p:nvPr/>
        </p:nvSpPr>
        <p:spPr>
          <a:xfrm>
            <a:off x="3008882" y="992561"/>
            <a:ext cx="46805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/>
              <a:t>560 ц,      на 2 рейси більше</a:t>
            </a:r>
            <a:endParaRPr lang="ru-UA" sz="25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AE281B-DDED-44F0-9539-1CED0346D806}"/>
              </a:ext>
            </a:extLst>
          </p:cNvPr>
          <p:cNvSpPr txBox="1"/>
          <p:nvPr/>
        </p:nvSpPr>
        <p:spPr>
          <a:xfrm>
            <a:off x="1136674" y="1055756"/>
            <a:ext cx="5760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/>
              <a:t>І с.</a:t>
            </a:r>
            <a:endParaRPr lang="ru-UA" sz="2500" dirty="0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D9146E4B-E0BB-4593-B097-8FBE699AC31F}"/>
              </a:ext>
            </a:extLst>
          </p:cNvPr>
          <p:cNvCxnSpPr>
            <a:cxnSpLocks/>
          </p:cNvCxnSpPr>
          <p:nvPr/>
        </p:nvCxnSpPr>
        <p:spPr>
          <a:xfrm>
            <a:off x="1712738" y="2072681"/>
            <a:ext cx="2950274" cy="0"/>
          </a:xfrm>
          <a:prstGeom prst="line">
            <a:avLst/>
          </a:prstGeom>
          <a:ln w="25400" cap="sq">
            <a:solidFill>
              <a:srgbClr val="1C25D6"/>
            </a:solidFill>
            <a:headEnd type="oval" w="lg" len="med"/>
            <a:tailEnd type="oval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C3CBF63-92DF-4627-A721-A04BBEB77288}"/>
              </a:ext>
            </a:extLst>
          </p:cNvPr>
          <p:cNvCxnSpPr>
            <a:cxnSpLocks/>
          </p:cNvCxnSpPr>
          <p:nvPr/>
        </p:nvCxnSpPr>
        <p:spPr>
          <a:xfrm flipV="1">
            <a:off x="5546935" y="1399943"/>
            <a:ext cx="0" cy="197145"/>
          </a:xfrm>
          <a:prstGeom prst="line">
            <a:avLst/>
          </a:prstGeom>
          <a:ln w="25400">
            <a:solidFill>
              <a:srgbClr val="1C2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3A978F37-8FF4-4409-8872-0BF33400CF94}"/>
              </a:ext>
            </a:extLst>
          </p:cNvPr>
          <p:cNvCxnSpPr>
            <a:cxnSpLocks/>
          </p:cNvCxnSpPr>
          <p:nvPr/>
        </p:nvCxnSpPr>
        <p:spPr>
          <a:xfrm flipV="1">
            <a:off x="4663012" y="1413001"/>
            <a:ext cx="0" cy="197145"/>
          </a:xfrm>
          <a:prstGeom prst="line">
            <a:avLst/>
          </a:prstGeom>
          <a:ln w="25400">
            <a:solidFill>
              <a:srgbClr val="1C2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B5214AE-4E50-4F55-913F-52A7FB77DA0A}"/>
              </a:ext>
            </a:extLst>
          </p:cNvPr>
          <p:cNvSpPr txBox="1"/>
          <p:nvPr/>
        </p:nvSpPr>
        <p:spPr>
          <a:xfrm>
            <a:off x="1123814" y="1668888"/>
            <a:ext cx="6609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/>
              <a:t>ІІ с.</a:t>
            </a:r>
            <a:endParaRPr lang="ru-UA" sz="25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7799DB-B40B-4E29-84B1-2B6306178421}"/>
              </a:ext>
            </a:extLst>
          </p:cNvPr>
          <p:cNvSpPr txBox="1"/>
          <p:nvPr/>
        </p:nvSpPr>
        <p:spPr>
          <a:xfrm>
            <a:off x="2720850" y="1572468"/>
            <a:ext cx="100810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/>
              <a:t>490 ц</a:t>
            </a:r>
            <a:endParaRPr lang="ru-UA" sz="2500" dirty="0"/>
          </a:p>
        </p:txBody>
      </p:sp>
      <p:sp>
        <p:nvSpPr>
          <p:cNvPr id="22" name="Дуга 21">
            <a:extLst>
              <a:ext uri="{FF2B5EF4-FFF2-40B4-BE49-F238E27FC236}">
                <a16:creationId xmlns:a16="http://schemas.microsoft.com/office/drawing/2014/main" id="{A730E8B9-5622-4D88-8DF1-54D8926C8F5A}"/>
              </a:ext>
            </a:extLst>
          </p:cNvPr>
          <p:cNvSpPr/>
          <p:nvPr/>
        </p:nvSpPr>
        <p:spPr>
          <a:xfrm rot="7894284">
            <a:off x="5424266" y="538898"/>
            <a:ext cx="1060222" cy="1195359"/>
          </a:xfrm>
          <a:prstGeom prst="arc">
            <a:avLst/>
          </a:prstGeom>
          <a:ln w="25400">
            <a:solidFill>
              <a:srgbClr val="1C25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DFF296-4FAC-48FB-978C-DA90F52937FF}"/>
              </a:ext>
            </a:extLst>
          </p:cNvPr>
          <p:cNvSpPr txBox="1"/>
          <p:nvPr/>
        </p:nvSpPr>
        <p:spPr>
          <a:xfrm>
            <a:off x="5834260" y="1716850"/>
            <a:ext cx="228719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dirty="0"/>
              <a:t>? ц за 1 рейс</a:t>
            </a:r>
            <a:endParaRPr lang="ru-UA" sz="2500" dirty="0"/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CBA558C-0861-4C62-AFA7-A92441A314D2}"/>
              </a:ext>
            </a:extLst>
          </p:cNvPr>
          <p:cNvSpPr txBox="1">
            <a:spLocks/>
          </p:cNvSpPr>
          <p:nvPr/>
        </p:nvSpPr>
        <p:spPr>
          <a:xfrm>
            <a:off x="640689" y="2753775"/>
            <a:ext cx="7862622" cy="218739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20000"/>
              </a:spcBef>
            </a:pPr>
            <a:r>
              <a:rPr lang="uk-UA" sz="2800" dirty="0">
                <a:solidFill>
                  <a:srgbClr val="9933FF"/>
                </a:solidFill>
              </a:rPr>
              <a:t>2.</a:t>
            </a:r>
            <a:r>
              <a:rPr lang="uk-UA" sz="2800" dirty="0"/>
              <a:t> Тепер ми знаємо, що за 2 рейси перевезено</a:t>
            </a:r>
            <a:br>
              <a:rPr lang="uk-UA" sz="2800" dirty="0"/>
            </a:br>
            <a:r>
              <a:rPr lang="uk-UA" sz="2800" dirty="0"/>
              <a:t>70 ц. Можемо знайти, скільки вантажу перевезено за 1 рейс.</a:t>
            </a:r>
          </a:p>
          <a:p>
            <a:pPr algn="l">
              <a:spcBef>
                <a:spcPct val="20000"/>
              </a:spcBef>
            </a:pPr>
            <a:r>
              <a:rPr lang="uk-UA" sz="2800" dirty="0"/>
              <a:t>2) 70 : 2 = 35 (ц) за 1 рейс.</a:t>
            </a:r>
          </a:p>
          <a:p>
            <a:pPr algn="l">
              <a:spcBef>
                <a:spcPct val="20000"/>
              </a:spcBef>
            </a:pPr>
            <a:r>
              <a:rPr lang="uk-UA" sz="2800" dirty="0"/>
              <a:t>Відповідь: 35 ц – вантажність самоскидів.</a:t>
            </a:r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61AD7B79-7179-475B-81AB-5B91B13F7EA4}"/>
              </a:ext>
            </a:extLst>
          </p:cNvPr>
          <p:cNvSpPr txBox="1">
            <a:spLocks/>
          </p:cNvSpPr>
          <p:nvPr/>
        </p:nvSpPr>
        <p:spPr>
          <a:xfrm>
            <a:off x="694540" y="2177712"/>
            <a:ext cx="7936943" cy="680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uk-UA" sz="3100" dirty="0">
                <a:solidFill>
                  <a:srgbClr val="9933FF"/>
                </a:solidFill>
              </a:rPr>
              <a:t>Хід розв’язання задачі № 1:</a:t>
            </a:r>
            <a:endParaRPr lang="uk-UA" sz="2800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0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54731"/>
            <a:ext cx="7920880" cy="1403174"/>
          </a:xfrm>
        </p:spPr>
        <p:txBody>
          <a:bodyPr>
            <a:noAutofit/>
          </a:bodyPr>
          <a:lstStyle/>
          <a:p>
            <a:pPr lvl="0" algn="l">
              <a:spcBef>
                <a:spcPct val="20000"/>
              </a:spcBef>
            </a:pPr>
            <a:r>
              <a:rPr lang="uk-UA" sz="2800" b="1" dirty="0">
                <a:solidFill>
                  <a:srgbClr val="9933FF"/>
                </a:solidFill>
              </a:rPr>
              <a:t>Такий тип задач називається задачі на знаходження невідомого числа за двома різницями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2E805C34-09E4-43B0-9F50-F249B2D187B0}"/>
              </a:ext>
            </a:extLst>
          </p:cNvPr>
          <p:cNvSpPr txBox="1">
            <a:spLocks/>
          </p:cNvSpPr>
          <p:nvPr/>
        </p:nvSpPr>
        <p:spPr>
          <a:xfrm>
            <a:off x="1547664" y="2657949"/>
            <a:ext cx="5184776" cy="2232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13E5ECB0-DA09-4BE2-8A91-D6B837C94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580" y="2057906"/>
            <a:ext cx="7668852" cy="1875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3000" dirty="0"/>
              <a:t>У задачі про самоскиди була відома одна різниця – в кількості рейсів (2 рейси), а другу різницю у перевезеному вантажу (70 ц) ми знайшли у першій дії. Завдяки двом різницям ми знайшли невідоме число.</a:t>
            </a:r>
          </a:p>
        </p:txBody>
      </p:sp>
      <p:sp>
        <p:nvSpPr>
          <p:cNvPr id="7" name="Объект 8">
            <a:extLst>
              <a:ext uri="{FF2B5EF4-FFF2-40B4-BE49-F238E27FC236}">
                <a16:creationId xmlns:a16="http://schemas.microsoft.com/office/drawing/2014/main" id="{941F28FA-C0F9-440A-8AF2-3FEFBABD02E5}"/>
              </a:ext>
            </a:extLst>
          </p:cNvPr>
          <p:cNvSpPr txBox="1">
            <a:spLocks/>
          </p:cNvSpPr>
          <p:nvPr/>
        </p:nvSpPr>
        <p:spPr>
          <a:xfrm>
            <a:off x="1251836" y="3911606"/>
            <a:ext cx="7668852" cy="1875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uk-UA" sz="3000" dirty="0"/>
              <a:t>Розглянемо і розв’яжемо ще одну задачу і порівняємо її з першою.</a:t>
            </a:r>
          </a:p>
        </p:txBody>
      </p:sp>
    </p:spTree>
    <p:extLst>
      <p:ext uri="{BB962C8B-B14F-4D97-AF65-F5344CB8AC3E}">
        <p14:creationId xmlns:p14="http://schemas.microsoft.com/office/powerpoint/2010/main" val="160129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177" y="670295"/>
            <a:ext cx="7936943" cy="254268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uk-UA" sz="3200" dirty="0">
                <a:solidFill>
                  <a:srgbClr val="0000FF"/>
                </a:solidFill>
              </a:rPr>
              <a:t>Розв'яжемо задачу № </a:t>
            </a:r>
            <a:r>
              <a:rPr lang="uk-UA" sz="3200" dirty="0" smtClean="0">
                <a:solidFill>
                  <a:srgbClr val="0000FF"/>
                </a:solidFill>
              </a:rPr>
              <a:t>2</a:t>
            </a:r>
            <a:r>
              <a:rPr lang="uk-UA" sz="3200" dirty="0">
                <a:solidFill>
                  <a:srgbClr val="0000FF"/>
                </a:solidFill>
              </a:rPr>
              <a:t/>
            </a:r>
            <a:br>
              <a:rPr lang="uk-UA" sz="3200" dirty="0">
                <a:solidFill>
                  <a:srgbClr val="0000FF"/>
                </a:solidFill>
              </a:rPr>
            </a:br>
            <a:r>
              <a:rPr lang="uk-UA" sz="3100" dirty="0"/>
              <a:t>Один шофер перевіз на самоскиді 560 ц цементу, а другий шофер – 490 ц. Перший шофер здійснив на 2 рейси більше, ніж другий. Скільки рейсів здійснив кожний шофер, якщо вантажність самоскидів однакова?</a:t>
            </a:r>
            <a:endParaRPr lang="uk-UA" sz="280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88E9C4F-DF77-49BC-8728-7FB95AF0E71C}"/>
              </a:ext>
            </a:extLst>
          </p:cNvPr>
          <p:cNvSpPr txBox="1">
            <a:spLocks/>
          </p:cNvSpPr>
          <p:nvPr/>
        </p:nvSpPr>
        <p:spPr>
          <a:xfrm>
            <a:off x="683569" y="3356992"/>
            <a:ext cx="7861552" cy="43204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20000"/>
              </a:spcBef>
            </a:pPr>
            <a:r>
              <a:rPr lang="uk-UA" sz="2800" dirty="0"/>
              <a:t>Можна записати умову задачі в таблицю так: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BDCA7C4A-D2A6-42FC-860D-55F1E824F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398093"/>
              </p:ext>
            </p:extLst>
          </p:nvPr>
        </p:nvGraphicFramePr>
        <p:xfrm>
          <a:off x="608178" y="3844281"/>
          <a:ext cx="7936941" cy="2010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362">
                  <a:extLst>
                    <a:ext uri="{9D8B030D-6E8A-4147-A177-3AD203B41FA5}">
                      <a16:colId xmlns:a16="http://schemas.microsoft.com/office/drawing/2014/main" val="444720393"/>
                    </a:ext>
                  </a:extLst>
                </a:gridCol>
                <a:gridCol w="1716675">
                  <a:extLst>
                    <a:ext uri="{9D8B030D-6E8A-4147-A177-3AD203B41FA5}">
                      <a16:colId xmlns:a16="http://schemas.microsoft.com/office/drawing/2014/main" val="1834182553"/>
                    </a:ext>
                  </a:extLst>
                </a:gridCol>
                <a:gridCol w="2926017">
                  <a:extLst>
                    <a:ext uri="{9D8B030D-6E8A-4147-A177-3AD203B41FA5}">
                      <a16:colId xmlns:a16="http://schemas.microsoft.com/office/drawing/2014/main" val="180330245"/>
                    </a:ext>
                  </a:extLst>
                </a:gridCol>
                <a:gridCol w="1884887">
                  <a:extLst>
                    <a:ext uri="{9D8B030D-6E8A-4147-A177-3AD203B41FA5}">
                      <a16:colId xmlns:a16="http://schemas.microsoft.com/office/drawing/2014/main" val="1990955573"/>
                    </a:ext>
                  </a:extLst>
                </a:gridCol>
              </a:tblGrid>
              <a:tr h="570779">
                <a:tc>
                  <a:txBody>
                    <a:bodyPr/>
                    <a:lstStyle/>
                    <a:p>
                      <a:endParaRPr lang="ru-U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Маса вантажу</a:t>
                      </a:r>
                      <a:endParaRPr lang="ru-U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Кількість рейсів</a:t>
                      </a:r>
                      <a:endParaRPr lang="ru-U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Вантажність</a:t>
                      </a:r>
                      <a:endParaRPr lang="ru-UA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67198"/>
                  </a:ext>
                </a:extLst>
              </a:tr>
              <a:tr h="578706">
                <a:tc>
                  <a:txBody>
                    <a:bodyPr/>
                    <a:lstStyle/>
                    <a:p>
                      <a:r>
                        <a:rPr lang="uk-UA" sz="2500" dirty="0"/>
                        <a:t>І шофер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560 ц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? на 2 рейси більше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Однакова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43556"/>
                  </a:ext>
                </a:extLst>
              </a:tr>
              <a:tr h="578706">
                <a:tc>
                  <a:txBody>
                    <a:bodyPr/>
                    <a:lstStyle/>
                    <a:p>
                      <a:r>
                        <a:rPr lang="uk-UA" sz="2500" dirty="0"/>
                        <a:t>ІІ шофер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490 ц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? рейсів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576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0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693CD166-68DA-453B-9B46-6B635FC54458}"/>
              </a:ext>
            </a:extLst>
          </p:cNvPr>
          <p:cNvSpPr txBox="1"/>
          <p:nvPr/>
        </p:nvSpPr>
        <p:spPr>
          <a:xfrm>
            <a:off x="826543" y="1484784"/>
            <a:ext cx="7704855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800" dirty="0"/>
              <a:t>У задачі № 2 така ж сама умова, як і в задачі № 1, але інше запитання.</a:t>
            </a:r>
            <a:br>
              <a:rPr lang="uk-UA" sz="2800" dirty="0"/>
            </a:br>
            <a:r>
              <a:rPr lang="uk-UA" sz="2800" dirty="0"/>
              <a:t> Щоб дізнатися, скільки рейсів здійснив кожний шофер, треба знати вантажність самоскида і масу перевезеного вантажу кожного. Маса перевезеного вантажу кожного шофера нам відома, а вантажність ми знайдемо за двома різницями, як у задачі № 1.</a:t>
            </a:r>
          </a:p>
          <a:p>
            <a:r>
              <a:rPr lang="uk-UA" sz="2800" dirty="0"/>
              <a:t>А тоді масу перевезеного вантажу кожного шофера поділимо на вантажність самоскида.</a:t>
            </a:r>
            <a:endParaRPr lang="ru-UA" sz="2800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DBD2721-B02D-45E5-8CB2-EE28CD804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692696"/>
            <a:ext cx="7272808" cy="792088"/>
          </a:xfrm>
        </p:spPr>
        <p:txBody>
          <a:bodyPr/>
          <a:lstStyle/>
          <a:p>
            <a:pPr algn="l"/>
            <a:r>
              <a:rPr lang="uk-UA" sz="2800" dirty="0">
                <a:solidFill>
                  <a:srgbClr val="9933FF"/>
                </a:solidFill>
                <a:ea typeface="+mn-ea"/>
                <a:cs typeface="+mn-cs"/>
              </a:rPr>
              <a:t>Будемо міркувати так.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671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1B0F91-8E4B-4374-B3BB-8204A702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uk-UA" sz="3600" dirty="0">
                <a:solidFill>
                  <a:srgbClr val="0000FF"/>
                </a:solidFill>
              </a:rPr>
              <a:t>  </a:t>
            </a:r>
            <a:r>
              <a:rPr lang="uk-UA" sz="3600" b="1" dirty="0">
                <a:solidFill>
                  <a:srgbClr val="0000FF"/>
                </a:solidFill>
              </a:rPr>
              <a:t>Девіз нашого </a:t>
            </a:r>
            <a:r>
              <a:rPr lang="uk-UA" sz="3600" b="1" dirty="0" smtClean="0">
                <a:solidFill>
                  <a:srgbClr val="0000FF"/>
                </a:solidFill>
              </a:rPr>
              <a:t>уроку</a:t>
            </a:r>
            <a:endParaRPr lang="ru-UA" sz="3600" b="1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C68BD7-9A91-496E-843F-A799C5C98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514577"/>
            <a:ext cx="4968552" cy="338437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Хто розумним стать бажає,</a:t>
            </a:r>
            <a:br>
              <a:rPr lang="uk-UA" dirty="0"/>
            </a:br>
            <a:r>
              <a:rPr lang="uk-UA" dirty="0"/>
              <a:t>Хто увагу гарну має,</a:t>
            </a:r>
            <a:br>
              <a:rPr lang="uk-UA" dirty="0"/>
            </a:br>
            <a:r>
              <a:rPr lang="uk-UA" dirty="0"/>
              <a:t>І таблиці множень знає – </a:t>
            </a:r>
            <a:br>
              <a:rPr lang="uk-UA" dirty="0"/>
            </a:br>
            <a:r>
              <a:rPr lang="uk-UA" dirty="0"/>
              <a:t>Труднощі всі подолає!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Зошит, ручка, олівець,</a:t>
            </a:r>
            <a:br>
              <a:rPr lang="uk-UA" dirty="0"/>
            </a:br>
            <a:r>
              <a:rPr lang="uk-UA" dirty="0"/>
              <a:t>Хто готовий – молодець!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A131498-B46E-41F6-ACDC-6C56FB8B1B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281" y="4293096"/>
            <a:ext cx="2740950" cy="1888210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A78B384-59EC-4F81-824F-6EB66173B0AA}"/>
              </a:ext>
            </a:extLst>
          </p:cNvPr>
          <p:cNvSpPr txBox="1">
            <a:spLocks/>
          </p:cNvSpPr>
          <p:nvPr/>
        </p:nvSpPr>
        <p:spPr>
          <a:xfrm>
            <a:off x="1187624" y="4077071"/>
            <a:ext cx="4536504" cy="1717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3600" dirty="0">
                <a:solidFill>
                  <a:srgbClr val="0000FF"/>
                </a:solidFill>
              </a:rPr>
              <a:t>  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18268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BDCA7C4A-D2A6-42FC-860D-55F1E824F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933373"/>
              </p:ext>
            </p:extLst>
          </p:nvPr>
        </p:nvGraphicFramePr>
        <p:xfrm>
          <a:off x="603529" y="723495"/>
          <a:ext cx="7936941" cy="2010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362">
                  <a:extLst>
                    <a:ext uri="{9D8B030D-6E8A-4147-A177-3AD203B41FA5}">
                      <a16:colId xmlns:a16="http://schemas.microsoft.com/office/drawing/2014/main" val="444720393"/>
                    </a:ext>
                  </a:extLst>
                </a:gridCol>
                <a:gridCol w="1716675">
                  <a:extLst>
                    <a:ext uri="{9D8B030D-6E8A-4147-A177-3AD203B41FA5}">
                      <a16:colId xmlns:a16="http://schemas.microsoft.com/office/drawing/2014/main" val="1834182553"/>
                    </a:ext>
                  </a:extLst>
                </a:gridCol>
                <a:gridCol w="2926017">
                  <a:extLst>
                    <a:ext uri="{9D8B030D-6E8A-4147-A177-3AD203B41FA5}">
                      <a16:colId xmlns:a16="http://schemas.microsoft.com/office/drawing/2014/main" val="180330245"/>
                    </a:ext>
                  </a:extLst>
                </a:gridCol>
                <a:gridCol w="1884887">
                  <a:extLst>
                    <a:ext uri="{9D8B030D-6E8A-4147-A177-3AD203B41FA5}">
                      <a16:colId xmlns:a16="http://schemas.microsoft.com/office/drawing/2014/main" val="1990955573"/>
                    </a:ext>
                  </a:extLst>
                </a:gridCol>
              </a:tblGrid>
              <a:tr h="570779">
                <a:tc>
                  <a:txBody>
                    <a:bodyPr/>
                    <a:lstStyle/>
                    <a:p>
                      <a:endParaRPr lang="ru-U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Маса вантажу</a:t>
                      </a:r>
                      <a:endParaRPr lang="ru-U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Кількість рейсів</a:t>
                      </a:r>
                      <a:endParaRPr lang="ru-U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Вантажність</a:t>
                      </a:r>
                      <a:endParaRPr lang="ru-UA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67198"/>
                  </a:ext>
                </a:extLst>
              </a:tr>
              <a:tr h="578706">
                <a:tc>
                  <a:txBody>
                    <a:bodyPr/>
                    <a:lstStyle/>
                    <a:p>
                      <a:r>
                        <a:rPr lang="uk-UA" sz="2500" dirty="0"/>
                        <a:t>І шофер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560 ц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? на 2 рейси більше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Однакова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43556"/>
                  </a:ext>
                </a:extLst>
              </a:tr>
              <a:tr h="578706">
                <a:tc>
                  <a:txBody>
                    <a:bodyPr/>
                    <a:lstStyle/>
                    <a:p>
                      <a:r>
                        <a:rPr lang="uk-UA" sz="2500" dirty="0"/>
                        <a:t>ІІ шофер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490 ц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? рейсів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57612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C358430-935E-4541-BBBB-F7669F4219EA}"/>
              </a:ext>
            </a:extLst>
          </p:cNvPr>
          <p:cNvSpPr txBox="1"/>
          <p:nvPr/>
        </p:nvSpPr>
        <p:spPr>
          <a:xfrm>
            <a:off x="603529" y="2790285"/>
            <a:ext cx="7936941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srgbClr val="9933FF"/>
                </a:solidFill>
              </a:rPr>
              <a:t>Хід розв’язання задачі № </a:t>
            </a:r>
            <a:r>
              <a:rPr lang="uk-UA" sz="2800" dirty="0" smtClean="0">
                <a:solidFill>
                  <a:srgbClr val="9933FF"/>
                </a:solidFill>
              </a:rPr>
              <a:t>2</a:t>
            </a:r>
            <a:endParaRPr lang="uk-UA" sz="2800" dirty="0">
              <a:solidFill>
                <a:srgbClr val="9933FF"/>
              </a:solidFill>
            </a:endParaRPr>
          </a:p>
          <a:p>
            <a:r>
              <a:rPr lang="uk-UA" sz="2800" dirty="0"/>
              <a:t>1) 560 – 490 = 70 (ц) – на стільки більше перевіз</a:t>
            </a:r>
            <a:br>
              <a:rPr lang="uk-UA" sz="2800" dirty="0"/>
            </a:br>
            <a:r>
              <a:rPr lang="uk-UA" sz="2800" dirty="0"/>
              <a:t>перший шофер.</a:t>
            </a:r>
          </a:p>
          <a:p>
            <a:r>
              <a:rPr lang="uk-UA" sz="2800" dirty="0"/>
              <a:t>2) 70 : 2 = 35 (ц) за 1 рейс.</a:t>
            </a:r>
          </a:p>
          <a:p>
            <a:r>
              <a:rPr lang="uk-UA" sz="2800" dirty="0"/>
              <a:t>3) 560 : 35 = 16 (рейсів) перший шофер.</a:t>
            </a:r>
          </a:p>
          <a:p>
            <a:r>
              <a:rPr lang="uk-UA" sz="2800" dirty="0"/>
              <a:t>4) 490 : 35 = 14 (рейсів) другий шофер.</a:t>
            </a:r>
          </a:p>
          <a:p>
            <a:r>
              <a:rPr lang="uk-UA" sz="2800" dirty="0"/>
              <a:t>Відповідь: 16 рейсів здійснив перший шофер,</a:t>
            </a:r>
            <a:br>
              <a:rPr lang="uk-UA" sz="2800" dirty="0"/>
            </a:br>
            <a:r>
              <a:rPr lang="uk-UA" sz="2800" dirty="0"/>
              <a:t>14 рейсів – другий.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62450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177" y="670295"/>
            <a:ext cx="7936943" cy="254268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uk-UA" sz="3200" dirty="0">
                <a:solidFill>
                  <a:srgbClr val="0000FF"/>
                </a:solidFill>
              </a:rPr>
              <a:t>Розв'яжемо задачу № </a:t>
            </a:r>
            <a:r>
              <a:rPr lang="uk-UA" sz="3200" dirty="0" smtClean="0">
                <a:solidFill>
                  <a:srgbClr val="0000FF"/>
                </a:solidFill>
              </a:rPr>
              <a:t>3</a:t>
            </a:r>
            <a:r>
              <a:rPr lang="uk-UA" sz="3200" dirty="0">
                <a:solidFill>
                  <a:srgbClr val="0000FF"/>
                </a:solidFill>
              </a:rPr>
              <a:t/>
            </a:r>
            <a:br>
              <a:rPr lang="uk-UA" sz="3200" dirty="0">
                <a:solidFill>
                  <a:srgbClr val="0000FF"/>
                </a:solidFill>
              </a:rPr>
            </a:br>
            <a:r>
              <a:rPr lang="uk-UA" sz="3100" dirty="0"/>
              <a:t>Два шофери перевозили на самоскидах цемент. Перший здійснив 16 рейсів, а другий – 14. Перший шофер перевіз на 70 ц більше, ніж другий. Скільки центнерів цементу перевіз кожний шофер, якщо вантажність самоскидів однакова?</a:t>
            </a:r>
            <a:endParaRPr lang="uk-UA" sz="280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88E9C4F-DF77-49BC-8728-7FB95AF0E71C}"/>
              </a:ext>
            </a:extLst>
          </p:cNvPr>
          <p:cNvSpPr txBox="1">
            <a:spLocks/>
          </p:cNvSpPr>
          <p:nvPr/>
        </p:nvSpPr>
        <p:spPr>
          <a:xfrm>
            <a:off x="683569" y="3356992"/>
            <a:ext cx="7861552" cy="43204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20000"/>
              </a:spcBef>
            </a:pPr>
            <a:r>
              <a:rPr lang="uk-UA" sz="2800" dirty="0"/>
              <a:t>Можна записати умову задачі в таблицю так: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BDCA7C4A-D2A6-42FC-860D-55F1E824F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827698"/>
              </p:ext>
            </p:extLst>
          </p:nvPr>
        </p:nvGraphicFramePr>
        <p:xfrm>
          <a:off x="608178" y="3844281"/>
          <a:ext cx="7936941" cy="2285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362">
                  <a:extLst>
                    <a:ext uri="{9D8B030D-6E8A-4147-A177-3AD203B41FA5}">
                      <a16:colId xmlns:a16="http://schemas.microsoft.com/office/drawing/2014/main" val="444720393"/>
                    </a:ext>
                  </a:extLst>
                </a:gridCol>
                <a:gridCol w="1978396">
                  <a:extLst>
                    <a:ext uri="{9D8B030D-6E8A-4147-A177-3AD203B41FA5}">
                      <a16:colId xmlns:a16="http://schemas.microsoft.com/office/drawing/2014/main" val="1834182553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80330245"/>
                    </a:ext>
                  </a:extLst>
                </a:gridCol>
                <a:gridCol w="1884887">
                  <a:extLst>
                    <a:ext uri="{9D8B030D-6E8A-4147-A177-3AD203B41FA5}">
                      <a16:colId xmlns:a16="http://schemas.microsoft.com/office/drawing/2014/main" val="1990955573"/>
                    </a:ext>
                  </a:extLst>
                </a:gridCol>
              </a:tblGrid>
              <a:tr h="570779">
                <a:tc>
                  <a:txBody>
                    <a:bodyPr/>
                    <a:lstStyle/>
                    <a:p>
                      <a:endParaRPr lang="ru-U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Маса вантажу</a:t>
                      </a:r>
                      <a:endParaRPr lang="ru-U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Кількість рейсів</a:t>
                      </a:r>
                      <a:endParaRPr lang="ru-U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Вантажність</a:t>
                      </a:r>
                      <a:endParaRPr lang="ru-UA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67198"/>
                  </a:ext>
                </a:extLst>
              </a:tr>
              <a:tr h="578706">
                <a:tc>
                  <a:txBody>
                    <a:bodyPr/>
                    <a:lstStyle/>
                    <a:p>
                      <a:r>
                        <a:rPr lang="uk-UA" sz="2500" dirty="0"/>
                        <a:t>І шофер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? ц, на 70 ц більше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16 рейсів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Однакова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43556"/>
                  </a:ext>
                </a:extLst>
              </a:tr>
              <a:tr h="578706">
                <a:tc>
                  <a:txBody>
                    <a:bodyPr/>
                    <a:lstStyle/>
                    <a:p>
                      <a:r>
                        <a:rPr lang="uk-UA" sz="2500" dirty="0"/>
                        <a:t>ІІ шофер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? ц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14 рейсів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576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693CD166-68DA-453B-9B46-6B635FC54458}"/>
              </a:ext>
            </a:extLst>
          </p:cNvPr>
          <p:cNvSpPr txBox="1"/>
          <p:nvPr/>
        </p:nvSpPr>
        <p:spPr>
          <a:xfrm>
            <a:off x="849031" y="1268760"/>
            <a:ext cx="7704855" cy="52629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800" dirty="0"/>
              <a:t>Задача № 3 є оберненою до задачі № 2. Оскільки відомою стала кількість рейсів кожного шофера, а знайти тепер треба масу вантажу, яку перевіз кожний.</a:t>
            </a:r>
          </a:p>
          <a:p>
            <a:r>
              <a:rPr lang="uk-UA" sz="2800" dirty="0"/>
              <a:t>Щоб дізнатися, скільки центнерів вантажу перевіз кожний шофер, треба знати вантажність самоскида і кількість рейсів кожного. Кількість рейсів кожного шофера нам відома, а вантажність ми знайдемо за двома різницями. Нам відома різниця у масі вантажу (70 ц), а другу різницю у кількості рейсів можемо знайти </a:t>
            </a:r>
            <a:br>
              <a:rPr lang="uk-UA" sz="2800" dirty="0"/>
            </a:br>
            <a:r>
              <a:rPr lang="uk-UA" sz="2800" dirty="0"/>
              <a:t>( 16 – 14 = 2).  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DBD2721-B02D-45E5-8CB2-EE28CD804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543" y="610810"/>
            <a:ext cx="7272808" cy="792088"/>
          </a:xfrm>
        </p:spPr>
        <p:txBody>
          <a:bodyPr/>
          <a:lstStyle/>
          <a:p>
            <a:pPr algn="l"/>
            <a:r>
              <a:rPr lang="uk-UA" sz="2800" dirty="0">
                <a:solidFill>
                  <a:srgbClr val="9933FF"/>
                </a:solidFill>
                <a:ea typeface="+mn-ea"/>
                <a:cs typeface="+mn-cs"/>
              </a:rPr>
              <a:t>Будемо міркувати так.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0204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09" y="3212976"/>
            <a:ext cx="7936943" cy="316835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>
              <a:spcBef>
                <a:spcPct val="20000"/>
              </a:spcBef>
            </a:pPr>
            <a:r>
              <a:rPr lang="uk-UA" sz="3200" dirty="0">
                <a:solidFill>
                  <a:srgbClr val="9933FF"/>
                </a:solidFill>
              </a:rPr>
              <a:t>Хід розв’язання задачі № 3.</a:t>
            </a:r>
            <a:br>
              <a:rPr lang="uk-UA" sz="3200" dirty="0">
                <a:solidFill>
                  <a:srgbClr val="9933FF"/>
                </a:solidFill>
              </a:rPr>
            </a:br>
            <a:r>
              <a:rPr lang="uk-UA" sz="2800" dirty="0"/>
              <a:t>1) 16 – 14 = 2 (рейси) – на стільки більше здійснив І шофер</a:t>
            </a:r>
            <a:br>
              <a:rPr lang="uk-UA" sz="2800" dirty="0"/>
            </a:br>
            <a:r>
              <a:rPr lang="uk-UA" sz="2800" dirty="0"/>
              <a:t>2) 70 : 2 = 35 (ц) за 1 рейс</a:t>
            </a:r>
            <a:br>
              <a:rPr lang="uk-UA" sz="2800" dirty="0"/>
            </a:br>
            <a:r>
              <a:rPr lang="uk-UA" sz="2800" dirty="0"/>
              <a:t>3) 35 · 16 = 560 (ц) перевіз І шофер</a:t>
            </a:r>
            <a:br>
              <a:rPr lang="uk-UA" sz="2800" dirty="0"/>
            </a:br>
            <a:r>
              <a:rPr lang="uk-UA" sz="2800" dirty="0"/>
              <a:t>4) 35 · 14 = 490 (ц) перевіз ІІ шофер</a:t>
            </a:r>
            <a:br>
              <a:rPr lang="uk-UA" sz="2800" dirty="0"/>
            </a:br>
            <a:r>
              <a:rPr lang="uk-UA" sz="2800" dirty="0"/>
              <a:t>Відповідь: 560 ц цементу перевіз І шофер,</a:t>
            </a:r>
            <a:br>
              <a:rPr lang="uk-UA" sz="2800" dirty="0"/>
            </a:br>
            <a:r>
              <a:rPr lang="uk-UA" sz="2800" dirty="0"/>
              <a:t> 490ц – ІІ шофер.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BDCA7C4A-D2A6-42FC-860D-55F1E824F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38925"/>
              </p:ext>
            </p:extLst>
          </p:nvPr>
        </p:nvGraphicFramePr>
        <p:xfrm>
          <a:off x="636707" y="692696"/>
          <a:ext cx="7936941" cy="2285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362">
                  <a:extLst>
                    <a:ext uri="{9D8B030D-6E8A-4147-A177-3AD203B41FA5}">
                      <a16:colId xmlns:a16="http://schemas.microsoft.com/office/drawing/2014/main" val="444720393"/>
                    </a:ext>
                  </a:extLst>
                </a:gridCol>
                <a:gridCol w="1978396">
                  <a:extLst>
                    <a:ext uri="{9D8B030D-6E8A-4147-A177-3AD203B41FA5}">
                      <a16:colId xmlns:a16="http://schemas.microsoft.com/office/drawing/2014/main" val="1834182553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80330245"/>
                    </a:ext>
                  </a:extLst>
                </a:gridCol>
                <a:gridCol w="1884887">
                  <a:extLst>
                    <a:ext uri="{9D8B030D-6E8A-4147-A177-3AD203B41FA5}">
                      <a16:colId xmlns:a16="http://schemas.microsoft.com/office/drawing/2014/main" val="1990955573"/>
                    </a:ext>
                  </a:extLst>
                </a:gridCol>
              </a:tblGrid>
              <a:tr h="570779">
                <a:tc>
                  <a:txBody>
                    <a:bodyPr/>
                    <a:lstStyle/>
                    <a:p>
                      <a:endParaRPr lang="ru-U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Маса вантажу</a:t>
                      </a:r>
                      <a:endParaRPr lang="ru-U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Кількість рейсів</a:t>
                      </a:r>
                      <a:endParaRPr lang="ru-UA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Вантажність</a:t>
                      </a:r>
                      <a:endParaRPr lang="ru-UA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67198"/>
                  </a:ext>
                </a:extLst>
              </a:tr>
              <a:tr h="578706">
                <a:tc>
                  <a:txBody>
                    <a:bodyPr/>
                    <a:lstStyle/>
                    <a:p>
                      <a:r>
                        <a:rPr lang="uk-UA" sz="2500" dirty="0"/>
                        <a:t>І шофер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? ц, на 70 ц більше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16 рейсів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Однакова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43556"/>
                  </a:ext>
                </a:extLst>
              </a:tr>
              <a:tr h="578706">
                <a:tc>
                  <a:txBody>
                    <a:bodyPr/>
                    <a:lstStyle/>
                    <a:p>
                      <a:r>
                        <a:rPr lang="uk-UA" sz="2500" dirty="0"/>
                        <a:t>ІІ шофер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? ц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dirty="0"/>
                        <a:t>14 рейсів</a:t>
                      </a:r>
                      <a:endParaRPr lang="ru-UA" sz="2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576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62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83DC31-534C-4DB4-830B-E175D0943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802999"/>
            <a:ext cx="4680520" cy="1121945"/>
          </a:xfrm>
          <a:noFill/>
        </p:spPr>
        <p:txBody>
          <a:bodyPr>
            <a:noAutofit/>
          </a:bodyPr>
          <a:lstStyle/>
          <a:p>
            <a:pPr algn="l"/>
            <a:r>
              <a:rPr lang="uk-UA" sz="2800" dirty="0"/>
              <a:t>Вставити у приклад на множення замість зірочок пропущені цифри</a:t>
            </a:r>
            <a:endParaRPr lang="ru-UA" sz="2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9AC2940-B1D7-4202-9457-A4B9733330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980728"/>
            <a:ext cx="2175386" cy="508748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43912" y="1089460"/>
            <a:ext cx="4991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>
                <a:solidFill>
                  <a:srgbClr val="0000FF"/>
                </a:solidFill>
              </a:rPr>
              <a:t>*Завдання для розумників</a:t>
            </a:r>
            <a:endParaRPr lang="en-US" sz="3200" b="1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E906FDA4-E4C7-4F6D-8BC7-8D79137EE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506346"/>
              </p:ext>
            </p:extLst>
          </p:nvPr>
        </p:nvGraphicFramePr>
        <p:xfrm>
          <a:off x="2699792" y="3212976"/>
          <a:ext cx="1800000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60080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59920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6330528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*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*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*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*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9125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*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20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1B0F91-8E4B-4374-B3BB-8204A702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764704"/>
            <a:ext cx="5688632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err="1">
                <a:solidFill>
                  <a:srgbClr val="9933FF"/>
                </a:solidFill>
              </a:rPr>
              <a:t>Відповідь</a:t>
            </a:r>
            <a:r>
              <a:rPr lang="ru-RU" sz="3200" dirty="0">
                <a:solidFill>
                  <a:srgbClr val="9933FF"/>
                </a:solidFill>
              </a:rPr>
              <a:t> :</a:t>
            </a:r>
            <a:endParaRPr lang="ru-UA" sz="3200" dirty="0">
              <a:solidFill>
                <a:srgbClr val="9933FF"/>
              </a:solidFill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BD073A3E-A91D-4700-93EC-D6A60BEC8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395959"/>
              </p:ext>
            </p:extLst>
          </p:nvPr>
        </p:nvGraphicFramePr>
        <p:xfrm>
          <a:off x="1763688" y="2060848"/>
          <a:ext cx="1800000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60080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59920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6330528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*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*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9125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A93E550D-6374-44B2-B7F6-69E8B8D0B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627304"/>
              </p:ext>
            </p:extLst>
          </p:nvPr>
        </p:nvGraphicFramePr>
        <p:xfrm>
          <a:off x="4788024" y="2060848"/>
          <a:ext cx="1800000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60080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59920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6330528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9125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</a:tbl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09232BE5-C41F-4868-9584-266ACA3D4AC4}"/>
              </a:ext>
            </a:extLst>
          </p:cNvPr>
          <p:cNvSpPr txBox="1">
            <a:spLocks/>
          </p:cNvSpPr>
          <p:nvPr/>
        </p:nvSpPr>
        <p:spPr>
          <a:xfrm>
            <a:off x="2987824" y="4581128"/>
            <a:ext cx="3600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err="1">
                <a:solidFill>
                  <a:srgbClr val="C00000"/>
                </a:solidFill>
              </a:rPr>
              <a:t>Молодці</a:t>
            </a:r>
            <a:r>
              <a:rPr lang="ru-RU" sz="3600" dirty="0">
                <a:solidFill>
                  <a:srgbClr val="C00000"/>
                </a:solidFill>
              </a:rPr>
              <a:t> !</a:t>
            </a:r>
            <a:endParaRPr lang="ru-UA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24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1B0F91-8E4B-4374-B3BB-8204A702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764704"/>
            <a:ext cx="7738784" cy="658613"/>
          </a:xfrm>
        </p:spPr>
        <p:txBody>
          <a:bodyPr>
            <a:normAutofit/>
          </a:bodyPr>
          <a:lstStyle/>
          <a:p>
            <a:r>
              <a:rPr lang="uk-UA" sz="3200" dirty="0" err="1" smtClean="0">
                <a:solidFill>
                  <a:srgbClr val="0000FF"/>
                </a:solidFill>
              </a:rPr>
              <a:t>Підіб</a:t>
            </a:r>
            <a:r>
              <a:rPr lang="en-US" sz="3200" dirty="0" smtClean="0">
                <a:solidFill>
                  <a:srgbClr val="0000FF"/>
                </a:solidFill>
              </a:rPr>
              <a:t>'</a:t>
            </a:r>
            <a:r>
              <a:rPr lang="uk-UA" sz="3200" dirty="0" err="1" smtClean="0">
                <a:solidFill>
                  <a:srgbClr val="0000FF"/>
                </a:solidFill>
              </a:rPr>
              <a:t>ємо</a:t>
            </a:r>
            <a:r>
              <a:rPr lang="uk-UA" sz="3200" dirty="0" smtClean="0">
                <a:solidFill>
                  <a:srgbClr val="0000FF"/>
                </a:solidFill>
              </a:rPr>
              <a:t> </a:t>
            </a:r>
            <a:r>
              <a:rPr lang="uk-UA" sz="3200" dirty="0">
                <a:solidFill>
                  <a:srgbClr val="0000FF"/>
                </a:solidFill>
              </a:rPr>
              <a:t>підсумки</a:t>
            </a:r>
            <a:endParaRPr lang="ru-UA" sz="3200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C68BD7-9A91-496E-843F-A799C5C98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562062"/>
            <a:ext cx="7056784" cy="37338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Ми гарно попрацювали. </a:t>
            </a:r>
            <a:r>
              <a:rPr lang="uk-UA" dirty="0">
                <a:solidFill>
                  <a:srgbClr val="C00000"/>
                </a:solidFill>
              </a:rPr>
              <a:t>Молодці!</a:t>
            </a:r>
          </a:p>
          <a:p>
            <a:pPr marL="0" indent="0">
              <a:buNone/>
            </a:pPr>
            <a:r>
              <a:rPr lang="uk-UA" dirty="0"/>
              <a:t>Навчилися множити багатоцифрові числа на трицифрові. </a:t>
            </a:r>
            <a:br>
              <a:rPr lang="uk-UA" dirty="0"/>
            </a:br>
            <a:r>
              <a:rPr lang="uk-UA" dirty="0"/>
              <a:t>Навчилися розв’язувати задачі </a:t>
            </a:r>
            <a:r>
              <a:rPr lang="ru-RU" dirty="0"/>
              <a:t>на </a:t>
            </a:r>
            <a:r>
              <a:rPr lang="ru-RU" dirty="0" err="1"/>
              <a:t>знаходження</a:t>
            </a:r>
            <a:r>
              <a:rPr lang="ru-RU" dirty="0"/>
              <a:t> числа за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різницями</a:t>
            </a:r>
            <a:r>
              <a:rPr lang="ru-RU" dirty="0"/>
              <a:t>.</a:t>
            </a:r>
            <a:endParaRPr lang="uk-UA" dirty="0">
              <a:solidFill>
                <a:srgbClr val="9933FF"/>
              </a:solidFill>
            </a:endParaRPr>
          </a:p>
          <a:p>
            <a:pPr marL="0" indent="0">
              <a:buNone/>
            </a:pPr>
            <a:r>
              <a:rPr lang="uk-UA" dirty="0"/>
              <a:t> Розвивали своє логічне мислення.</a:t>
            </a:r>
            <a:br>
              <a:rPr lang="uk-UA" dirty="0"/>
            </a:br>
            <a:r>
              <a:rPr lang="uk-UA" dirty="0">
                <a:solidFill>
                  <a:srgbClr val="9933FF"/>
                </a:solidFill>
              </a:rPr>
              <a:t>Повторимо алгоритм множення на трицифрове число.</a:t>
            </a:r>
            <a:endParaRPr lang="ru-UA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1B0F91-8E4B-4374-B3BB-8204A702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uk-UA" sz="3200" b="1" dirty="0">
                <a:solidFill>
                  <a:srgbClr val="9933FF"/>
                </a:solidFill>
              </a:rPr>
              <a:t>Алгоритм множення на трицифрове число:</a:t>
            </a:r>
            <a:endParaRPr lang="ru-UA" sz="3200" b="1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C68BD7-9A91-496E-843F-A799C5C98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588" y="1484784"/>
            <a:ext cx="7416824" cy="4608512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sz="9600" b="1" dirty="0">
                <a:solidFill>
                  <a:srgbClr val="1C25D6"/>
                </a:solidFill>
              </a:rPr>
              <a:t>1.</a:t>
            </a:r>
            <a:r>
              <a:rPr lang="uk-UA" sz="9600" dirty="0"/>
              <a:t> Записати множники у стовпчик так, щоб одиниці були під одиницями, десятки під десятками, сотні під сотнями.</a:t>
            </a:r>
            <a:endParaRPr lang="en-US" sz="9600" dirty="0"/>
          </a:p>
          <a:p>
            <a:pPr marL="0" indent="0">
              <a:buNone/>
            </a:pPr>
            <a:r>
              <a:rPr lang="uk-UA" sz="9600" b="1" dirty="0">
                <a:solidFill>
                  <a:srgbClr val="1C25D6"/>
                </a:solidFill>
              </a:rPr>
              <a:t>2. </a:t>
            </a:r>
            <a:r>
              <a:rPr lang="uk-UA" sz="9600" dirty="0"/>
              <a:t>Помножити перший множник на </a:t>
            </a:r>
            <a:r>
              <a:rPr lang="uk-UA" sz="9600" dirty="0" smtClean="0"/>
              <a:t>число одиниць </a:t>
            </a:r>
            <a:r>
              <a:rPr lang="uk-UA" sz="9600" dirty="0"/>
              <a:t>другого множника, справа наліво. Це перший неповний добуток.</a:t>
            </a:r>
            <a:endParaRPr lang="en-US" sz="9600" dirty="0"/>
          </a:p>
          <a:p>
            <a:pPr marL="0" indent="0">
              <a:buNone/>
            </a:pPr>
            <a:r>
              <a:rPr lang="uk-UA" sz="9600" b="1" dirty="0">
                <a:solidFill>
                  <a:srgbClr val="1C25D6"/>
                </a:solidFill>
              </a:rPr>
              <a:t>3. </a:t>
            </a:r>
            <a:r>
              <a:rPr lang="uk-UA" sz="9600" dirty="0"/>
              <a:t>Помножити перший множник на </a:t>
            </a:r>
            <a:r>
              <a:rPr lang="uk-UA" sz="9600" dirty="0" smtClean="0"/>
              <a:t>число десятків </a:t>
            </a:r>
            <a:r>
              <a:rPr lang="uk-UA" sz="9600" dirty="0"/>
              <a:t>другого множника (якщо </a:t>
            </a:r>
            <a:r>
              <a:rPr lang="uk-UA" sz="9600" dirty="0" smtClean="0"/>
              <a:t>це число не </a:t>
            </a:r>
            <a:r>
              <a:rPr lang="uk-UA" sz="9600" dirty="0"/>
              <a:t>дорівнює нулю). Результат починати підписувати під десятками, справа наліво. Це другий неповний добуток.</a:t>
            </a:r>
            <a:br>
              <a:rPr lang="uk-UA" sz="9600" dirty="0"/>
            </a:br>
            <a:r>
              <a:rPr lang="uk-UA" sz="9600" b="1" dirty="0">
                <a:solidFill>
                  <a:srgbClr val="0000FF"/>
                </a:solidFill>
              </a:rPr>
              <a:t>4. </a:t>
            </a:r>
            <a:r>
              <a:rPr lang="uk-UA" sz="9600" dirty="0"/>
              <a:t>Помножити перший множник на </a:t>
            </a:r>
            <a:r>
              <a:rPr lang="uk-UA" sz="9600" dirty="0" smtClean="0"/>
              <a:t>число сотень </a:t>
            </a:r>
            <a:r>
              <a:rPr lang="uk-UA" sz="9600" dirty="0"/>
              <a:t>другого множника. Результат починати підписувати під сотнями, справа наліво. Це третій неповний добуток.</a:t>
            </a:r>
            <a:endParaRPr lang="en-US" sz="9600" b="1" dirty="0"/>
          </a:p>
          <a:p>
            <a:pPr marL="0" indent="0">
              <a:buNone/>
            </a:pPr>
            <a:r>
              <a:rPr lang="uk-UA" sz="9600" b="1" dirty="0">
                <a:solidFill>
                  <a:srgbClr val="1C25D6"/>
                </a:solidFill>
              </a:rPr>
              <a:t>5. </a:t>
            </a:r>
            <a:r>
              <a:rPr lang="uk-UA" sz="9600" dirty="0"/>
              <a:t>Знайти суму трьох неповних добутків.</a:t>
            </a:r>
            <a:endParaRPr lang="en-US" sz="9600" dirty="0"/>
          </a:p>
          <a:p>
            <a:pPr marL="0" indent="0">
              <a:buNone/>
            </a:pPr>
            <a:endParaRPr lang="ru-UA" sz="2400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50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076D57-09C4-4EAA-9FE3-383793523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908720"/>
            <a:ext cx="7776864" cy="2016224"/>
          </a:xfrm>
        </p:spPr>
        <p:txBody>
          <a:bodyPr>
            <a:normAutofit fontScale="90000"/>
          </a:bodyPr>
          <a:lstStyle/>
          <a:p>
            <a:pPr algn="l"/>
            <a:r>
              <a:rPr lang="uk-UA" sz="3200" dirty="0">
                <a:solidFill>
                  <a:srgbClr val="9933FF"/>
                </a:solidFill>
              </a:rPr>
              <a:t>Діти, потренуйтеся самостійно множити багатоцифрові числа на трицифрові. Розв’язуйте задачі.</a:t>
            </a:r>
            <a:br>
              <a:rPr lang="uk-UA" sz="3200" dirty="0">
                <a:solidFill>
                  <a:srgbClr val="9933FF"/>
                </a:solidFill>
              </a:rPr>
            </a:br>
            <a:r>
              <a:rPr lang="uk-UA" sz="3200" dirty="0">
                <a:solidFill>
                  <a:srgbClr val="C00000"/>
                </a:solidFill>
              </a:rPr>
              <a:t>Бажаю здоров'я і успіхів у цікавій науці –  математиці!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42295D0-D9FE-441E-94DA-42F090817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708920"/>
            <a:ext cx="3401589" cy="346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1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2E52E-B003-421E-88DC-3F1A3FCA0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9933FF"/>
                </a:solidFill>
              </a:rPr>
              <a:t>Тема уроку: </a:t>
            </a:r>
            <a:r>
              <a:rPr lang="ru-RU" sz="3200" dirty="0" err="1">
                <a:solidFill>
                  <a:srgbClr val="0000FF"/>
                </a:solidFill>
              </a:rPr>
              <a:t>Письмове</a:t>
            </a:r>
            <a:r>
              <a:rPr lang="ru-RU" sz="3200" dirty="0">
                <a:solidFill>
                  <a:srgbClr val="0000FF"/>
                </a:solidFill>
              </a:rPr>
              <a:t> </a:t>
            </a:r>
            <a:r>
              <a:rPr lang="ru-RU" sz="3200" dirty="0" err="1">
                <a:solidFill>
                  <a:srgbClr val="0000FF"/>
                </a:solidFill>
              </a:rPr>
              <a:t>множення</a:t>
            </a:r>
            <a:r>
              <a:rPr lang="ru-RU" sz="3200" dirty="0">
                <a:solidFill>
                  <a:srgbClr val="0000FF"/>
                </a:solidFill>
              </a:rPr>
              <a:t> </a:t>
            </a:r>
            <a:r>
              <a:rPr lang="ru-RU" sz="3200" dirty="0" err="1">
                <a:solidFill>
                  <a:srgbClr val="0000FF"/>
                </a:solidFill>
              </a:rPr>
              <a:t>багатоцифрових</a:t>
            </a:r>
            <a:r>
              <a:rPr lang="ru-RU" sz="3200" dirty="0">
                <a:solidFill>
                  <a:srgbClr val="0000FF"/>
                </a:solidFill>
              </a:rPr>
              <a:t> чисел на </a:t>
            </a:r>
            <a:r>
              <a:rPr lang="ru-RU" sz="3200" dirty="0" err="1">
                <a:solidFill>
                  <a:srgbClr val="0000FF"/>
                </a:solidFill>
              </a:rPr>
              <a:t>трицифрові</a:t>
            </a:r>
            <a:r>
              <a:rPr lang="ru-RU" sz="3200" dirty="0">
                <a:solidFill>
                  <a:srgbClr val="0000FF"/>
                </a:solidFill>
              </a:rPr>
              <a:t>. </a:t>
            </a:r>
            <a:r>
              <a:rPr lang="ru-RU" sz="3200" dirty="0" err="1">
                <a:solidFill>
                  <a:srgbClr val="0000FF"/>
                </a:solidFill>
              </a:rPr>
              <a:t>Задачі</a:t>
            </a:r>
            <a:r>
              <a:rPr lang="ru-RU" sz="3200" dirty="0">
                <a:solidFill>
                  <a:srgbClr val="0000FF"/>
                </a:solidFill>
              </a:rPr>
              <a:t> на </a:t>
            </a:r>
            <a:r>
              <a:rPr lang="ru-RU" sz="3200" dirty="0" err="1">
                <a:solidFill>
                  <a:srgbClr val="0000FF"/>
                </a:solidFill>
              </a:rPr>
              <a:t>знаходження</a:t>
            </a:r>
            <a:r>
              <a:rPr lang="ru-RU" sz="3200" dirty="0">
                <a:solidFill>
                  <a:srgbClr val="0000FF"/>
                </a:solidFill>
              </a:rPr>
              <a:t> числа за </a:t>
            </a:r>
            <a:r>
              <a:rPr lang="ru-RU" sz="3200" dirty="0" err="1">
                <a:solidFill>
                  <a:srgbClr val="0000FF"/>
                </a:solidFill>
              </a:rPr>
              <a:t>двома</a:t>
            </a:r>
            <a:r>
              <a:rPr lang="ru-RU" sz="3200" dirty="0">
                <a:solidFill>
                  <a:srgbClr val="0000FF"/>
                </a:solidFill>
              </a:rPr>
              <a:t> </a:t>
            </a:r>
            <a:r>
              <a:rPr lang="ru-RU" sz="3200" dirty="0" err="1">
                <a:solidFill>
                  <a:srgbClr val="0000FF"/>
                </a:solidFill>
              </a:rPr>
              <a:t>різницями</a:t>
            </a:r>
            <a:endParaRPr lang="ru-UA" sz="3200" dirty="0">
              <a:solidFill>
                <a:srgbClr val="9933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A1E577-7B7E-45F4-A4CD-D054B7439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204864"/>
            <a:ext cx="7355160" cy="4032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9933FF"/>
                </a:solidFill>
              </a:rPr>
              <a:t>Завдання уроку: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9933FF"/>
                </a:solidFill>
              </a:rPr>
              <a:t> навчитися</a:t>
            </a:r>
            <a:r>
              <a:rPr lang="uk-UA" dirty="0"/>
              <a:t> множити багатоцифрові числа на трицифрові,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9933FF"/>
                </a:solidFill>
              </a:rPr>
              <a:t> навчитися</a:t>
            </a:r>
            <a:r>
              <a:rPr lang="uk-UA" dirty="0"/>
              <a:t> розв’язувати задачі </a:t>
            </a:r>
            <a:r>
              <a:rPr lang="ru-RU" dirty="0"/>
              <a:t>на </a:t>
            </a:r>
            <a:r>
              <a:rPr lang="ru-RU" dirty="0" err="1"/>
              <a:t>знаходження</a:t>
            </a:r>
            <a:r>
              <a:rPr lang="ru-RU" dirty="0"/>
              <a:t> числа за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різницями</a:t>
            </a:r>
            <a:r>
              <a:rPr lang="ru-RU" dirty="0"/>
              <a:t>,</a:t>
            </a:r>
            <a:endParaRPr lang="uk-UA" dirty="0">
              <a:solidFill>
                <a:srgbClr val="9933FF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9933FF"/>
                </a:solidFill>
              </a:rPr>
              <a:t> розвивати </a:t>
            </a:r>
            <a:r>
              <a:rPr lang="uk-UA" dirty="0"/>
              <a:t>обчислювальні навички й логічне мислення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27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7D42D27-B213-4CF9-9813-94593E058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836712"/>
            <a:ext cx="7139136" cy="360039"/>
          </a:xfrm>
        </p:spPr>
        <p:txBody>
          <a:bodyPr>
            <a:noAutofit/>
          </a:bodyPr>
          <a:lstStyle/>
          <a:p>
            <a:pPr algn="l"/>
            <a:r>
              <a:rPr lang="uk-UA" sz="3200" b="1" dirty="0">
                <a:solidFill>
                  <a:srgbClr val="0000FF"/>
                </a:solidFill>
              </a:rPr>
              <a:t>Розминка</a:t>
            </a:r>
            <a:endParaRPr lang="ru-UA" sz="3200" b="1" dirty="0">
              <a:solidFill>
                <a:srgbClr val="0000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1359932"/>
            <a:ext cx="69951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9933FF"/>
                </a:solidFill>
              </a:rPr>
              <a:t>Завдання для </a:t>
            </a:r>
            <a:r>
              <a:rPr lang="uk-UA" sz="3200" dirty="0" smtClean="0">
                <a:solidFill>
                  <a:srgbClr val="9933FF"/>
                </a:solidFill>
              </a:rPr>
              <a:t>кмітливих</a:t>
            </a:r>
            <a:r>
              <a:rPr lang="uk-UA" sz="3200" dirty="0">
                <a:solidFill>
                  <a:srgbClr val="9933FF"/>
                </a:solidFill>
              </a:rPr>
              <a:t/>
            </a:r>
            <a:br>
              <a:rPr lang="uk-UA" sz="3200" dirty="0">
                <a:solidFill>
                  <a:srgbClr val="9933FF"/>
                </a:solidFill>
              </a:rPr>
            </a:br>
            <a:r>
              <a:rPr lang="uk-UA" sz="3200" dirty="0">
                <a:solidFill>
                  <a:srgbClr val="9933FF"/>
                </a:solidFill>
              </a:rPr>
              <a:t> </a:t>
            </a:r>
            <a:r>
              <a:rPr lang="uk-UA" sz="3200" dirty="0" smtClean="0"/>
              <a:t>Вставте </a:t>
            </a:r>
            <a:r>
              <a:rPr lang="uk-UA" sz="3200" dirty="0"/>
              <a:t>пропущені знаки арифметичних дій у виразах: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D3748EA-D437-4C7E-B614-91D269546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3429000"/>
            <a:ext cx="5976664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/>
              <a:t>400 … 60 … 3 = 220 </a:t>
            </a:r>
            <a:br>
              <a:rPr lang="uk-UA" sz="3600" dirty="0"/>
            </a:br>
            <a:r>
              <a:rPr lang="uk-UA" sz="3600" dirty="0"/>
              <a:t>640 … 400 …2 = 440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30764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10F575-11B9-4031-9D67-ADF177AB7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9933FF"/>
                </a:solidFill>
              </a:rPr>
              <a:t>Відповідь:  </a:t>
            </a:r>
            <a:endParaRPr lang="ru-UA" sz="3200" b="1" dirty="0">
              <a:solidFill>
                <a:srgbClr val="9933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487CB9-1132-4F32-A7AA-1CFF30BA5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2132856"/>
            <a:ext cx="5915000" cy="2880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/>
              <a:t>400 – 60 · 3 = 220 </a:t>
            </a:r>
          </a:p>
          <a:p>
            <a:pPr marL="0" indent="0" algn="ctr">
              <a:buNone/>
            </a:pPr>
            <a:r>
              <a:rPr lang="uk-UA" sz="3600" dirty="0"/>
              <a:t>640 – 400 : 2 = 440 </a:t>
            </a:r>
          </a:p>
          <a:p>
            <a:pPr marL="0" indent="0" algn="ctr">
              <a:buNone/>
            </a:pPr>
            <a:r>
              <a:rPr lang="uk-UA" sz="4000" dirty="0" smtClean="0">
                <a:solidFill>
                  <a:srgbClr val="C00000"/>
                </a:solidFill>
              </a:rPr>
              <a:t>Розумники!</a:t>
            </a:r>
            <a:endParaRPr lang="ru-UA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52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961557"/>
            <a:ext cx="7931224" cy="1512168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uk-UA" sz="3600" b="1" dirty="0">
                <a:solidFill>
                  <a:srgbClr val="0000FF"/>
                </a:solidFill>
              </a:rPr>
              <a:t>Розв’яжіть задачу:</a:t>
            </a:r>
            <a:r>
              <a:rPr lang="uk-UA" sz="3600" dirty="0">
                <a:solidFill>
                  <a:srgbClr val="0000FF"/>
                </a:solidFill>
              </a:rPr>
              <a:t/>
            </a:r>
            <a:br>
              <a:rPr lang="uk-UA" sz="3600" dirty="0">
                <a:solidFill>
                  <a:srgbClr val="0000FF"/>
                </a:solidFill>
              </a:rPr>
            </a:br>
            <a:r>
              <a:rPr lang="uk-UA" sz="3100" dirty="0"/>
              <a:t>Ціна вафельної цукерки 3 грн 45 </a:t>
            </a:r>
            <a:r>
              <a:rPr lang="uk-UA" sz="3100" dirty="0" smtClean="0"/>
              <a:t>к. </a:t>
            </a:r>
            <a:r>
              <a:rPr lang="uk-UA" sz="3100" dirty="0"/>
              <a:t>Ящик вміщує 238 таких цукерок.</a:t>
            </a:r>
            <a:r>
              <a:rPr lang="ru-RU" sz="3100" dirty="0">
                <a:ea typeface="+mn-ea"/>
                <a:cs typeface="+mn-cs"/>
              </a:rPr>
              <a:t> </a:t>
            </a:r>
            <a:r>
              <a:rPr lang="ru-RU" sz="3100" dirty="0" err="1">
                <a:ea typeface="+mn-ea"/>
                <a:cs typeface="+mn-cs"/>
              </a:rPr>
              <a:t>Скільки</a:t>
            </a:r>
            <a:r>
              <a:rPr lang="ru-RU" sz="3100" dirty="0">
                <a:ea typeface="+mn-ea"/>
                <a:cs typeface="+mn-cs"/>
              </a:rPr>
              <a:t> </a:t>
            </a:r>
            <a:r>
              <a:rPr lang="ru-RU" sz="3100" dirty="0" err="1">
                <a:ea typeface="+mn-ea"/>
                <a:cs typeface="+mn-cs"/>
              </a:rPr>
              <a:t>коштує</a:t>
            </a:r>
            <a:r>
              <a:rPr lang="ru-RU" sz="3100" dirty="0">
                <a:ea typeface="+mn-ea"/>
                <a:cs typeface="+mn-cs"/>
              </a:rPr>
              <a:t> ящик </a:t>
            </a:r>
            <a:r>
              <a:rPr lang="ru-RU" sz="3100" dirty="0" err="1">
                <a:ea typeface="+mn-ea"/>
                <a:cs typeface="+mn-cs"/>
              </a:rPr>
              <a:t>вафельних</a:t>
            </a:r>
            <a:r>
              <a:rPr lang="ru-RU" sz="3100" dirty="0">
                <a:ea typeface="+mn-ea"/>
                <a:cs typeface="+mn-cs"/>
              </a:rPr>
              <a:t> </a:t>
            </a:r>
            <a:r>
              <a:rPr lang="ru-RU" sz="3100" dirty="0" err="1">
                <a:ea typeface="+mn-ea"/>
                <a:cs typeface="+mn-cs"/>
              </a:rPr>
              <a:t>цукерок</a:t>
            </a:r>
            <a:r>
              <a:rPr lang="ru-RU" sz="3100" dirty="0">
                <a:ea typeface="+mn-ea"/>
                <a:cs typeface="+mn-cs"/>
              </a:rPr>
              <a:t>?</a:t>
            </a:r>
            <a:r>
              <a:rPr lang="uk-UA" sz="3100" dirty="0">
                <a:ea typeface="+mn-ea"/>
                <a:cs typeface="+mn-cs"/>
              </a:rPr>
              <a:t/>
            </a:r>
            <a:br>
              <a:rPr lang="uk-UA" sz="3100" dirty="0">
                <a:ea typeface="+mn-ea"/>
                <a:cs typeface="+mn-cs"/>
              </a:rPr>
            </a:br>
            <a:endParaRPr lang="ru-UA" sz="31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A2A83-F99F-4264-9FE0-7D02F844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912" y="2564904"/>
            <a:ext cx="5112568" cy="37444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2900" dirty="0"/>
              <a:t>Для розв'язання задачі потрібно 3 грн 45 </a:t>
            </a:r>
            <a:r>
              <a:rPr lang="uk-UA" sz="2900" dirty="0" smtClean="0"/>
              <a:t>к. </a:t>
            </a:r>
            <a:r>
              <a:rPr lang="uk-UA" sz="2900" dirty="0"/>
              <a:t>помножити на 238. Тобто виконати дію 345 · 238.</a:t>
            </a:r>
          </a:p>
          <a:p>
            <a:pPr marL="0" indent="0">
              <a:buNone/>
            </a:pPr>
            <a:r>
              <a:rPr lang="uk-UA" sz="2900" dirty="0">
                <a:solidFill>
                  <a:srgbClr val="9933FF"/>
                </a:solidFill>
              </a:rPr>
              <a:t>Сьогодні ми дізнаємося, як правильно виконувати  </a:t>
            </a:r>
            <a:br>
              <a:rPr lang="uk-UA" sz="2900" dirty="0">
                <a:solidFill>
                  <a:srgbClr val="9933FF"/>
                </a:solidFill>
              </a:rPr>
            </a:br>
            <a:r>
              <a:rPr lang="uk-UA" sz="2900" dirty="0">
                <a:solidFill>
                  <a:srgbClr val="9933FF"/>
                </a:solidFill>
              </a:rPr>
              <a:t>і  записувати множення багатоцифрового числа на трицифрове.</a:t>
            </a:r>
          </a:p>
          <a:p>
            <a:pPr marL="0" indent="0">
              <a:buNone/>
            </a:pPr>
            <a:endParaRPr lang="ru-UA" sz="29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0F3AF21-9376-413C-8189-CD5632A424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8492">
            <a:off x="839822" y="269756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45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731258"/>
            <a:ext cx="7931224" cy="969550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ru-RU" sz="3600" b="1" dirty="0">
                <a:solidFill>
                  <a:srgbClr val="0000FF"/>
                </a:solidFill>
              </a:rPr>
              <a:t>Алгоритм </a:t>
            </a:r>
            <a:r>
              <a:rPr lang="ru-RU" sz="3600" b="1" dirty="0" err="1">
                <a:solidFill>
                  <a:srgbClr val="0000FF"/>
                </a:solidFill>
              </a:rPr>
              <a:t>письмового</a:t>
            </a:r>
            <a:r>
              <a:rPr lang="ru-RU" sz="3600" b="1" dirty="0">
                <a:solidFill>
                  <a:srgbClr val="0000FF"/>
                </a:solidFill>
              </a:rPr>
              <a:t> </a:t>
            </a:r>
            <a:r>
              <a:rPr lang="ru-RU" sz="3600" b="1" dirty="0" err="1">
                <a:solidFill>
                  <a:srgbClr val="0000FF"/>
                </a:solidFill>
              </a:rPr>
              <a:t>множення</a:t>
            </a:r>
            <a:r>
              <a:rPr lang="ru-RU" sz="3600" b="1" dirty="0">
                <a:solidFill>
                  <a:srgbClr val="0000FF"/>
                </a:solidFill>
              </a:rPr>
              <a:t/>
            </a:r>
            <a:br>
              <a:rPr lang="ru-RU" sz="3600" b="1" dirty="0">
                <a:solidFill>
                  <a:srgbClr val="0000FF"/>
                </a:solidFill>
              </a:rPr>
            </a:br>
            <a:r>
              <a:rPr lang="ru-RU" sz="3600" b="1" dirty="0">
                <a:solidFill>
                  <a:srgbClr val="0000FF"/>
                </a:solidFill>
              </a:rPr>
              <a:t>на </a:t>
            </a:r>
            <a:r>
              <a:rPr lang="ru-RU" sz="3600" b="1" dirty="0" err="1">
                <a:solidFill>
                  <a:srgbClr val="0000FF"/>
                </a:solidFill>
              </a:rPr>
              <a:t>трицифрове</a:t>
            </a:r>
            <a:r>
              <a:rPr lang="ru-RU" sz="3600" b="1" dirty="0">
                <a:solidFill>
                  <a:srgbClr val="0000FF"/>
                </a:solidFill>
              </a:rPr>
              <a:t> число</a:t>
            </a:r>
            <a:endParaRPr lang="ru-UA" sz="3600" b="1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A2A83-F99F-4264-9FE0-7D02F844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63" y="1772816"/>
            <a:ext cx="8059724" cy="302433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69875" indent="-269875">
              <a:buFont typeface="+mj-lt"/>
              <a:buAutoNum type="arabicPeriod"/>
            </a:pPr>
            <a:r>
              <a:rPr lang="uk-UA" sz="2700" dirty="0"/>
              <a:t>Записують множники у стовпчик так, щоб одиниці були під одиницями, десятки під десятками, а сотні під сотнями.</a:t>
            </a:r>
            <a:endParaRPr lang="ru-UA" sz="2700" dirty="0"/>
          </a:p>
          <a:p>
            <a:pPr marL="269875" indent="-269875">
              <a:buFont typeface="+mj-lt"/>
              <a:buAutoNum type="arabicPeriod"/>
            </a:pPr>
            <a:r>
              <a:rPr lang="uk-UA" sz="2700" dirty="0"/>
              <a:t>Множення починають з одиниць. Множать перший множник на </a:t>
            </a:r>
            <a:r>
              <a:rPr lang="uk-UA" sz="2700" dirty="0" smtClean="0"/>
              <a:t>число одиниць </a:t>
            </a:r>
            <a:r>
              <a:rPr lang="uk-UA" sz="2700" dirty="0"/>
              <a:t>другого множника, як на одноцифрове число, справа наліво.</a:t>
            </a:r>
            <a:endParaRPr lang="ru-UA" sz="2700" dirty="0"/>
          </a:p>
          <a:p>
            <a:pPr marL="269875" indent="-269875">
              <a:buFont typeface="+mj-lt"/>
              <a:buAutoNum type="arabicPeriod"/>
            </a:pPr>
            <a:r>
              <a:rPr lang="uk-UA" sz="2700" dirty="0"/>
              <a:t>Отримують перший неповний добуток – </a:t>
            </a:r>
            <a:r>
              <a:rPr lang="uk-UA" sz="2700" smtClean="0"/>
              <a:t>2760 одиниць </a:t>
            </a:r>
            <a:r>
              <a:rPr lang="uk-UA" sz="2700" dirty="0"/>
              <a:t>.</a:t>
            </a:r>
            <a:endParaRPr lang="ru-UA" sz="27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D7EB511-379A-4EA2-B14A-21D1374B5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241745"/>
              </p:ext>
            </p:extLst>
          </p:nvPr>
        </p:nvGraphicFramePr>
        <p:xfrm>
          <a:off x="3995936" y="5013176"/>
          <a:ext cx="1728290" cy="1280160"/>
        </p:xfrm>
        <a:graphic>
          <a:graphicData uri="http://schemas.openxmlformats.org/drawingml/2006/table">
            <a:tbl>
              <a:tblPr firstRow="1" firstCol="1" bandRow="1"/>
              <a:tblGrid>
                <a:gridCol w="288290">
                  <a:extLst>
                    <a:ext uri="{9D8B030D-6E8A-4147-A177-3AD203B41FA5}">
                      <a16:colId xmlns:a16="http://schemas.microsoft.com/office/drawing/2014/main" val="334592033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04390686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0425516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3959197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42746257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878019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6968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171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82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731258"/>
            <a:ext cx="7931224" cy="969550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ru-RU" sz="3600" b="1" dirty="0">
                <a:solidFill>
                  <a:srgbClr val="0000FF"/>
                </a:solidFill>
              </a:rPr>
              <a:t>Алгоритм </a:t>
            </a:r>
            <a:r>
              <a:rPr lang="ru-RU" sz="3600" b="1" dirty="0" err="1">
                <a:solidFill>
                  <a:srgbClr val="0000FF"/>
                </a:solidFill>
              </a:rPr>
              <a:t>письмового</a:t>
            </a:r>
            <a:r>
              <a:rPr lang="ru-RU" sz="3600" b="1" dirty="0">
                <a:solidFill>
                  <a:srgbClr val="0000FF"/>
                </a:solidFill>
              </a:rPr>
              <a:t> </a:t>
            </a:r>
            <a:r>
              <a:rPr lang="ru-RU" sz="3600" b="1" dirty="0" err="1">
                <a:solidFill>
                  <a:srgbClr val="0000FF"/>
                </a:solidFill>
              </a:rPr>
              <a:t>множення</a:t>
            </a:r>
            <a:r>
              <a:rPr lang="ru-RU" sz="3600" b="1" dirty="0">
                <a:solidFill>
                  <a:srgbClr val="0000FF"/>
                </a:solidFill>
              </a:rPr>
              <a:t/>
            </a:r>
            <a:br>
              <a:rPr lang="ru-RU" sz="3600" b="1" dirty="0">
                <a:solidFill>
                  <a:srgbClr val="0000FF"/>
                </a:solidFill>
              </a:rPr>
            </a:br>
            <a:r>
              <a:rPr lang="ru-RU" sz="3600" b="1" dirty="0">
                <a:solidFill>
                  <a:srgbClr val="0000FF"/>
                </a:solidFill>
              </a:rPr>
              <a:t>на </a:t>
            </a:r>
            <a:r>
              <a:rPr lang="ru-RU" sz="3600" b="1" dirty="0" err="1">
                <a:solidFill>
                  <a:srgbClr val="0000FF"/>
                </a:solidFill>
              </a:rPr>
              <a:t>трицифрове</a:t>
            </a:r>
            <a:r>
              <a:rPr lang="ru-RU" sz="3600" b="1" dirty="0">
                <a:solidFill>
                  <a:srgbClr val="0000FF"/>
                </a:solidFill>
              </a:rPr>
              <a:t> число</a:t>
            </a:r>
            <a:endParaRPr lang="ru-UA" sz="3600" b="1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A2A83-F99F-4264-9FE0-7D02F844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132857"/>
            <a:ext cx="7776864" cy="2160240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marL="269875" indent="-269875">
              <a:lnSpc>
                <a:spcPct val="110000"/>
              </a:lnSpc>
              <a:buFont typeface="+mj-lt"/>
              <a:buAutoNum type="arabicPeriod" startAt="4"/>
            </a:pPr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множать</a:t>
            </a:r>
            <a:r>
              <a:rPr lang="ru-RU" dirty="0"/>
              <a:t> перший </a:t>
            </a:r>
            <a:r>
              <a:rPr lang="ru-RU" dirty="0" err="1"/>
              <a:t>множник</a:t>
            </a:r>
            <a:r>
              <a:rPr lang="ru-RU" dirty="0"/>
              <a:t> на </a:t>
            </a:r>
            <a:r>
              <a:rPr lang="ru-RU" dirty="0" smtClean="0"/>
              <a:t>число </a:t>
            </a:r>
            <a:r>
              <a:rPr lang="ru-RU" dirty="0" err="1" smtClean="0"/>
              <a:t>десятків</a:t>
            </a:r>
            <a:r>
              <a:rPr lang="ru-RU" dirty="0" smtClean="0"/>
              <a:t> </a:t>
            </a:r>
            <a:r>
              <a:rPr lang="ru-RU" dirty="0"/>
              <a:t>другого </a:t>
            </a:r>
            <a:r>
              <a:rPr lang="ru-RU" dirty="0" err="1"/>
              <a:t>множника</a:t>
            </a:r>
            <a:r>
              <a:rPr lang="ru-RU" dirty="0"/>
              <a:t>. </a:t>
            </a:r>
            <a:r>
              <a:rPr lang="ru-RU" dirty="0" err="1"/>
              <a:t>Відповідь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підписувати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десятками, справа </a:t>
            </a:r>
            <a:r>
              <a:rPr lang="ru-RU" dirty="0" err="1"/>
              <a:t>наліво</a:t>
            </a:r>
            <a:r>
              <a:rPr lang="ru-RU" dirty="0"/>
              <a:t>.</a:t>
            </a:r>
          </a:p>
          <a:p>
            <a:pPr marL="269875" indent="-269875">
              <a:buFont typeface="+mj-lt"/>
              <a:buAutoNum type="arabicPeriod" startAt="4"/>
            </a:pP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неповний</a:t>
            </a:r>
            <a:r>
              <a:rPr lang="ru-RU" dirty="0"/>
              <a:t> </a:t>
            </a:r>
            <a:r>
              <a:rPr lang="ru-RU" dirty="0" err="1"/>
              <a:t>добуток</a:t>
            </a:r>
            <a:r>
              <a:rPr lang="ru-RU" dirty="0"/>
              <a:t> – 1035 </a:t>
            </a:r>
            <a:r>
              <a:rPr lang="ru-RU" dirty="0" err="1"/>
              <a:t>десятків</a:t>
            </a:r>
            <a:r>
              <a:rPr lang="ru-RU" dirty="0"/>
              <a:t>.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F2A0C80-6D06-4B3D-98D8-865960B57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666375"/>
              </p:ext>
            </p:extLst>
          </p:nvPr>
        </p:nvGraphicFramePr>
        <p:xfrm>
          <a:off x="3923928" y="4293097"/>
          <a:ext cx="1800000" cy="1706880"/>
        </p:xfrm>
        <a:graphic>
          <a:graphicData uri="http://schemas.openxmlformats.org/drawingml/2006/table">
            <a:tbl>
              <a:tblPr firstRow="1" firstCol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60080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59920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6330528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78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661-E275-40BF-B66E-F637ACBD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731258"/>
            <a:ext cx="7931224" cy="969550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ru-RU" sz="3600" b="1" dirty="0">
                <a:solidFill>
                  <a:srgbClr val="0000FF"/>
                </a:solidFill>
              </a:rPr>
              <a:t>Алгоритм </a:t>
            </a:r>
            <a:r>
              <a:rPr lang="ru-RU" sz="3600" b="1" dirty="0" err="1">
                <a:solidFill>
                  <a:srgbClr val="0000FF"/>
                </a:solidFill>
              </a:rPr>
              <a:t>письмового</a:t>
            </a:r>
            <a:r>
              <a:rPr lang="ru-RU" sz="3600" b="1" dirty="0">
                <a:solidFill>
                  <a:srgbClr val="0000FF"/>
                </a:solidFill>
              </a:rPr>
              <a:t> </a:t>
            </a:r>
            <a:r>
              <a:rPr lang="ru-RU" sz="3600" b="1" dirty="0" err="1">
                <a:solidFill>
                  <a:srgbClr val="0000FF"/>
                </a:solidFill>
              </a:rPr>
              <a:t>множення</a:t>
            </a:r>
            <a:r>
              <a:rPr lang="ru-RU" sz="3600" b="1" dirty="0">
                <a:solidFill>
                  <a:srgbClr val="0000FF"/>
                </a:solidFill>
              </a:rPr>
              <a:t/>
            </a:r>
            <a:br>
              <a:rPr lang="ru-RU" sz="3600" b="1" dirty="0">
                <a:solidFill>
                  <a:srgbClr val="0000FF"/>
                </a:solidFill>
              </a:rPr>
            </a:br>
            <a:r>
              <a:rPr lang="ru-RU" sz="3600" b="1" dirty="0">
                <a:solidFill>
                  <a:srgbClr val="0000FF"/>
                </a:solidFill>
              </a:rPr>
              <a:t>на </a:t>
            </a:r>
            <a:r>
              <a:rPr lang="ru-RU" sz="3600" b="1" dirty="0" err="1">
                <a:solidFill>
                  <a:srgbClr val="0000FF"/>
                </a:solidFill>
              </a:rPr>
              <a:t>трицифрове</a:t>
            </a:r>
            <a:r>
              <a:rPr lang="ru-RU" sz="3600" b="1" dirty="0">
                <a:solidFill>
                  <a:srgbClr val="0000FF"/>
                </a:solidFill>
              </a:rPr>
              <a:t> число</a:t>
            </a:r>
            <a:endParaRPr lang="ru-UA" sz="3600" b="1" dirty="0">
              <a:solidFill>
                <a:srgbClr val="0000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A2A83-F99F-4264-9FE0-7D02F844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926" y="2060848"/>
            <a:ext cx="7555668" cy="1795961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множать</a:t>
            </a:r>
            <a:r>
              <a:rPr lang="ru-RU" dirty="0"/>
              <a:t> перший </a:t>
            </a:r>
            <a:r>
              <a:rPr lang="ru-RU" dirty="0" err="1"/>
              <a:t>множник</a:t>
            </a:r>
            <a:r>
              <a:rPr lang="ru-RU" dirty="0"/>
              <a:t> на </a:t>
            </a:r>
            <a:r>
              <a:rPr lang="ru-RU" dirty="0" smtClean="0"/>
              <a:t>число </a:t>
            </a:r>
            <a:r>
              <a:rPr lang="ru-RU" dirty="0" err="1" smtClean="0"/>
              <a:t>сотень</a:t>
            </a:r>
            <a:r>
              <a:rPr lang="ru-RU" dirty="0" smtClean="0"/>
              <a:t> </a:t>
            </a:r>
            <a:r>
              <a:rPr lang="ru-RU" dirty="0"/>
              <a:t>другого </a:t>
            </a:r>
            <a:r>
              <a:rPr lang="ru-RU" dirty="0" err="1"/>
              <a:t>множника</a:t>
            </a:r>
            <a:r>
              <a:rPr lang="ru-RU" dirty="0"/>
              <a:t>. </a:t>
            </a:r>
            <a:r>
              <a:rPr lang="ru-RU" dirty="0" err="1"/>
              <a:t>Відповідь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підписувати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сотнями, справа </a:t>
            </a:r>
            <a:r>
              <a:rPr lang="ru-RU" dirty="0" err="1"/>
              <a:t>наліво</a:t>
            </a:r>
            <a:r>
              <a:rPr lang="ru-RU" dirty="0"/>
              <a:t>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неповний</a:t>
            </a:r>
            <a:r>
              <a:rPr lang="ru-RU" dirty="0"/>
              <a:t> </a:t>
            </a:r>
            <a:r>
              <a:rPr lang="ru-RU" dirty="0" err="1"/>
              <a:t>добуток</a:t>
            </a:r>
            <a:r>
              <a:rPr lang="ru-RU" dirty="0"/>
              <a:t> – 690 </a:t>
            </a:r>
            <a:r>
              <a:rPr lang="ru-RU" dirty="0" err="1"/>
              <a:t>сотень</a:t>
            </a:r>
            <a:r>
              <a:rPr lang="ru-RU" dirty="0"/>
              <a:t>.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F2A0C80-6D06-4B3D-98D8-865960B57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990394"/>
              </p:ext>
            </p:extLst>
          </p:nvPr>
        </p:nvGraphicFramePr>
        <p:xfrm>
          <a:off x="3995936" y="3834483"/>
          <a:ext cx="1800000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val="2927336192"/>
                    </a:ext>
                  </a:extLst>
                </a:gridCol>
                <a:gridCol w="360080">
                  <a:extLst>
                    <a:ext uri="{9D8B030D-6E8A-4147-A177-3AD203B41FA5}">
                      <a16:colId xmlns:a16="http://schemas.microsoft.com/office/drawing/2014/main" val="898997456"/>
                    </a:ext>
                  </a:extLst>
                </a:gridCol>
                <a:gridCol w="359920">
                  <a:extLst>
                    <a:ext uri="{9D8B030D-6E8A-4147-A177-3AD203B41FA5}">
                      <a16:colId xmlns:a16="http://schemas.microsoft.com/office/drawing/2014/main" val="23161205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185001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6330528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32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1C25D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61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7073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9125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9933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0</a:t>
                      </a:r>
                      <a:endParaRPr lang="ru-UA" sz="2800" b="1" dirty="0">
                        <a:solidFill>
                          <a:srgbClr val="9933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UA" sz="2800" b="1" dirty="0">
                        <a:solidFill>
                          <a:srgbClr val="1C25D6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  <a:endParaRPr lang="ru-UA" sz="28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584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75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ac9423a640262bafc54a372144a4b711e87b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1066</Words>
  <Application>Microsoft Office PowerPoint</Application>
  <PresentationFormat>Экран (4:3)</PresentationFormat>
  <Paragraphs>402</Paragraphs>
  <Slides>28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Times New Roman</vt:lpstr>
      <vt:lpstr>Wingdings</vt:lpstr>
      <vt:lpstr>Тема Office</vt:lpstr>
      <vt:lpstr>Презентация PowerPoint</vt:lpstr>
      <vt:lpstr>  Девіз нашого уроку</vt:lpstr>
      <vt:lpstr>Тема уроку: Письмове множення багатоцифрових чисел на трицифрові. Задачі на знаходження числа за двома різницями</vt:lpstr>
      <vt:lpstr>Розминка</vt:lpstr>
      <vt:lpstr>Відповідь:  </vt:lpstr>
      <vt:lpstr>Розв’яжіть задачу: Ціна вафельної цукерки 3 грн 45 к. Ящик вміщує 238 таких цукерок. Скільки коштує ящик вафельних цукерок? </vt:lpstr>
      <vt:lpstr>Алгоритм письмового множення на трицифрове число</vt:lpstr>
      <vt:lpstr>Алгоритм письмового множення на трицифрове число</vt:lpstr>
      <vt:lpstr>Алгоритм письмового множення на трицифрове число</vt:lpstr>
      <vt:lpstr>Алгоритм письмового множення на трицифрове число</vt:lpstr>
      <vt:lpstr>Розглянемо випадок, коли у другому трицифровому множнику нуль десятків: 345·208</vt:lpstr>
      <vt:lpstr>Розглянемо випадок, коли у другому трицифровому множнику нуль десятків: 345·208</vt:lpstr>
      <vt:lpstr>Самостійно письмово знайдіть значення виразів: 1673 · 254  та  2846 · 307.  Користуйтеся наведеними вище алгоритмами.</vt:lpstr>
      <vt:lpstr>Розв'яжемо задачу № 1 Один шофер перевіз на самоскиді 560 ц цементу, а другий шофер – 490 ц. Перший шофер здійснив на 2 рейси більше, ніж другий. Яка вантажність самоскидів, якщо вона однакова? (Вантажність показує, скільки вантажу перевозить самоскид за один рейс)</vt:lpstr>
      <vt:lpstr>Схематично зобразимо умову задачі так:</vt:lpstr>
      <vt:lpstr>Презентация PowerPoint</vt:lpstr>
      <vt:lpstr>Такий тип задач називається задачі на знаходження невідомого числа за двома різницями</vt:lpstr>
      <vt:lpstr>Розв'яжемо задачу № 2 Один шофер перевіз на самоскиді 560 ц цементу, а другий шофер – 490 ц. Перший шофер здійснив на 2 рейси більше, ніж другий. Скільки рейсів здійснив кожний шофер, якщо вантажність самоскидів однакова?</vt:lpstr>
      <vt:lpstr>Будемо міркувати так.</vt:lpstr>
      <vt:lpstr>Презентация PowerPoint</vt:lpstr>
      <vt:lpstr>Розв'яжемо задачу № 3 Два шофери перевозили на самоскидах цемент. Перший здійснив 16 рейсів, а другий – 14. Перший шофер перевіз на 70 ц більше, ніж другий. Скільки центнерів цементу перевіз кожний шофер, якщо вантажність самоскидів однакова?</vt:lpstr>
      <vt:lpstr>Будемо міркувати так.</vt:lpstr>
      <vt:lpstr>Хід розв’язання задачі № 3. 1) 16 – 14 = 2 (рейси) – на стільки більше здійснив І шофер 2) 70 : 2 = 35 (ц) за 1 рейс 3) 35 · 16 = 560 (ц) перевіз І шофер 4) 35 · 14 = 490 (ц) перевіз ІІ шофер Відповідь: 560 ц цементу перевіз І шофер,  490ц – ІІ шофер.</vt:lpstr>
      <vt:lpstr>Вставити у приклад на множення замість зірочок пропущені цифри</vt:lpstr>
      <vt:lpstr>Відповідь :</vt:lpstr>
      <vt:lpstr>Підіб'ємо підсумки</vt:lpstr>
      <vt:lpstr>Алгоритм множення на трицифрове число:</vt:lpstr>
      <vt:lpstr>Діти, потренуйтеся самостійно множити багатоцифрові числа на трицифрові. Розв’язуйте задачі. Бажаю здоров'я і успіхів у цікавій науці –  математиці!</vt:lpstr>
    </vt:vector>
  </TitlesOfParts>
  <Company>WolfishLair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Белозёрова</dc:creator>
  <cp:lastModifiedBy>Olya</cp:lastModifiedBy>
  <cp:revision>180</cp:revision>
  <dcterms:created xsi:type="dcterms:W3CDTF">2014-02-13T12:51:00Z</dcterms:created>
  <dcterms:modified xsi:type="dcterms:W3CDTF">2020-04-13T04:51:42Z</dcterms:modified>
</cp:coreProperties>
</file>