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custDataLst>
    <p:tags r:id="rId2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5D6"/>
    <a:srgbClr val="99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>
      <p:cViewPr varScale="1">
        <p:scale>
          <a:sx n="69" d="100"/>
          <a:sy n="69" d="100"/>
        </p:scale>
        <p:origin x="148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CE8E0-BE28-4744-9CBA-974FA02CFC72}" type="datetimeFigureOut">
              <a:rPr lang="ru-UA" smtClean="0"/>
              <a:t>06.04.2020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EBCE2-DBAE-4744-9D1D-64CE54DBA3C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05804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EBCE2-DBAE-4744-9D1D-64CE54DBA3C8}" type="slidenum">
              <a:rPr lang="ru-UA" smtClean="0"/>
              <a:t>2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93778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EBCE2-DBAE-4744-9D1D-64CE54DBA3C8}" type="slidenum">
              <a:rPr lang="ru-UA" smtClean="0"/>
              <a:t>18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53355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EBCE2-DBAE-4744-9D1D-64CE54DBA3C8}" type="slidenum">
              <a:rPr lang="ru-UA" smtClean="0"/>
              <a:t>19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79551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EBCE2-DBAE-4744-9D1D-64CE54DBA3C8}" type="slidenum">
              <a:rPr lang="ru-UA" smtClean="0"/>
              <a:t>20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5503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39F0-F367-47E7-95CB-DAC86EF8FBC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DAE7-505F-41A0-BBFC-F165672C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39F0-F367-47E7-95CB-DAC86EF8FBC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DAE7-505F-41A0-BBFC-F165672C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39F0-F367-47E7-95CB-DAC86EF8FBC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DAE7-505F-41A0-BBFC-F165672C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39F0-F367-47E7-95CB-DAC86EF8FBC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DAE7-505F-41A0-BBFC-F165672C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39F0-F367-47E7-95CB-DAC86EF8FBC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DAE7-505F-41A0-BBFC-F165672C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39F0-F367-47E7-95CB-DAC86EF8FBC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DAE7-505F-41A0-BBFC-F165672C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39F0-F367-47E7-95CB-DAC86EF8FBC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DAE7-505F-41A0-BBFC-F165672C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39F0-F367-47E7-95CB-DAC86EF8FBC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DAE7-505F-41A0-BBFC-F165672C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39F0-F367-47E7-95CB-DAC86EF8FBC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DAE7-505F-41A0-BBFC-F165672C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39F0-F367-47E7-95CB-DAC86EF8FBC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DAE7-505F-41A0-BBFC-F165672C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39F0-F367-47E7-95CB-DAC86EF8FBC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DAE7-505F-41A0-BBFC-F165672C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139F0-F367-47E7-95CB-DAC86EF8FBC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DAE7-505F-41A0-BBFC-F165672C8A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58491" y="3994114"/>
            <a:ext cx="4464496" cy="1752600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rgbClr val="9933FF"/>
                </a:solidFill>
              </a:rPr>
              <a:t>Математика. 4 </a:t>
            </a:r>
            <a:r>
              <a:rPr lang="ru-RU" sz="2400" dirty="0" err="1">
                <a:solidFill>
                  <a:srgbClr val="9933FF"/>
                </a:solidFill>
              </a:rPr>
              <a:t>клас</a:t>
            </a:r>
            <a:endParaRPr lang="ru-RU" sz="2400" dirty="0">
              <a:solidFill>
                <a:srgbClr val="9933FF"/>
              </a:solidFill>
            </a:endParaRPr>
          </a:p>
          <a:p>
            <a:pPr algn="l"/>
            <a:r>
              <a:rPr lang="ru-RU" sz="2400" dirty="0">
                <a:solidFill>
                  <a:srgbClr val="9933FF"/>
                </a:solidFill>
              </a:rPr>
              <a:t>Юхимчук </a:t>
            </a:r>
            <a:r>
              <a:rPr lang="ru-RU" sz="2400" dirty="0" err="1">
                <a:solidFill>
                  <a:srgbClr val="9933FF"/>
                </a:solidFill>
              </a:rPr>
              <a:t>Тетяна</a:t>
            </a:r>
            <a:r>
              <a:rPr lang="ru-RU" sz="2400" dirty="0">
                <a:solidFill>
                  <a:srgbClr val="9933FF"/>
                </a:solidFill>
              </a:rPr>
              <a:t> </a:t>
            </a:r>
            <a:r>
              <a:rPr lang="ru-RU" sz="2400" dirty="0" err="1">
                <a:solidFill>
                  <a:srgbClr val="9933FF"/>
                </a:solidFill>
              </a:rPr>
              <a:t>Олександрівна</a:t>
            </a:r>
            <a:endParaRPr lang="ru-RU" sz="2400" dirty="0">
              <a:solidFill>
                <a:srgbClr val="9933FF"/>
              </a:solidFill>
            </a:endParaRPr>
          </a:p>
          <a:p>
            <a:pPr algn="l"/>
            <a:r>
              <a:rPr lang="ru-RU" sz="2400" dirty="0">
                <a:solidFill>
                  <a:srgbClr val="9933FF"/>
                </a:solidFill>
              </a:rPr>
              <a:t>учитель </a:t>
            </a:r>
            <a:r>
              <a:rPr lang="ru-RU" sz="2400" dirty="0" err="1">
                <a:solidFill>
                  <a:srgbClr val="9933FF"/>
                </a:solidFill>
              </a:rPr>
              <a:t>початкових</a:t>
            </a:r>
            <a:r>
              <a:rPr lang="ru-RU" sz="2400" dirty="0">
                <a:solidFill>
                  <a:srgbClr val="9933FF"/>
                </a:solidFill>
              </a:rPr>
              <a:t> </a:t>
            </a:r>
            <a:r>
              <a:rPr lang="ru-RU" sz="2400" dirty="0" err="1">
                <a:solidFill>
                  <a:srgbClr val="9933FF"/>
                </a:solidFill>
              </a:rPr>
              <a:t>класів</a:t>
            </a:r>
            <a:r>
              <a:rPr lang="ru-RU" sz="2400" dirty="0">
                <a:solidFill>
                  <a:srgbClr val="9933FF"/>
                </a:solidFill>
              </a:rPr>
              <a:t>, </a:t>
            </a:r>
          </a:p>
          <a:p>
            <a:pPr algn="l"/>
            <a:r>
              <a:rPr lang="ru-RU" sz="2400" dirty="0" err="1">
                <a:solidFill>
                  <a:srgbClr val="9933FF"/>
                </a:solidFill>
              </a:rPr>
              <a:t>спеціаліст</a:t>
            </a:r>
            <a:r>
              <a:rPr lang="ru-RU" sz="2400" dirty="0">
                <a:solidFill>
                  <a:srgbClr val="9933FF"/>
                </a:solidFill>
              </a:rPr>
              <a:t> </a:t>
            </a:r>
            <a:r>
              <a:rPr lang="ru-RU" sz="2400" dirty="0" err="1">
                <a:solidFill>
                  <a:srgbClr val="9933FF"/>
                </a:solidFill>
              </a:rPr>
              <a:t>вищої</a:t>
            </a:r>
            <a:r>
              <a:rPr lang="ru-RU" sz="2400" dirty="0">
                <a:solidFill>
                  <a:srgbClr val="9933FF"/>
                </a:solidFill>
              </a:rPr>
              <a:t> </a:t>
            </a:r>
            <a:r>
              <a:rPr lang="ru-RU" sz="2400" dirty="0" err="1">
                <a:solidFill>
                  <a:srgbClr val="9933FF"/>
                </a:solidFill>
              </a:rPr>
              <a:t>категорії</a:t>
            </a:r>
            <a:r>
              <a:rPr lang="ru-RU" sz="2400" dirty="0">
                <a:solidFill>
                  <a:srgbClr val="9933FF"/>
                </a:solidFill>
              </a:rPr>
              <a:t/>
            </a:r>
            <a:br>
              <a:rPr lang="ru-RU" sz="2400" dirty="0">
                <a:solidFill>
                  <a:srgbClr val="9933FF"/>
                </a:solidFill>
              </a:rPr>
            </a:br>
            <a:r>
              <a:rPr lang="ru-RU" sz="2400" dirty="0">
                <a:solidFill>
                  <a:srgbClr val="9933FF"/>
                </a:solidFill>
              </a:rPr>
              <a:t>ХЗОШ І-ІІІ ст. №150</a:t>
            </a:r>
            <a:endParaRPr lang="ru-RU" sz="2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F25DA8B-DB5C-4136-98E0-C15629014061}"/>
              </a:ext>
            </a:extLst>
          </p:cNvPr>
          <p:cNvSpPr/>
          <p:nvPr/>
        </p:nvSpPr>
        <p:spPr>
          <a:xfrm>
            <a:off x="611560" y="492900"/>
            <a:ext cx="7920880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Письмове</a:t>
            </a:r>
            <a:r>
              <a:rPr lang="ru-RU" sz="4400" b="1" cap="none" spc="0" dirty="0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 </a:t>
            </a:r>
            <a:r>
              <a:rPr lang="ru-RU" sz="4400" b="1" cap="none" spc="0" dirty="0" err="1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множення</a:t>
            </a:r>
            <a:r>
              <a:rPr lang="ru-RU" sz="4400" b="1" cap="none" spc="0" dirty="0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 </a:t>
            </a:r>
            <a:r>
              <a:rPr lang="ru-RU" sz="4400" b="1" cap="none" spc="0" dirty="0" err="1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багатоцифрових</a:t>
            </a:r>
            <a:r>
              <a:rPr lang="ru-RU" sz="4400" b="1" cap="none" spc="0" dirty="0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 чисел на </a:t>
            </a:r>
            <a:r>
              <a:rPr lang="ru-RU" sz="4400" b="1" cap="none" spc="0" dirty="0" err="1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двоцифрові</a:t>
            </a:r>
            <a:r>
              <a:rPr lang="ru-RU" sz="4400" b="1" cap="none" spc="0" dirty="0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. </a:t>
            </a:r>
            <a:r>
              <a:rPr lang="ru-RU" sz="4400" b="1" cap="none" spc="0" dirty="0" err="1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Множення</a:t>
            </a:r>
            <a:r>
              <a:rPr lang="ru-RU" sz="4400" b="1" cap="none" spc="0" dirty="0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 </a:t>
            </a:r>
            <a:r>
              <a:rPr lang="ru-RU" sz="4400" b="1" cap="none" spc="0" dirty="0" err="1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іменованих</a:t>
            </a:r>
            <a:r>
              <a:rPr lang="ru-RU" sz="4400" b="1" cap="none" spc="0" dirty="0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 чисел на </a:t>
            </a:r>
            <a:r>
              <a:rPr lang="ru-RU" sz="4400" b="1" cap="none" spc="0" dirty="0" err="1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двоцифрові</a:t>
            </a:r>
            <a:endParaRPr lang="ru-UA" sz="4400" b="1" cap="none" spc="0" dirty="0">
              <a:ln w="22225">
                <a:noFill/>
                <a:prstDash val="solid"/>
              </a:ln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7661-E275-40BF-B66E-F637ACBD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731258"/>
            <a:ext cx="7931224" cy="969550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ru-RU" sz="3600" b="1" dirty="0" err="1" smtClean="0">
                <a:solidFill>
                  <a:srgbClr val="0000FF"/>
                </a:solidFill>
              </a:rPr>
              <a:t>Розглянемо</a:t>
            </a:r>
            <a:r>
              <a:rPr lang="ru-RU" sz="3600" b="1" dirty="0" smtClean="0">
                <a:solidFill>
                  <a:srgbClr val="0000FF"/>
                </a:solidFill>
              </a:rPr>
              <a:t> алгоритм </a:t>
            </a:r>
            <a:r>
              <a:rPr lang="ru-RU" sz="3600" b="1" dirty="0" err="1">
                <a:solidFill>
                  <a:srgbClr val="0000FF"/>
                </a:solidFill>
              </a:rPr>
              <a:t>письмового</a:t>
            </a:r>
            <a:r>
              <a:rPr lang="ru-RU" sz="3600" b="1" dirty="0">
                <a:solidFill>
                  <a:srgbClr val="0000FF"/>
                </a:solidFill>
              </a:rPr>
              <a:t> </a:t>
            </a:r>
            <a:r>
              <a:rPr lang="ru-RU" sz="3600" b="1" dirty="0" err="1">
                <a:solidFill>
                  <a:srgbClr val="0000FF"/>
                </a:solidFill>
              </a:rPr>
              <a:t>множення</a:t>
            </a:r>
            <a:r>
              <a:rPr lang="ru-RU" sz="3600" b="1" dirty="0">
                <a:solidFill>
                  <a:srgbClr val="0000FF"/>
                </a:solidFill>
              </a:rPr>
              <a:t/>
            </a:r>
            <a:br>
              <a:rPr lang="ru-RU" sz="3600" b="1" dirty="0">
                <a:solidFill>
                  <a:srgbClr val="0000FF"/>
                </a:solidFill>
              </a:rPr>
            </a:br>
            <a:r>
              <a:rPr lang="ru-RU" sz="3600" b="1" dirty="0">
                <a:solidFill>
                  <a:srgbClr val="0000FF"/>
                </a:solidFill>
              </a:rPr>
              <a:t>на </a:t>
            </a:r>
            <a:r>
              <a:rPr lang="ru-RU" sz="3600" b="1" dirty="0" err="1">
                <a:solidFill>
                  <a:srgbClr val="0000FF"/>
                </a:solidFill>
              </a:rPr>
              <a:t>двоцифрове</a:t>
            </a:r>
            <a:r>
              <a:rPr lang="ru-RU" sz="3600" b="1" dirty="0">
                <a:solidFill>
                  <a:srgbClr val="0000FF"/>
                </a:solidFill>
              </a:rPr>
              <a:t> число</a:t>
            </a:r>
            <a:endParaRPr lang="ru-UA" sz="3600" b="1" dirty="0">
              <a:solidFill>
                <a:srgbClr val="0000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4A2A83-F99F-4264-9FE0-7D02F8448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359" y="1772816"/>
            <a:ext cx="5933957" cy="1440160"/>
          </a:xfrm>
          <a:noFill/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uk-UA" sz="2800" dirty="0"/>
              <a:t>Знаходять суму першого і другого неповних добутків.</a:t>
            </a:r>
            <a:endParaRPr lang="ru-UA" sz="2800" dirty="0"/>
          </a:p>
          <a:p>
            <a:pPr marL="0" indent="0">
              <a:buNone/>
            </a:pPr>
            <a:r>
              <a:rPr lang="uk-UA" sz="2800" dirty="0"/>
              <a:t>     Відповідь 18375.</a:t>
            </a:r>
            <a:endParaRPr lang="ru-UA" sz="28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F2A0C80-6D06-4B3D-98D8-865960B57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572903"/>
              </p:ext>
            </p:extLst>
          </p:nvPr>
        </p:nvGraphicFramePr>
        <p:xfrm>
          <a:off x="6657513" y="1794132"/>
          <a:ext cx="1800000" cy="2133600"/>
        </p:xfrm>
        <a:graphic>
          <a:graphicData uri="http://schemas.openxmlformats.org/drawingml/2006/table">
            <a:tbl>
              <a:tblPr firstRow="1" firstCol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val="2927336192"/>
                    </a:ext>
                  </a:extLst>
                </a:gridCol>
                <a:gridCol w="360080">
                  <a:extLst>
                    <a:ext uri="{9D8B030D-6E8A-4147-A177-3AD203B41FA5}">
                      <a16:colId xmlns:a16="http://schemas.microsoft.com/office/drawing/2014/main" val="898997456"/>
                    </a:ext>
                  </a:extLst>
                </a:gridCol>
                <a:gridCol w="359920">
                  <a:extLst>
                    <a:ext uri="{9D8B030D-6E8A-4147-A177-3AD203B41FA5}">
                      <a16:colId xmlns:a16="http://schemas.microsoft.com/office/drawing/2014/main" val="231612059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1185001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863305282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23200"/>
                  </a:ext>
                </a:extLst>
              </a:tr>
              <a:tr h="407573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0361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7073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5848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38813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326489" y="4365104"/>
            <a:ext cx="613102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/>
              <a:t>	</a:t>
            </a:r>
            <a:r>
              <a:rPr lang="ru-RU" sz="2800" dirty="0" err="1"/>
              <a:t>Повертаємося</a:t>
            </a:r>
            <a:r>
              <a:rPr lang="ru-RU" sz="2800" dirty="0"/>
              <a:t> до </a:t>
            </a:r>
            <a:r>
              <a:rPr lang="ru-RU" sz="2800" dirty="0" err="1"/>
              <a:t>нашої</a:t>
            </a:r>
            <a:r>
              <a:rPr lang="ru-RU" sz="2800" dirty="0"/>
              <a:t> </a:t>
            </a:r>
            <a:r>
              <a:rPr lang="ru-RU" sz="2800" dirty="0" err="1"/>
              <a:t>задачі</a:t>
            </a:r>
            <a:r>
              <a:rPr lang="ru-RU" sz="2800" dirty="0"/>
              <a:t>. </a:t>
            </a:r>
          </a:p>
          <a:p>
            <a:r>
              <a:rPr lang="ru-RU" sz="2800" dirty="0"/>
              <a:t>Ми </a:t>
            </a:r>
            <a:r>
              <a:rPr lang="ru-RU" sz="2800" dirty="0" err="1"/>
              <a:t>отримали</a:t>
            </a:r>
            <a:r>
              <a:rPr lang="ru-RU" sz="2800" dirty="0"/>
              <a:t> 18375 г – </a:t>
            </a:r>
            <a:r>
              <a:rPr lang="ru-RU" sz="2800" dirty="0" err="1"/>
              <a:t>це</a:t>
            </a:r>
            <a:r>
              <a:rPr lang="ru-RU" sz="2800" dirty="0"/>
              <a:t> 18 кг 375 г.</a:t>
            </a:r>
          </a:p>
          <a:p>
            <a:r>
              <a:rPr lang="ru-RU" sz="2800" dirty="0" err="1"/>
              <a:t>Відповідь</a:t>
            </a:r>
            <a:r>
              <a:rPr lang="ru-RU" sz="2800" dirty="0"/>
              <a:t>: 18 кг 375 г </a:t>
            </a:r>
            <a:r>
              <a:rPr lang="ru-RU" sz="2800" dirty="0" err="1"/>
              <a:t>важать</a:t>
            </a:r>
            <a:r>
              <a:rPr lang="ru-RU" sz="2800" dirty="0"/>
              <a:t> 245 </a:t>
            </a:r>
            <a:r>
              <a:rPr lang="ru-RU" sz="2800" dirty="0" err="1"/>
              <a:t>порцій</a:t>
            </a:r>
            <a:r>
              <a:rPr lang="ru-RU" sz="2800" dirty="0"/>
              <a:t> </a:t>
            </a:r>
            <a:r>
              <a:rPr lang="ru-RU" sz="2800" dirty="0" err="1"/>
              <a:t>морозива</a:t>
            </a:r>
            <a:r>
              <a:rPr lang="ru-RU" sz="2800" dirty="0"/>
              <a:t> </a:t>
            </a:r>
            <a:r>
              <a:rPr lang="ru-RU" sz="2800" dirty="0" err="1"/>
              <a:t>ескімо</a:t>
            </a:r>
            <a:r>
              <a:rPr lang="ru-RU" sz="2800" dirty="0"/>
              <a:t>.</a:t>
            </a:r>
            <a:r>
              <a:rPr lang="uk-UA" sz="2800" dirty="0"/>
              <a:t> 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230835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7661-E275-40BF-B66E-F637ACBD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77" y="625962"/>
            <a:ext cx="7931224" cy="1224136"/>
          </a:xfrm>
        </p:spPr>
        <p:txBody>
          <a:bodyPr>
            <a:noAutofit/>
          </a:bodyPr>
          <a:lstStyle/>
          <a:p>
            <a:pPr lvl="0" algn="l">
              <a:spcBef>
                <a:spcPct val="20000"/>
              </a:spcBef>
            </a:pPr>
            <a:r>
              <a:rPr lang="ru-RU" sz="2800" dirty="0" err="1">
                <a:solidFill>
                  <a:srgbClr val="9933FF"/>
                </a:solidFill>
              </a:rPr>
              <a:t>Самостійно</a:t>
            </a:r>
            <a:r>
              <a:rPr lang="ru-RU" sz="2800" dirty="0">
                <a:solidFill>
                  <a:srgbClr val="9933FF"/>
                </a:solidFill>
              </a:rPr>
              <a:t> </a:t>
            </a:r>
            <a:r>
              <a:rPr lang="ru-RU" sz="2800" dirty="0" err="1">
                <a:solidFill>
                  <a:srgbClr val="9933FF"/>
                </a:solidFill>
              </a:rPr>
              <a:t>письмово</a:t>
            </a:r>
            <a:r>
              <a:rPr lang="ru-RU" sz="2800" dirty="0">
                <a:solidFill>
                  <a:srgbClr val="9933FF"/>
                </a:solidFill>
              </a:rPr>
              <a:t> </a:t>
            </a:r>
            <a:r>
              <a:rPr lang="ru-RU" sz="2800" dirty="0" err="1">
                <a:solidFill>
                  <a:srgbClr val="9933FF"/>
                </a:solidFill>
              </a:rPr>
              <a:t>знайдіть</a:t>
            </a:r>
            <a:r>
              <a:rPr lang="ru-RU" sz="2800" dirty="0">
                <a:solidFill>
                  <a:srgbClr val="9933FF"/>
                </a:solidFill>
              </a:rPr>
              <a:t> </a:t>
            </a:r>
            <a:r>
              <a:rPr lang="ru-RU" sz="2800" dirty="0" err="1">
                <a:solidFill>
                  <a:srgbClr val="9933FF"/>
                </a:solidFill>
              </a:rPr>
              <a:t>значення</a:t>
            </a:r>
            <a:r>
              <a:rPr lang="ru-RU" sz="2800" dirty="0">
                <a:solidFill>
                  <a:srgbClr val="9933FF"/>
                </a:solidFill>
              </a:rPr>
              <a:t> </a:t>
            </a:r>
            <a:r>
              <a:rPr lang="ru-RU" sz="2800" dirty="0" err="1">
                <a:solidFill>
                  <a:srgbClr val="9933FF"/>
                </a:solidFill>
              </a:rPr>
              <a:t>виразів</a:t>
            </a:r>
            <a:r>
              <a:rPr lang="ru-RU" sz="2800" dirty="0">
                <a:solidFill>
                  <a:srgbClr val="9933FF"/>
                </a:solidFill>
              </a:rPr>
              <a:t>: </a:t>
            </a:r>
            <a:r>
              <a:rPr lang="ru-RU" sz="3200" dirty="0"/>
              <a:t>3524 · 38 та 27089 · 42.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 </a:t>
            </a:r>
            <a:r>
              <a:rPr lang="ru-RU" sz="2800" dirty="0" err="1">
                <a:solidFill>
                  <a:srgbClr val="0000FF"/>
                </a:solidFill>
              </a:rPr>
              <a:t>Користуйтеся</a:t>
            </a:r>
            <a:r>
              <a:rPr lang="ru-RU" sz="2800" dirty="0">
                <a:solidFill>
                  <a:srgbClr val="0000FF"/>
                </a:solidFill>
              </a:rPr>
              <a:t> </a:t>
            </a:r>
            <a:r>
              <a:rPr lang="ru-RU" sz="2800" dirty="0" err="1">
                <a:solidFill>
                  <a:srgbClr val="0000FF"/>
                </a:solidFill>
              </a:rPr>
              <a:t>наведеним</a:t>
            </a:r>
            <a:r>
              <a:rPr lang="ru-RU" sz="2800" dirty="0">
                <a:solidFill>
                  <a:srgbClr val="0000FF"/>
                </a:solidFill>
              </a:rPr>
              <a:t> </a:t>
            </a:r>
            <a:r>
              <a:rPr lang="ru-RU" sz="2800" dirty="0" err="1">
                <a:solidFill>
                  <a:srgbClr val="0000FF"/>
                </a:solidFill>
              </a:rPr>
              <a:t>вище</a:t>
            </a:r>
            <a:r>
              <a:rPr lang="ru-RU" sz="2800" dirty="0">
                <a:solidFill>
                  <a:srgbClr val="0000FF"/>
                </a:solidFill>
              </a:rPr>
              <a:t> алгоритмом.</a:t>
            </a:r>
            <a:endParaRPr lang="ru-UA" sz="2800" dirty="0">
              <a:solidFill>
                <a:srgbClr val="0000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4A2A83-F99F-4264-9FE0-7D02F8448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568" y="2065141"/>
            <a:ext cx="6480720" cy="5280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/>
              <a:t>Звіримо відповіді.</a:t>
            </a:r>
            <a:endParaRPr lang="ru-UA" sz="28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F2A0C80-6D06-4B3D-98D8-865960B57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441737"/>
              </p:ext>
            </p:extLst>
          </p:nvPr>
        </p:nvGraphicFramePr>
        <p:xfrm>
          <a:off x="2339752" y="2924944"/>
          <a:ext cx="1800000" cy="1981200"/>
        </p:xfrm>
        <a:graphic>
          <a:graphicData uri="http://schemas.openxmlformats.org/drawingml/2006/table">
            <a:tbl>
              <a:tblPr firstRow="1" firstCol="1" bandRow="1"/>
              <a:tblGrid>
                <a:gridCol w="300000">
                  <a:extLst>
                    <a:ext uri="{9D8B030D-6E8A-4147-A177-3AD203B41FA5}">
                      <a16:colId xmlns:a16="http://schemas.microsoft.com/office/drawing/2014/main" val="2927336192"/>
                    </a:ext>
                  </a:extLst>
                </a:gridCol>
                <a:gridCol w="300067">
                  <a:extLst>
                    <a:ext uri="{9D8B030D-6E8A-4147-A177-3AD203B41FA5}">
                      <a16:colId xmlns:a16="http://schemas.microsoft.com/office/drawing/2014/main" val="898997456"/>
                    </a:ext>
                  </a:extLst>
                </a:gridCol>
                <a:gridCol w="299933">
                  <a:extLst>
                    <a:ext uri="{9D8B030D-6E8A-4147-A177-3AD203B41FA5}">
                      <a16:colId xmlns:a16="http://schemas.microsoft.com/office/drawing/2014/main" val="2316120590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211850016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1943594165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3863305282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2320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0361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9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7073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5848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9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388130"/>
                  </a:ext>
                </a:extLst>
              </a:tr>
            </a:tbl>
          </a:graphicData>
        </a:graphic>
      </p:graphicFrame>
      <p:sp>
        <p:nvSpPr>
          <p:cNvPr id="5" name="Объект 2">
            <a:extLst>
              <a:ext uri="{FF2B5EF4-FFF2-40B4-BE49-F238E27FC236}">
                <a16:creationId xmlns:a16="http://schemas.microsoft.com/office/drawing/2014/main" id="{2E805C34-09E4-43B0-9F50-F249B2D187B0}"/>
              </a:ext>
            </a:extLst>
          </p:cNvPr>
          <p:cNvSpPr txBox="1">
            <a:spLocks/>
          </p:cNvSpPr>
          <p:nvPr/>
        </p:nvSpPr>
        <p:spPr>
          <a:xfrm>
            <a:off x="1443540" y="3501008"/>
            <a:ext cx="5184776" cy="2232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BC15E50-2580-4D98-A815-E28052EE82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116476"/>
              </p:ext>
            </p:extLst>
          </p:nvPr>
        </p:nvGraphicFramePr>
        <p:xfrm>
          <a:off x="5580112" y="2934856"/>
          <a:ext cx="2159997" cy="1981200"/>
        </p:xfrm>
        <a:graphic>
          <a:graphicData uri="http://schemas.openxmlformats.org/drawingml/2006/table">
            <a:tbl>
              <a:tblPr firstRow="1" firstCol="1" bandRow="1"/>
              <a:tblGrid>
                <a:gridCol w="308571">
                  <a:extLst>
                    <a:ext uri="{9D8B030D-6E8A-4147-A177-3AD203B41FA5}">
                      <a16:colId xmlns:a16="http://schemas.microsoft.com/office/drawing/2014/main" val="2927336192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898997456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2316120590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211850016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2808738191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1943594165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3863305282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9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2320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0361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60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7073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60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5848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388130"/>
                  </a:ext>
                </a:extLst>
              </a:tr>
            </a:tbl>
          </a:graphicData>
        </a:graphic>
      </p:graphicFrame>
      <p:sp>
        <p:nvSpPr>
          <p:cNvPr id="8" name="Объект 2">
            <a:extLst>
              <a:ext uri="{FF2B5EF4-FFF2-40B4-BE49-F238E27FC236}">
                <a16:creationId xmlns:a16="http://schemas.microsoft.com/office/drawing/2014/main" id="{C5062959-A0F2-42F1-8298-4B9C6CF403BF}"/>
              </a:ext>
            </a:extLst>
          </p:cNvPr>
          <p:cNvSpPr txBox="1">
            <a:spLocks/>
          </p:cNvSpPr>
          <p:nvPr/>
        </p:nvSpPr>
        <p:spPr>
          <a:xfrm>
            <a:off x="3779912" y="5247760"/>
            <a:ext cx="3816424" cy="528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uk-UA" sz="2800" dirty="0">
                <a:solidFill>
                  <a:srgbClr val="C00000"/>
                </a:solidFill>
              </a:rPr>
              <a:t>МОЛОДЦІ !</a:t>
            </a:r>
            <a:endParaRPr lang="ru-UA" sz="2800" dirty="0">
              <a:solidFill>
                <a:srgbClr val="C0000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41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7661-E275-40BF-B66E-F637ACBD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731258"/>
            <a:ext cx="7931224" cy="1512168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ru-RU" sz="3200" dirty="0" err="1">
                <a:solidFill>
                  <a:srgbClr val="0000FF"/>
                </a:solidFill>
              </a:rPr>
              <a:t>Розв'яжемо</a:t>
            </a:r>
            <a:r>
              <a:rPr lang="ru-RU" sz="3200" dirty="0">
                <a:solidFill>
                  <a:srgbClr val="0000FF"/>
                </a:solidFill>
              </a:rPr>
              <a:t> задачу.</a:t>
            </a:r>
            <a:br>
              <a:rPr lang="ru-RU" sz="3200" dirty="0">
                <a:solidFill>
                  <a:srgbClr val="0000FF"/>
                </a:solidFill>
              </a:rPr>
            </a:br>
            <a:r>
              <a:rPr lang="ru-RU" sz="3100" dirty="0" err="1"/>
              <a:t>Вантажність</a:t>
            </a:r>
            <a:r>
              <a:rPr lang="ru-RU" sz="3100" dirty="0"/>
              <a:t> </a:t>
            </a:r>
            <a:r>
              <a:rPr lang="ru-RU" sz="3100" dirty="0" err="1"/>
              <a:t>машини</a:t>
            </a:r>
            <a:r>
              <a:rPr lang="ru-RU" sz="3100" dirty="0"/>
              <a:t> 42 ц 65 кг. </a:t>
            </a:r>
            <a:r>
              <a:rPr lang="ru-RU" sz="3100" dirty="0" err="1"/>
              <a:t>Скільки</a:t>
            </a:r>
            <a:r>
              <a:rPr lang="ru-RU" sz="3100" dirty="0"/>
              <a:t> </a:t>
            </a:r>
            <a:r>
              <a:rPr lang="ru-RU" sz="3100" dirty="0" err="1"/>
              <a:t>вантажу</a:t>
            </a:r>
            <a:r>
              <a:rPr lang="ru-RU" sz="3100" dirty="0"/>
              <a:t> </a:t>
            </a:r>
            <a:r>
              <a:rPr lang="ru-RU" sz="3100" dirty="0" err="1"/>
              <a:t>перевезе</a:t>
            </a:r>
            <a:r>
              <a:rPr lang="ru-RU" sz="3100" dirty="0"/>
              <a:t> </a:t>
            </a:r>
            <a:r>
              <a:rPr lang="ru-RU" sz="3100" dirty="0" err="1"/>
              <a:t>ця</a:t>
            </a:r>
            <a:r>
              <a:rPr lang="ru-RU" sz="3100" dirty="0"/>
              <a:t> машина за 28 </a:t>
            </a:r>
            <a:r>
              <a:rPr lang="ru-RU" sz="3100" dirty="0" err="1"/>
              <a:t>рейсів</a:t>
            </a:r>
            <a:r>
              <a:rPr lang="ru-RU" sz="3100" dirty="0"/>
              <a:t>?</a:t>
            </a:r>
            <a:endParaRPr lang="ru-UA" sz="31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4A2A83-F99F-4264-9FE0-7D02F8448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7784" y="4563263"/>
            <a:ext cx="5112568" cy="1674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900" dirty="0"/>
              <a:t>Для </a:t>
            </a:r>
            <a:r>
              <a:rPr lang="ru-RU" sz="2900" dirty="0" err="1"/>
              <a:t>розв'язання</a:t>
            </a:r>
            <a:r>
              <a:rPr lang="ru-RU" sz="2900" dirty="0"/>
              <a:t> </a:t>
            </a:r>
            <a:r>
              <a:rPr lang="ru-RU" sz="2900" dirty="0" err="1"/>
              <a:t>задачі</a:t>
            </a:r>
            <a:r>
              <a:rPr lang="ru-RU" sz="2900" dirty="0"/>
              <a:t> </a:t>
            </a:r>
            <a:r>
              <a:rPr lang="ru-RU" sz="2900" dirty="0" err="1"/>
              <a:t>потрібно</a:t>
            </a:r>
            <a:r>
              <a:rPr lang="ru-RU" sz="2900" dirty="0"/>
              <a:t> </a:t>
            </a:r>
            <a:r>
              <a:rPr lang="ru-RU" sz="2900" dirty="0" err="1"/>
              <a:t>виконати</a:t>
            </a:r>
            <a:r>
              <a:rPr lang="ru-RU" sz="2900" dirty="0"/>
              <a:t> </a:t>
            </a:r>
            <a:r>
              <a:rPr lang="ru-RU" sz="2900" dirty="0" err="1"/>
              <a:t>множення</a:t>
            </a:r>
            <a:r>
              <a:rPr lang="ru-RU" sz="2900" dirty="0"/>
              <a:t>: </a:t>
            </a:r>
            <a:br>
              <a:rPr lang="ru-RU" sz="2900" dirty="0"/>
            </a:br>
            <a:r>
              <a:rPr lang="uk-UA" dirty="0"/>
              <a:t>42 ц 65 кг · 28 </a:t>
            </a:r>
            <a:endParaRPr lang="ru-UA" sz="29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69C236C-A090-41FF-84C9-BEBBF9F10D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5" y="2501026"/>
            <a:ext cx="3744415" cy="211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23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7661-E275-40BF-B66E-F637ACBD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731258"/>
            <a:ext cx="7931224" cy="969550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ru-RU" sz="3600" dirty="0" err="1" smtClean="0">
                <a:solidFill>
                  <a:srgbClr val="0000FF"/>
                </a:solidFill>
              </a:rPr>
              <a:t>Розглянемо</a:t>
            </a:r>
            <a:r>
              <a:rPr lang="ru-RU" sz="3600" dirty="0" smtClean="0">
                <a:solidFill>
                  <a:srgbClr val="0000FF"/>
                </a:solidFill>
              </a:rPr>
              <a:t> алгоритм </a:t>
            </a:r>
            <a:r>
              <a:rPr lang="ru-RU" sz="3600" dirty="0" err="1">
                <a:solidFill>
                  <a:srgbClr val="0000FF"/>
                </a:solidFill>
              </a:rPr>
              <a:t>множення</a:t>
            </a:r>
            <a:r>
              <a:rPr lang="ru-RU" sz="3600" dirty="0">
                <a:solidFill>
                  <a:srgbClr val="0000FF"/>
                </a:solidFill>
              </a:rPr>
              <a:t> </a:t>
            </a:r>
            <a:r>
              <a:rPr lang="ru-RU" sz="3600" dirty="0" err="1">
                <a:solidFill>
                  <a:srgbClr val="0000FF"/>
                </a:solidFill>
              </a:rPr>
              <a:t>складеного</a:t>
            </a:r>
            <a:r>
              <a:rPr lang="ru-RU" sz="3600" dirty="0">
                <a:solidFill>
                  <a:srgbClr val="0000FF"/>
                </a:solidFill>
              </a:rPr>
              <a:t> </a:t>
            </a:r>
            <a:r>
              <a:rPr lang="ru-RU" sz="3600" dirty="0" err="1">
                <a:solidFill>
                  <a:srgbClr val="0000FF"/>
                </a:solidFill>
              </a:rPr>
              <a:t>іменованого</a:t>
            </a:r>
            <a:r>
              <a:rPr lang="ru-RU" sz="3600" dirty="0">
                <a:solidFill>
                  <a:srgbClr val="0000FF"/>
                </a:solidFill>
              </a:rPr>
              <a:t> числа на </a:t>
            </a:r>
            <a:r>
              <a:rPr lang="ru-RU" sz="3600" dirty="0" err="1">
                <a:solidFill>
                  <a:srgbClr val="0000FF"/>
                </a:solidFill>
              </a:rPr>
              <a:t>двоцифрове</a:t>
            </a:r>
            <a:r>
              <a:rPr lang="ru-RU" sz="3600" dirty="0">
                <a:solidFill>
                  <a:srgbClr val="0000FF"/>
                </a:solidFill>
              </a:rPr>
              <a:t> число.</a:t>
            </a:r>
            <a:endParaRPr lang="ru-UA" sz="3600" dirty="0">
              <a:solidFill>
                <a:srgbClr val="0000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4A2A83-F99F-4264-9FE0-7D02F8448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0100" y="1988840"/>
            <a:ext cx="7212822" cy="3528392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269875" indent="-269875">
              <a:buFont typeface="+mj-lt"/>
              <a:buAutoNum type="arabicPeriod"/>
            </a:pPr>
            <a:r>
              <a:rPr lang="uk-UA" sz="2700" dirty="0" smtClean="0"/>
              <a:t>Перетворимо </a:t>
            </a:r>
            <a:r>
              <a:rPr lang="uk-UA" sz="2700" dirty="0"/>
              <a:t>складене іменоване число на просте       </a:t>
            </a:r>
            <a:r>
              <a:rPr lang="uk-UA" sz="2700" dirty="0">
                <a:solidFill>
                  <a:srgbClr val="1C25D6"/>
                </a:solidFill>
              </a:rPr>
              <a:t>42 ц 65 кг = 4265 кг</a:t>
            </a:r>
          </a:p>
          <a:p>
            <a:pPr marL="269875" indent="-269875">
              <a:buFont typeface="+mj-lt"/>
              <a:buAutoNum type="arabicPeriod"/>
            </a:pPr>
            <a:r>
              <a:rPr lang="uk-UA" sz="2700" dirty="0" smtClean="0"/>
              <a:t>Помножимо </a:t>
            </a:r>
            <a:r>
              <a:rPr lang="uk-UA" sz="2700" dirty="0"/>
              <a:t>отримане числове значення на двоцифрове число за алгоритмом, наведеним вище     </a:t>
            </a:r>
            <a:r>
              <a:rPr lang="uk-UA" sz="2700" dirty="0">
                <a:solidFill>
                  <a:srgbClr val="1C25D6"/>
                </a:solidFill>
              </a:rPr>
              <a:t>4265 ·28 = 119420</a:t>
            </a:r>
          </a:p>
          <a:p>
            <a:pPr marL="269875" indent="-269875">
              <a:buFont typeface="+mj-lt"/>
              <a:buAutoNum type="arabicPeriod"/>
            </a:pPr>
            <a:r>
              <a:rPr lang="uk-UA" sz="2700" dirty="0" smtClean="0"/>
              <a:t>Виразимо </a:t>
            </a:r>
            <a:r>
              <a:rPr lang="uk-UA" sz="2700" dirty="0"/>
              <a:t>просте іменоване число (відповідь) у більших одиницях вимірювання  </a:t>
            </a:r>
            <a:br>
              <a:rPr lang="uk-UA" sz="2700" dirty="0"/>
            </a:br>
            <a:r>
              <a:rPr lang="uk-UA" sz="2700" dirty="0"/>
              <a:t>       </a:t>
            </a:r>
            <a:r>
              <a:rPr lang="uk-UA" sz="2700" dirty="0">
                <a:solidFill>
                  <a:srgbClr val="1C25D6"/>
                </a:solidFill>
              </a:rPr>
              <a:t>119420 кг = 119 т 4 ц 20 кг.</a:t>
            </a:r>
          </a:p>
          <a:p>
            <a:pPr marL="269875" indent="-269875">
              <a:buFont typeface="+mj-lt"/>
              <a:buAutoNum type="arabicPeriod"/>
            </a:pPr>
            <a:endParaRPr lang="ru-RU" sz="2700" dirty="0"/>
          </a:p>
          <a:p>
            <a:pPr marL="269875" indent="-269875">
              <a:buFont typeface="+mj-lt"/>
              <a:buAutoNum type="arabicPeriod"/>
            </a:pPr>
            <a:endParaRPr lang="ru-UA" sz="2700" dirty="0"/>
          </a:p>
        </p:txBody>
      </p:sp>
    </p:spTree>
    <p:extLst>
      <p:ext uri="{BB962C8B-B14F-4D97-AF65-F5344CB8AC3E}">
        <p14:creationId xmlns:p14="http://schemas.microsoft.com/office/powerpoint/2010/main" val="382859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7661-E275-40BF-B66E-F637ACBD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411" y="825216"/>
            <a:ext cx="7931224" cy="725353"/>
          </a:xfrm>
        </p:spPr>
        <p:txBody>
          <a:bodyPr>
            <a:noAutofit/>
          </a:bodyPr>
          <a:lstStyle/>
          <a:p>
            <a:pPr lvl="0" algn="l">
              <a:spcBef>
                <a:spcPct val="20000"/>
              </a:spcBef>
            </a:pPr>
            <a:r>
              <a:rPr lang="ru-RU" sz="3200" dirty="0" err="1">
                <a:solidFill>
                  <a:srgbClr val="9933FF"/>
                </a:solidFill>
              </a:rPr>
              <a:t>Запис</a:t>
            </a:r>
            <a:r>
              <a:rPr lang="ru-RU" sz="3200" dirty="0">
                <a:solidFill>
                  <a:srgbClr val="9933FF"/>
                </a:solidFill>
              </a:rPr>
              <a:t> </a:t>
            </a:r>
            <a:r>
              <a:rPr lang="ru-RU" sz="3200" dirty="0" err="1">
                <a:solidFill>
                  <a:srgbClr val="9933FF"/>
                </a:solidFill>
              </a:rPr>
              <a:t>має</a:t>
            </a:r>
            <a:r>
              <a:rPr lang="ru-RU" sz="3200" dirty="0">
                <a:solidFill>
                  <a:srgbClr val="9933FF"/>
                </a:solidFill>
              </a:rPr>
              <a:t> </a:t>
            </a:r>
            <a:r>
              <a:rPr lang="ru-RU" sz="3200" dirty="0" err="1">
                <a:solidFill>
                  <a:srgbClr val="9933FF"/>
                </a:solidFill>
              </a:rPr>
              <a:t>виглядати</a:t>
            </a:r>
            <a:r>
              <a:rPr lang="ru-RU" sz="3200" dirty="0">
                <a:solidFill>
                  <a:srgbClr val="9933FF"/>
                </a:solidFill>
              </a:rPr>
              <a:t> так:</a:t>
            </a:r>
            <a:endParaRPr lang="ru-UA" sz="3200" dirty="0">
              <a:solidFill>
                <a:srgbClr val="9933FF"/>
              </a:solidFill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2E805C34-09E4-43B0-9F50-F249B2D187B0}"/>
              </a:ext>
            </a:extLst>
          </p:cNvPr>
          <p:cNvSpPr txBox="1">
            <a:spLocks/>
          </p:cNvSpPr>
          <p:nvPr/>
        </p:nvSpPr>
        <p:spPr>
          <a:xfrm>
            <a:off x="1547664" y="2657949"/>
            <a:ext cx="5184776" cy="2232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13E5ECB0-DA09-4BE2-8A91-D6B837C94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802752"/>
            <a:ext cx="7931224" cy="49763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42 ц 65 кг · 28 = 4265 кг · 28 = 199420 кг = 119 т 4 ц 20 кг</a:t>
            </a:r>
            <a:endParaRPr lang="ru-UA" dirty="0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BBD38CA7-D417-454E-95DD-ACAAF7471A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370124"/>
              </p:ext>
            </p:extLst>
          </p:nvPr>
        </p:nvGraphicFramePr>
        <p:xfrm>
          <a:off x="2987825" y="2657950"/>
          <a:ext cx="1872208" cy="1995185"/>
        </p:xfrm>
        <a:graphic>
          <a:graphicData uri="http://schemas.openxmlformats.org/drawingml/2006/table">
            <a:tbl>
              <a:tblPr firstRow="1" firstCol="1" bandRow="1"/>
              <a:tblGrid>
                <a:gridCol w="180242">
                  <a:extLst>
                    <a:ext uri="{9D8B030D-6E8A-4147-A177-3AD203B41FA5}">
                      <a16:colId xmlns:a16="http://schemas.microsoft.com/office/drawing/2014/main" val="2927336192"/>
                    </a:ext>
                  </a:extLst>
                </a:gridCol>
                <a:gridCol w="360773">
                  <a:extLst>
                    <a:ext uri="{9D8B030D-6E8A-4147-A177-3AD203B41FA5}">
                      <a16:colId xmlns:a16="http://schemas.microsoft.com/office/drawing/2014/main" val="898997456"/>
                    </a:ext>
                  </a:extLst>
                </a:gridCol>
                <a:gridCol w="360613">
                  <a:extLst>
                    <a:ext uri="{9D8B030D-6E8A-4147-A177-3AD203B41FA5}">
                      <a16:colId xmlns:a16="http://schemas.microsoft.com/office/drawing/2014/main" val="2316120590"/>
                    </a:ext>
                  </a:extLst>
                </a:gridCol>
                <a:gridCol w="360693">
                  <a:extLst>
                    <a:ext uri="{9D8B030D-6E8A-4147-A177-3AD203B41FA5}">
                      <a16:colId xmlns:a16="http://schemas.microsoft.com/office/drawing/2014/main" val="211850016"/>
                    </a:ext>
                  </a:extLst>
                </a:gridCol>
                <a:gridCol w="360693">
                  <a:extLst>
                    <a:ext uri="{9D8B030D-6E8A-4147-A177-3AD203B41FA5}">
                      <a16:colId xmlns:a16="http://schemas.microsoft.com/office/drawing/2014/main" val="1943594165"/>
                    </a:ext>
                  </a:extLst>
                </a:gridCol>
                <a:gridCol w="249194">
                  <a:extLst>
                    <a:ext uri="{9D8B030D-6E8A-4147-A177-3AD203B41FA5}">
                      <a16:colId xmlns:a16="http://schemas.microsoft.com/office/drawing/2014/main" val="3863305282"/>
                    </a:ext>
                  </a:extLst>
                </a:gridCol>
              </a:tblGrid>
              <a:tr h="399037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23200"/>
                  </a:ext>
                </a:extLst>
              </a:tr>
              <a:tr h="399037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036104"/>
                  </a:ext>
                </a:extLst>
              </a:tr>
              <a:tr h="3990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707336"/>
                  </a:ext>
                </a:extLst>
              </a:tr>
              <a:tr h="3990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584801"/>
                  </a:ext>
                </a:extLst>
              </a:tr>
              <a:tr h="3990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9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388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59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7661-E275-40BF-B66E-F637ACBD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580" y="654731"/>
            <a:ext cx="7560839" cy="1403174"/>
          </a:xfrm>
        </p:spPr>
        <p:txBody>
          <a:bodyPr>
            <a:noAutofit/>
          </a:bodyPr>
          <a:lstStyle/>
          <a:p>
            <a:pPr lvl="0" algn="l">
              <a:spcBef>
                <a:spcPct val="20000"/>
              </a:spcBef>
            </a:pPr>
            <a:r>
              <a:rPr lang="uk-UA" sz="2800" b="1" dirty="0">
                <a:solidFill>
                  <a:srgbClr val="9933FF"/>
                </a:solidFill>
              </a:rPr>
              <a:t>Самостійно за алгоритмом множення складеного іменованого числа на двоцифрове число письмово розв'яжіть приклад: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2E805C34-09E4-43B0-9F50-F249B2D187B0}"/>
              </a:ext>
            </a:extLst>
          </p:cNvPr>
          <p:cNvSpPr txBox="1">
            <a:spLocks/>
          </p:cNvSpPr>
          <p:nvPr/>
        </p:nvSpPr>
        <p:spPr>
          <a:xfrm>
            <a:off x="1547664" y="2657949"/>
            <a:ext cx="5184776" cy="2232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13E5ECB0-DA09-4BE2-8A91-D6B837C94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580" y="2297160"/>
            <a:ext cx="7020780" cy="597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/>
              <a:t>37 км 148 м · 36 = </a:t>
            </a:r>
            <a:endParaRPr lang="ru-UA" sz="3000" dirty="0"/>
          </a:p>
        </p:txBody>
      </p:sp>
    </p:spTree>
    <p:extLst>
      <p:ext uri="{BB962C8B-B14F-4D97-AF65-F5344CB8AC3E}">
        <p14:creationId xmlns:p14="http://schemas.microsoft.com/office/powerpoint/2010/main" val="160129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7661-E275-40BF-B66E-F637ACBD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33" y="875353"/>
            <a:ext cx="7689299" cy="725353"/>
          </a:xfrm>
        </p:spPr>
        <p:txBody>
          <a:bodyPr>
            <a:noAutofit/>
          </a:bodyPr>
          <a:lstStyle/>
          <a:p>
            <a:pPr lvl="0" algn="l">
              <a:spcBef>
                <a:spcPct val="20000"/>
              </a:spcBef>
            </a:pPr>
            <a:r>
              <a:rPr lang="ru-RU" sz="3200" dirty="0" err="1">
                <a:solidFill>
                  <a:srgbClr val="9933FF"/>
                </a:solidFill>
              </a:rPr>
              <a:t>Звіримо</a:t>
            </a:r>
            <a:r>
              <a:rPr lang="ru-RU" sz="3200" dirty="0">
                <a:solidFill>
                  <a:srgbClr val="9933FF"/>
                </a:solidFill>
              </a:rPr>
              <a:t>  </a:t>
            </a:r>
            <a:r>
              <a:rPr lang="ru-RU" sz="3200" dirty="0" err="1">
                <a:solidFill>
                  <a:srgbClr val="9933FF"/>
                </a:solidFill>
              </a:rPr>
              <a:t>розв'язання</a:t>
            </a:r>
            <a:r>
              <a:rPr lang="ru-RU" sz="3200" dirty="0">
                <a:solidFill>
                  <a:srgbClr val="9933FF"/>
                </a:solidFill>
              </a:rPr>
              <a:t> і </a:t>
            </a:r>
            <a:r>
              <a:rPr lang="ru-RU" sz="3200" dirty="0" err="1">
                <a:solidFill>
                  <a:srgbClr val="9933FF"/>
                </a:solidFill>
              </a:rPr>
              <a:t>відповідь</a:t>
            </a:r>
            <a:r>
              <a:rPr lang="ru-RU" sz="3200" dirty="0">
                <a:solidFill>
                  <a:srgbClr val="9933FF"/>
                </a:solidFill>
              </a:rPr>
              <a:t>:</a:t>
            </a:r>
            <a:endParaRPr lang="ru-UA" sz="3200" dirty="0">
              <a:solidFill>
                <a:srgbClr val="9933FF"/>
              </a:solidFill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2E805C34-09E4-43B0-9F50-F249B2D187B0}"/>
              </a:ext>
            </a:extLst>
          </p:cNvPr>
          <p:cNvSpPr txBox="1">
            <a:spLocks/>
          </p:cNvSpPr>
          <p:nvPr/>
        </p:nvSpPr>
        <p:spPr>
          <a:xfrm>
            <a:off x="1547664" y="2657949"/>
            <a:ext cx="5184776" cy="2232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13E5ECB0-DA09-4BE2-8A91-D6B837C94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758965"/>
            <a:ext cx="7344816" cy="11221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37 км 148 м · 36 = 37148 м · 36 = </a:t>
            </a:r>
          </a:p>
          <a:p>
            <a:pPr marL="0" indent="0">
              <a:buNone/>
            </a:pPr>
            <a:r>
              <a:rPr lang="ru-RU" dirty="0"/>
              <a:t>= 1337328 м = 1337 км 328 м</a:t>
            </a:r>
          </a:p>
          <a:p>
            <a:pPr marL="0" indent="0">
              <a:buNone/>
            </a:pPr>
            <a:endParaRPr lang="ru-UA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703C6739-E3DC-40CA-8BD0-3878F8C7FBC6}"/>
              </a:ext>
            </a:extLst>
          </p:cNvPr>
          <p:cNvSpPr txBox="1">
            <a:spLocks/>
          </p:cNvSpPr>
          <p:nvPr/>
        </p:nvSpPr>
        <p:spPr>
          <a:xfrm>
            <a:off x="2916016" y="5280931"/>
            <a:ext cx="3816424" cy="528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uk-UA" sz="2800" dirty="0">
                <a:solidFill>
                  <a:srgbClr val="C00000"/>
                </a:solidFill>
              </a:rPr>
              <a:t>МОЛОДЦІ !</a:t>
            </a:r>
            <a:endParaRPr lang="ru-UA" sz="2800" dirty="0">
              <a:solidFill>
                <a:srgbClr val="C0000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3440E68-DF1B-471B-AB20-8A173B554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785674"/>
              </p:ext>
            </p:extLst>
          </p:nvPr>
        </p:nvGraphicFramePr>
        <p:xfrm>
          <a:off x="3419872" y="3104364"/>
          <a:ext cx="2159997" cy="1981200"/>
        </p:xfrm>
        <a:graphic>
          <a:graphicData uri="http://schemas.openxmlformats.org/drawingml/2006/table">
            <a:tbl>
              <a:tblPr firstRow="1" firstCol="1" bandRow="1"/>
              <a:tblGrid>
                <a:gridCol w="308571">
                  <a:extLst>
                    <a:ext uri="{9D8B030D-6E8A-4147-A177-3AD203B41FA5}">
                      <a16:colId xmlns:a16="http://schemas.microsoft.com/office/drawing/2014/main" val="2927336192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898997456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2316120590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211850016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2808738191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1943594165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3863305282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2320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0361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60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7073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5848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388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25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83DC31-534C-4DB4-830B-E175D0943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132856"/>
            <a:ext cx="3600400" cy="237626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uk-UA" sz="3200" dirty="0"/>
              <a:t>Знаючи, що </a:t>
            </a:r>
            <a:br>
              <a:rPr lang="uk-UA" sz="3200" dirty="0"/>
            </a:br>
            <a:r>
              <a:rPr lang="uk-UA" sz="3200" dirty="0"/>
              <a:t> </a:t>
            </a:r>
            <a:r>
              <a:rPr lang="uk-UA" sz="3200" b="1" dirty="0">
                <a:solidFill>
                  <a:srgbClr val="1C25D6"/>
                </a:solidFill>
              </a:rPr>
              <a:t>15873</a:t>
            </a:r>
            <a:r>
              <a:rPr lang="ru-RU" sz="3200" b="1" dirty="0">
                <a:solidFill>
                  <a:srgbClr val="1C25D6"/>
                </a:solidFill>
              </a:rPr>
              <a:t> · 7 = 111111</a:t>
            </a:r>
            <a:r>
              <a:rPr lang="ru-RU" sz="3200" dirty="0">
                <a:solidFill>
                  <a:srgbClr val="1C25D6"/>
                </a:solidFill>
              </a:rPr>
              <a:t>,</a:t>
            </a:r>
            <a:r>
              <a:rPr lang="ru-RU" sz="3200" dirty="0"/>
              <a:t> </a:t>
            </a:r>
            <a:r>
              <a:rPr lang="ru-RU" sz="3200" dirty="0" err="1"/>
              <a:t>знайдіть</a:t>
            </a:r>
            <a:r>
              <a:rPr lang="ru-RU" sz="3200" dirty="0"/>
              <a:t> </a:t>
            </a:r>
            <a:r>
              <a:rPr lang="ru-RU" sz="3200" u="sng" dirty="0" err="1"/>
              <a:t>усно</a:t>
            </a:r>
            <a:r>
              <a:rPr lang="ru-RU" sz="3200" u="sng" dirty="0"/>
              <a:t> </a:t>
            </a:r>
            <a:r>
              <a:rPr lang="ru-RU" sz="3200" dirty="0" err="1"/>
              <a:t>значення</a:t>
            </a:r>
            <a:r>
              <a:rPr lang="ru-RU" sz="3200" dirty="0"/>
              <a:t> </a:t>
            </a:r>
            <a:r>
              <a:rPr lang="ru-RU" sz="3200" dirty="0" err="1"/>
              <a:t>виразу</a:t>
            </a:r>
            <a:r>
              <a:rPr lang="uk-UA" sz="3200" dirty="0"/>
              <a:t>  </a:t>
            </a:r>
            <a:r>
              <a:rPr lang="uk-UA" sz="3200" b="1" dirty="0">
                <a:solidFill>
                  <a:srgbClr val="1C25D6"/>
                </a:solidFill>
              </a:rPr>
              <a:t>15873 </a:t>
            </a:r>
            <a:r>
              <a:rPr lang="ru-RU" sz="3200" b="1" dirty="0">
                <a:solidFill>
                  <a:srgbClr val="1C25D6"/>
                </a:solidFill>
              </a:rPr>
              <a:t>· 49 </a:t>
            </a:r>
            <a:endParaRPr lang="ru-UA" sz="3200" b="1" dirty="0">
              <a:solidFill>
                <a:srgbClr val="1C25D6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9AC2940-B1D7-4202-9457-A4B9733330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089460"/>
            <a:ext cx="2175386" cy="508748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43912" y="1089460"/>
            <a:ext cx="4991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>
                <a:solidFill>
                  <a:srgbClr val="0000FF"/>
                </a:solidFill>
              </a:rPr>
              <a:t>*Завдання для розумників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1320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1B0F91-8E4B-4374-B3BB-8204A7027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240" y="77980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err="1">
                <a:solidFill>
                  <a:srgbClr val="9933FF"/>
                </a:solidFill>
              </a:rPr>
              <a:t>Відповідь</a:t>
            </a:r>
            <a:r>
              <a:rPr lang="ru-RU" sz="3200" dirty="0">
                <a:solidFill>
                  <a:srgbClr val="9933FF"/>
                </a:solidFill>
              </a:rPr>
              <a:t> і </a:t>
            </a:r>
            <a:r>
              <a:rPr lang="ru-RU" sz="3200" dirty="0" err="1">
                <a:solidFill>
                  <a:srgbClr val="9933FF"/>
                </a:solidFill>
              </a:rPr>
              <a:t>пояснення</a:t>
            </a:r>
            <a:endParaRPr lang="ru-UA" sz="3200" dirty="0">
              <a:solidFill>
                <a:srgbClr val="9933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C68BD7-9A91-496E-843F-A799C5C98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976" y="1772817"/>
            <a:ext cx="6902424" cy="331236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/>
              <a:t>	Оскільки перші множники виразів однакові, добуток буде залежати від зміни другого множника. </a:t>
            </a:r>
          </a:p>
          <a:p>
            <a:pPr marL="0" indent="0">
              <a:buNone/>
            </a:pPr>
            <a:r>
              <a:rPr lang="uk-UA" sz="2800" dirty="0"/>
              <a:t>У другому виразі другий множник у 7 разів більший. Значить і добуток буде в 7 разів більший.</a:t>
            </a:r>
          </a:p>
          <a:p>
            <a:pPr marL="0" indent="0">
              <a:buNone/>
            </a:pPr>
            <a:r>
              <a:rPr lang="uk-UA" sz="2800" dirty="0"/>
              <a:t>Отже, 111111 · 7 = 777777.</a:t>
            </a:r>
          </a:p>
          <a:p>
            <a:pPr marL="0" indent="0">
              <a:buNone/>
            </a:pP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246924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1B0F91-8E4B-4374-B3BB-8204A7027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240" y="77980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uk-UA" sz="3200" b="1" dirty="0" err="1" smtClean="0">
                <a:solidFill>
                  <a:srgbClr val="0000FF"/>
                </a:solidFill>
              </a:rPr>
              <a:t>Підіб</a:t>
            </a:r>
            <a:r>
              <a:rPr lang="en-US" sz="3200" b="1" dirty="0" smtClean="0">
                <a:solidFill>
                  <a:srgbClr val="0000FF"/>
                </a:solidFill>
              </a:rPr>
              <a:t>'</a:t>
            </a:r>
            <a:r>
              <a:rPr lang="uk-UA" sz="3200" b="1" dirty="0" err="1" smtClean="0">
                <a:solidFill>
                  <a:srgbClr val="0000FF"/>
                </a:solidFill>
              </a:rPr>
              <a:t>ємо</a:t>
            </a:r>
            <a:r>
              <a:rPr lang="uk-UA" sz="3200" b="1" dirty="0" smtClean="0">
                <a:solidFill>
                  <a:srgbClr val="0000FF"/>
                </a:solidFill>
              </a:rPr>
              <a:t> </a:t>
            </a:r>
            <a:r>
              <a:rPr lang="uk-UA" sz="3200" b="1" dirty="0">
                <a:solidFill>
                  <a:srgbClr val="0000FF"/>
                </a:solidFill>
              </a:rPr>
              <a:t>підсумки</a:t>
            </a:r>
            <a:endParaRPr lang="ru-UA" sz="3200" b="1" dirty="0">
              <a:solidFill>
                <a:srgbClr val="0000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C68BD7-9A91-496E-843F-A799C5C98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1700808"/>
            <a:ext cx="7056784" cy="3733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Ми гарно попрацювали. </a:t>
            </a:r>
            <a:r>
              <a:rPr lang="uk-UA" b="1" dirty="0">
                <a:solidFill>
                  <a:srgbClr val="C00000"/>
                </a:solidFill>
              </a:rPr>
              <a:t>Молодці!</a:t>
            </a:r>
          </a:p>
          <a:p>
            <a:pPr marL="0" indent="0">
              <a:buNone/>
            </a:pPr>
            <a:r>
              <a:rPr lang="uk-UA" dirty="0"/>
              <a:t>Навчилися множити багатоцифрові числа на двоцифрові, </a:t>
            </a:r>
            <a:br>
              <a:rPr lang="uk-UA" dirty="0"/>
            </a:br>
            <a:r>
              <a:rPr lang="uk-UA" dirty="0"/>
              <a:t>множити складені іменовані числа на двоцифрові.</a:t>
            </a:r>
          </a:p>
          <a:p>
            <a:pPr marL="0" indent="0">
              <a:buNone/>
            </a:pPr>
            <a:r>
              <a:rPr lang="uk-UA" sz="2800" b="1" dirty="0">
                <a:solidFill>
                  <a:srgbClr val="9933FF"/>
                </a:solidFill>
              </a:rPr>
              <a:t>Повторимо алгоритм множення на двоцифрове число</a:t>
            </a:r>
            <a:endParaRPr lang="ru-UA" sz="2800" b="1" dirty="0">
              <a:solidFill>
                <a:srgbClr val="99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97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1B0F91-8E4B-4374-B3BB-8204A7027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457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uk-UA" sz="3200" dirty="0">
                <a:solidFill>
                  <a:srgbClr val="0000FF"/>
                </a:solidFill>
              </a:rPr>
              <a:t>Вітаю і запрошую в цікавий світ математики!</a:t>
            </a:r>
            <a:endParaRPr lang="ru-UA" sz="3200" dirty="0">
              <a:solidFill>
                <a:srgbClr val="0000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C68BD7-9A91-496E-843F-A799C5C98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72" y="1484784"/>
            <a:ext cx="4320480" cy="4309939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800" dirty="0"/>
              <a:t>Якщо хочеш досягнути</a:t>
            </a:r>
          </a:p>
          <a:p>
            <a:pPr marL="0" indent="0">
              <a:buNone/>
            </a:pPr>
            <a:r>
              <a:rPr lang="uk-UA" sz="2800" dirty="0"/>
              <a:t>У житті своїм вершин,</a:t>
            </a:r>
          </a:p>
          <a:p>
            <a:pPr marL="0" indent="0">
              <a:buNone/>
            </a:pPr>
            <a:r>
              <a:rPr lang="ru-RU" sz="2800" dirty="0"/>
              <a:t>Математику </a:t>
            </a:r>
            <a:r>
              <a:rPr lang="ru-RU" sz="2800" dirty="0" err="1"/>
              <a:t>збагнути</a:t>
            </a:r>
            <a:endParaRPr lang="ru-RU" sz="2800" dirty="0"/>
          </a:p>
          <a:p>
            <a:pPr marL="0" indent="0">
              <a:buNone/>
            </a:pPr>
            <a:r>
              <a:rPr lang="ru-RU" sz="2800" dirty="0" err="1"/>
              <a:t>Мусиш</a:t>
            </a:r>
            <a:r>
              <a:rPr lang="ru-RU" sz="2800" dirty="0"/>
              <a:t> тонко, до </a:t>
            </a:r>
            <a:r>
              <a:rPr lang="ru-RU" sz="2800" dirty="0" err="1"/>
              <a:t>глибин</a:t>
            </a:r>
            <a:r>
              <a:rPr lang="ru-RU" sz="2800" dirty="0"/>
              <a:t>.</a:t>
            </a:r>
          </a:p>
          <a:p>
            <a:pPr marL="0" indent="0">
              <a:buNone/>
            </a:pPr>
            <a:r>
              <a:rPr lang="ru-RU" sz="2800" dirty="0"/>
              <a:t>Калькулятор і </a:t>
            </a:r>
            <a:r>
              <a:rPr lang="ru-RU" sz="2800" dirty="0" err="1"/>
              <a:t>комп’ютер</a:t>
            </a:r>
            <a:r>
              <a:rPr lang="ru-RU" sz="2800" dirty="0"/>
              <a:t>, –</a:t>
            </a:r>
          </a:p>
          <a:p>
            <a:pPr marL="0" indent="0">
              <a:buNone/>
            </a:pPr>
            <a:r>
              <a:rPr lang="ru-RU" sz="2800" dirty="0" err="1"/>
              <a:t>Хто</a:t>
            </a:r>
            <a:r>
              <a:rPr lang="ru-RU" sz="2800" dirty="0"/>
              <a:t> </a:t>
            </a:r>
            <a:r>
              <a:rPr lang="ru-RU" sz="2800" dirty="0" err="1"/>
              <a:t>сьогодні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не </a:t>
            </a:r>
            <a:r>
              <a:rPr lang="ru-RU" sz="2800" dirty="0" err="1"/>
              <a:t>зна</a:t>
            </a:r>
            <a:r>
              <a:rPr lang="ru-RU" sz="2800" dirty="0"/>
              <a:t>?</a:t>
            </a:r>
          </a:p>
          <a:p>
            <a:pPr marL="0" indent="0">
              <a:buNone/>
            </a:pPr>
            <a:r>
              <a:rPr lang="ru-RU" sz="2800" dirty="0"/>
              <a:t>Та за пояс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запхнути</a:t>
            </a:r>
            <a:endParaRPr lang="ru-RU" sz="2800" dirty="0"/>
          </a:p>
          <a:p>
            <a:pPr marL="0" indent="0">
              <a:buNone/>
            </a:pPr>
            <a:r>
              <a:rPr lang="ru-RU" sz="2800" dirty="0" err="1"/>
              <a:t>Може</a:t>
            </a:r>
            <a:r>
              <a:rPr lang="ru-RU" sz="2800" dirty="0"/>
              <a:t> </a:t>
            </a:r>
            <a:r>
              <a:rPr lang="ru-RU" sz="2800" dirty="0" err="1"/>
              <a:t>світла</a:t>
            </a:r>
            <a:r>
              <a:rPr lang="ru-RU" sz="2800" dirty="0"/>
              <a:t> голова.</a:t>
            </a:r>
          </a:p>
          <a:p>
            <a:pPr marL="0" indent="0">
              <a:buNone/>
            </a:pPr>
            <a:r>
              <a:rPr lang="ru-RU" sz="2800"/>
              <a:t>              </a:t>
            </a:r>
            <a:r>
              <a:rPr lang="ru-RU" sz="2800" smtClean="0"/>
              <a:t>     </a:t>
            </a:r>
            <a:r>
              <a:rPr lang="ru-RU" sz="2800" i="1" dirty="0" smtClean="0"/>
              <a:t>Микитенко </a:t>
            </a:r>
            <a:r>
              <a:rPr lang="ru-RU" sz="2800" i="1" dirty="0"/>
              <a:t>В. В</a:t>
            </a:r>
            <a:r>
              <a:rPr lang="ru-RU" sz="2800" i="1" dirty="0" smtClean="0"/>
              <a:t>.</a:t>
            </a:r>
            <a:endParaRPr lang="ru-RU" sz="2800" i="1" dirty="0"/>
          </a:p>
          <a:p>
            <a:pPr marL="0" indent="0">
              <a:buNone/>
            </a:pPr>
            <a:endParaRPr lang="uk-UA" sz="2800" dirty="0"/>
          </a:p>
          <a:p>
            <a:endParaRPr lang="ru-UA" sz="2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A131498-B46E-41F6-ACDC-6C56FB8B1B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906513"/>
            <a:ext cx="2740950" cy="188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8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1B0F91-8E4B-4374-B3BB-8204A7027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240" y="77980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uk-UA" sz="3200" b="1" dirty="0">
                <a:solidFill>
                  <a:srgbClr val="9933FF"/>
                </a:solidFill>
              </a:rPr>
              <a:t>Алгоритм множення на двоцифрове число:</a:t>
            </a:r>
            <a:endParaRPr lang="ru-UA" sz="3200" b="1" dirty="0">
              <a:solidFill>
                <a:srgbClr val="0000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C68BD7-9A91-496E-843F-A799C5C98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1772816"/>
            <a:ext cx="6912768" cy="3456383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uk-UA" sz="9600" b="1" dirty="0">
                <a:solidFill>
                  <a:srgbClr val="1C25D6"/>
                </a:solidFill>
              </a:rPr>
              <a:t>1.</a:t>
            </a:r>
            <a:r>
              <a:rPr lang="uk-UA" sz="9600" dirty="0"/>
              <a:t> Записати множники у стовпчик так, щоб одиниці були під одиницями, а десятки під десятками.</a:t>
            </a:r>
            <a:endParaRPr lang="en-US" sz="9600" dirty="0"/>
          </a:p>
          <a:p>
            <a:pPr marL="0" indent="0">
              <a:buNone/>
            </a:pPr>
            <a:r>
              <a:rPr lang="uk-UA" sz="9600" b="1" dirty="0">
                <a:solidFill>
                  <a:srgbClr val="1C25D6"/>
                </a:solidFill>
              </a:rPr>
              <a:t>2. </a:t>
            </a:r>
            <a:r>
              <a:rPr lang="uk-UA" sz="9600" dirty="0"/>
              <a:t>Помножити перший множник на цифру одиниць другого множника, справа наліво. Це перший неповний добуток.</a:t>
            </a:r>
            <a:endParaRPr lang="en-US" sz="9600" dirty="0"/>
          </a:p>
          <a:p>
            <a:pPr marL="0" indent="0">
              <a:buNone/>
            </a:pPr>
            <a:r>
              <a:rPr lang="uk-UA" sz="9600" b="1" dirty="0">
                <a:solidFill>
                  <a:srgbClr val="1C25D6"/>
                </a:solidFill>
              </a:rPr>
              <a:t>3. </a:t>
            </a:r>
            <a:r>
              <a:rPr lang="uk-UA" sz="9600" dirty="0"/>
              <a:t>Помножити перший множник на цифру десятків другого множника. Результат починати підписувати під десятками, справа наліво. Це другий неповний добуток.</a:t>
            </a:r>
            <a:endParaRPr lang="en-US" sz="9600" dirty="0"/>
          </a:p>
          <a:p>
            <a:pPr marL="0" indent="0">
              <a:buNone/>
            </a:pPr>
            <a:r>
              <a:rPr lang="uk-UA" sz="9600" b="1" dirty="0">
                <a:solidFill>
                  <a:srgbClr val="1C25D6"/>
                </a:solidFill>
              </a:rPr>
              <a:t>4. </a:t>
            </a:r>
            <a:r>
              <a:rPr lang="uk-UA" sz="9600" dirty="0"/>
              <a:t>Знайти суму першого і другого неповних добутків.</a:t>
            </a:r>
            <a:endParaRPr lang="en-US" sz="9600" dirty="0"/>
          </a:p>
          <a:p>
            <a:pPr marL="0" indent="0">
              <a:buNone/>
            </a:pPr>
            <a:endParaRPr lang="ru-UA" sz="2400" dirty="0">
              <a:solidFill>
                <a:srgbClr val="99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50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076D57-09C4-4EAA-9FE3-383793523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908720"/>
            <a:ext cx="7776864" cy="2016224"/>
          </a:xfrm>
        </p:spPr>
        <p:txBody>
          <a:bodyPr>
            <a:normAutofit fontScale="90000"/>
          </a:bodyPr>
          <a:lstStyle/>
          <a:p>
            <a:pPr algn="l"/>
            <a:r>
              <a:rPr lang="uk-UA" sz="3200" dirty="0">
                <a:solidFill>
                  <a:srgbClr val="9933FF"/>
                </a:solidFill>
              </a:rPr>
              <a:t>Діти, потренуйтеся самостійно множити багатоцифрові числа на двоцифрові.</a:t>
            </a:r>
            <a:br>
              <a:rPr lang="uk-UA" sz="3200" dirty="0">
                <a:solidFill>
                  <a:srgbClr val="9933FF"/>
                </a:solidFill>
              </a:rPr>
            </a:br>
            <a:r>
              <a:rPr lang="uk-UA" sz="3200" dirty="0">
                <a:solidFill>
                  <a:srgbClr val="C00000"/>
                </a:solidFill>
              </a:rPr>
              <a:t>Бажаю здоров'я і успіхів у цікавій науці –  математиці!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42295D0-D9FE-441E-94DA-42F0908176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708920"/>
            <a:ext cx="3401589" cy="346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11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62E52E-B003-421E-88DC-3F1A3FCA0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9933FF"/>
                </a:solidFill>
              </a:rPr>
              <a:t>Тема уроку: </a:t>
            </a:r>
            <a:r>
              <a:rPr lang="ru-RU" sz="3200" dirty="0" err="1">
                <a:solidFill>
                  <a:srgbClr val="0000FF"/>
                </a:solidFill>
              </a:rPr>
              <a:t>Письмове</a:t>
            </a:r>
            <a:r>
              <a:rPr lang="ru-RU" sz="3200" dirty="0">
                <a:solidFill>
                  <a:srgbClr val="0000FF"/>
                </a:solidFill>
              </a:rPr>
              <a:t> </a:t>
            </a:r>
            <a:r>
              <a:rPr lang="ru-RU" sz="3200" dirty="0" err="1">
                <a:solidFill>
                  <a:srgbClr val="0000FF"/>
                </a:solidFill>
              </a:rPr>
              <a:t>множення</a:t>
            </a:r>
            <a:r>
              <a:rPr lang="ru-RU" sz="3200" dirty="0">
                <a:solidFill>
                  <a:srgbClr val="0000FF"/>
                </a:solidFill>
              </a:rPr>
              <a:t> </a:t>
            </a:r>
            <a:r>
              <a:rPr lang="ru-RU" sz="3200" dirty="0" err="1">
                <a:solidFill>
                  <a:srgbClr val="0000FF"/>
                </a:solidFill>
              </a:rPr>
              <a:t>багатоцифрових</a:t>
            </a:r>
            <a:r>
              <a:rPr lang="ru-RU" sz="3200" dirty="0">
                <a:solidFill>
                  <a:srgbClr val="0000FF"/>
                </a:solidFill>
              </a:rPr>
              <a:t> чисел на </a:t>
            </a:r>
            <a:r>
              <a:rPr lang="ru-RU" sz="3200" dirty="0" err="1">
                <a:solidFill>
                  <a:srgbClr val="0000FF"/>
                </a:solidFill>
              </a:rPr>
              <a:t>двоцифрові</a:t>
            </a:r>
            <a:r>
              <a:rPr lang="ru-RU" sz="3200" dirty="0">
                <a:solidFill>
                  <a:srgbClr val="0000FF"/>
                </a:solidFill>
              </a:rPr>
              <a:t>. </a:t>
            </a:r>
            <a:r>
              <a:rPr lang="ru-RU" sz="3200" dirty="0" err="1">
                <a:solidFill>
                  <a:srgbClr val="0000FF"/>
                </a:solidFill>
              </a:rPr>
              <a:t>Множення</a:t>
            </a:r>
            <a:r>
              <a:rPr lang="ru-RU" sz="3200" dirty="0">
                <a:solidFill>
                  <a:srgbClr val="0000FF"/>
                </a:solidFill>
              </a:rPr>
              <a:t> </a:t>
            </a:r>
            <a:r>
              <a:rPr lang="ru-RU" sz="3200" dirty="0" err="1">
                <a:solidFill>
                  <a:srgbClr val="0000FF"/>
                </a:solidFill>
              </a:rPr>
              <a:t>іменованих</a:t>
            </a:r>
            <a:r>
              <a:rPr lang="ru-RU" sz="3200" dirty="0">
                <a:solidFill>
                  <a:srgbClr val="0000FF"/>
                </a:solidFill>
              </a:rPr>
              <a:t> чисел на </a:t>
            </a:r>
            <a:r>
              <a:rPr lang="ru-RU" sz="3200" dirty="0" err="1">
                <a:solidFill>
                  <a:srgbClr val="0000FF"/>
                </a:solidFill>
              </a:rPr>
              <a:t>двоцифрові</a:t>
            </a:r>
            <a:r>
              <a:rPr lang="uk-UA" sz="3200" dirty="0">
                <a:solidFill>
                  <a:srgbClr val="9933FF"/>
                </a:solidFill>
              </a:rPr>
              <a:t> </a:t>
            </a:r>
            <a:endParaRPr lang="ru-UA" sz="3200" dirty="0">
              <a:solidFill>
                <a:srgbClr val="9933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A1E577-7B7E-45F4-A4CD-D054B7439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2204864"/>
            <a:ext cx="7355160" cy="3528392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b="1" dirty="0">
                <a:solidFill>
                  <a:srgbClr val="9933FF"/>
                </a:solidFill>
              </a:rPr>
              <a:t>Завдання уроку: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uk-UA" dirty="0">
                <a:solidFill>
                  <a:srgbClr val="9933FF"/>
                </a:solidFill>
              </a:rPr>
              <a:t> </a:t>
            </a:r>
            <a:r>
              <a:rPr lang="uk-UA" dirty="0"/>
              <a:t>навчитися множити багатоцифрові числа на двоцифрові,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uk-UA" dirty="0">
                <a:solidFill>
                  <a:srgbClr val="9933FF"/>
                </a:solidFill>
              </a:rPr>
              <a:t> </a:t>
            </a:r>
            <a:r>
              <a:rPr lang="uk-UA" dirty="0"/>
              <a:t>дізнатися, як правильно виконувати    й записувати множення складених іменованих чисел на </a:t>
            </a:r>
            <a:r>
              <a:rPr lang="uk-UA" dirty="0" smtClean="0"/>
              <a:t>двоцифрові числа,</a:t>
            </a:r>
            <a:endParaRPr lang="uk-UA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uk-UA" dirty="0">
                <a:solidFill>
                  <a:srgbClr val="9933FF"/>
                </a:solidFill>
              </a:rPr>
              <a:t> </a:t>
            </a:r>
            <a:r>
              <a:rPr lang="uk-UA" dirty="0"/>
              <a:t>повторити множення на кругле число.</a:t>
            </a:r>
            <a:endParaRPr lang="ru-UA" dirty="0">
              <a:solidFill>
                <a:srgbClr val="99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27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7D42D27-B213-4CF9-9813-94593E058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836712"/>
            <a:ext cx="7139136" cy="360039"/>
          </a:xfrm>
        </p:spPr>
        <p:txBody>
          <a:bodyPr>
            <a:noAutofit/>
          </a:bodyPr>
          <a:lstStyle/>
          <a:p>
            <a:pPr algn="l"/>
            <a:r>
              <a:rPr lang="uk-UA" sz="3200" b="1" dirty="0" smtClean="0">
                <a:solidFill>
                  <a:srgbClr val="0000FF"/>
                </a:solidFill>
              </a:rPr>
              <a:t>Урок починаємо з розминки</a:t>
            </a:r>
            <a:endParaRPr lang="ru-UA" sz="3200" b="1" dirty="0">
              <a:solidFill>
                <a:srgbClr val="0000FF"/>
              </a:solidFill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3FB28C27-AF08-438A-9F7B-F5D80DD62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072" y="2564904"/>
            <a:ext cx="7560840" cy="2232248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800" dirty="0"/>
              <a:t>	Знайдіть добуток </a:t>
            </a:r>
            <a:r>
              <a:rPr lang="uk-UA" sz="2800" dirty="0">
                <a:solidFill>
                  <a:srgbClr val="9933FF"/>
                </a:solidFill>
              </a:rPr>
              <a:t> </a:t>
            </a:r>
            <a:r>
              <a:rPr lang="uk-UA" sz="2800" dirty="0"/>
              <a:t>чисел 300 і 20, </a:t>
            </a:r>
            <a:r>
              <a:rPr lang="uk-UA" sz="2800" dirty="0" err="1"/>
              <a:t>зменшіть</a:t>
            </a:r>
            <a:r>
              <a:rPr lang="uk-UA" sz="2800" dirty="0"/>
              <a:t> результат у 10 разів,</a:t>
            </a:r>
            <a:r>
              <a:rPr lang="ru-RU" sz="2800" dirty="0"/>
              <a:t> </a:t>
            </a:r>
            <a:r>
              <a:rPr lang="ru-RU" sz="2800" dirty="0" err="1"/>
              <a:t>збільшіть</a:t>
            </a:r>
            <a:r>
              <a:rPr lang="ru-RU" sz="2800" dirty="0"/>
              <a:t> у 40 </a:t>
            </a:r>
            <a:r>
              <a:rPr lang="ru-RU" sz="2800" dirty="0" err="1"/>
              <a:t>разів</a:t>
            </a:r>
            <a:r>
              <a:rPr lang="ru-RU" sz="2800" dirty="0"/>
              <a:t>, </a:t>
            </a:r>
            <a:r>
              <a:rPr lang="ru-RU" sz="2800" dirty="0" err="1"/>
              <a:t>поділіть</a:t>
            </a:r>
            <a:r>
              <a:rPr lang="ru-RU" sz="2800" dirty="0"/>
              <a:t> на 8, </a:t>
            </a:r>
            <a:r>
              <a:rPr lang="ru-RU" sz="2800" dirty="0" err="1"/>
              <a:t>зменшіть</a:t>
            </a:r>
            <a:r>
              <a:rPr lang="ru-RU" sz="2800" dirty="0"/>
              <a:t> у 100 </a:t>
            </a:r>
            <a:r>
              <a:rPr lang="ru-RU" sz="2800" dirty="0" err="1"/>
              <a:t>разів</a:t>
            </a:r>
            <a:r>
              <a:rPr lang="ru-RU" sz="2800" dirty="0"/>
              <a:t>, </a:t>
            </a:r>
            <a:r>
              <a:rPr lang="ru-RU" sz="2800" dirty="0" err="1"/>
              <a:t>помножте</a:t>
            </a:r>
            <a:r>
              <a:rPr lang="ru-RU" sz="2800" dirty="0"/>
              <a:t> на 5, </a:t>
            </a:r>
            <a:r>
              <a:rPr lang="ru-RU" sz="2800" dirty="0" err="1"/>
              <a:t>збільшіть</a:t>
            </a:r>
            <a:r>
              <a:rPr lang="ru-RU" sz="2800" dirty="0"/>
              <a:t> на 250.</a:t>
            </a:r>
          </a:p>
          <a:p>
            <a:pPr marL="0" indent="0">
              <a:buNone/>
            </a:pPr>
            <a:r>
              <a:rPr lang="ru-RU" sz="2800" dirty="0"/>
              <a:t>	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отримали</a:t>
            </a:r>
            <a:r>
              <a:rPr lang="ru-RU" sz="2800" dirty="0"/>
              <a:t>? </a:t>
            </a:r>
            <a:endParaRPr lang="ru-UA" sz="2800" dirty="0">
              <a:solidFill>
                <a:srgbClr val="9933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1625171"/>
            <a:ext cx="31247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>
                <a:solidFill>
                  <a:srgbClr val="9933FF"/>
                </a:solidFill>
              </a:rPr>
              <a:t>Гра «Ланцюжок»</a:t>
            </a:r>
          </a:p>
        </p:txBody>
      </p:sp>
    </p:spTree>
    <p:extLst>
      <p:ext uri="{BB962C8B-B14F-4D97-AF65-F5344CB8AC3E}">
        <p14:creationId xmlns:p14="http://schemas.microsoft.com/office/powerpoint/2010/main" val="307648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10F575-11B9-4031-9D67-ADF177AB7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dirty="0"/>
              <a:t>Відповідь:  </a:t>
            </a:r>
            <a:r>
              <a:rPr lang="uk-UA" sz="3200" dirty="0">
                <a:solidFill>
                  <a:srgbClr val="9933FF"/>
                </a:solidFill>
              </a:rPr>
              <a:t>400</a:t>
            </a:r>
            <a:endParaRPr lang="ru-UA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487CB9-1132-4F32-A7AA-1CFF30BA5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dirty="0">
                <a:solidFill>
                  <a:srgbClr val="9933FF"/>
                </a:solidFill>
              </a:rPr>
              <a:t>300 · 20 : 10 · 40 : 8 : 100 ·5 + 250 = 400</a:t>
            </a:r>
            <a:br>
              <a:rPr lang="uk-UA" sz="3600" dirty="0">
                <a:solidFill>
                  <a:srgbClr val="9933FF"/>
                </a:solidFill>
              </a:rPr>
            </a:br>
            <a:r>
              <a:rPr lang="uk-UA" sz="4000" dirty="0">
                <a:solidFill>
                  <a:srgbClr val="C00000"/>
                </a:solidFill>
              </a:rPr>
              <a:t>Молодці!</a:t>
            </a:r>
            <a:endParaRPr lang="ru-UA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52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7661-E275-40BF-B66E-F637ACBD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953705"/>
            <a:ext cx="7931224" cy="1242152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uk-UA" sz="3600" b="1" dirty="0">
                <a:solidFill>
                  <a:srgbClr val="0000FF"/>
                </a:solidFill>
              </a:rPr>
              <a:t>Розв’яжіть задачу:</a:t>
            </a:r>
            <a:r>
              <a:rPr lang="uk-UA" sz="3600" dirty="0">
                <a:solidFill>
                  <a:srgbClr val="0000FF"/>
                </a:solidFill>
              </a:rPr>
              <a:t/>
            </a:r>
            <a:br>
              <a:rPr lang="uk-UA" sz="3600" dirty="0">
                <a:solidFill>
                  <a:srgbClr val="0000FF"/>
                </a:solidFill>
              </a:rPr>
            </a:br>
            <a:r>
              <a:rPr lang="uk-UA" sz="3200" dirty="0">
                <a:solidFill>
                  <a:prstClr val="black"/>
                </a:solidFill>
                <a:ea typeface="+mn-ea"/>
                <a:cs typeface="+mn-cs"/>
              </a:rPr>
              <a:t>Мама купила в магазині 30 тістечок масою 158 г кожне. Яку вагу мама несла додому?</a:t>
            </a:r>
            <a:br>
              <a:rPr lang="uk-UA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UA" sz="3600" dirty="0">
              <a:solidFill>
                <a:srgbClr val="0000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4A2A83-F99F-4264-9FE0-7D02F8448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2060849"/>
            <a:ext cx="4276741" cy="2909916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Для розв'язання задачі треба виконати множення: 158 · 30.</a:t>
            </a:r>
            <a:br>
              <a:rPr lang="uk-UA" dirty="0"/>
            </a:br>
            <a:r>
              <a:rPr lang="uk-UA" u="sng" dirty="0"/>
              <a:t>Письмово це записується так. </a:t>
            </a:r>
            <a:r>
              <a:rPr lang="uk-UA" dirty="0"/>
              <a:t>Цифру 3 підписуємо під цифрою 8, а 0 залишається справа. Множимо спочатку 158 на 3, а потім множимо на 10 (тобто приписуємо справа один 0).</a:t>
            </a:r>
            <a:endParaRPr lang="ru-UA" dirty="0"/>
          </a:p>
          <a:p>
            <a:pPr marL="0" indent="0">
              <a:buNone/>
            </a:pPr>
            <a:endParaRPr lang="ru-UA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277698A5-6088-4C5F-A827-DEA6DE42EC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749468"/>
              </p:ext>
            </p:extLst>
          </p:nvPr>
        </p:nvGraphicFramePr>
        <p:xfrm>
          <a:off x="6444208" y="3578850"/>
          <a:ext cx="1728290" cy="1280160"/>
        </p:xfrm>
        <a:graphic>
          <a:graphicData uri="http://schemas.openxmlformats.org/drawingml/2006/table">
            <a:tbl>
              <a:tblPr firstRow="1" firstCol="1" bandRow="1"/>
              <a:tblGrid>
                <a:gridCol w="288290">
                  <a:extLst>
                    <a:ext uri="{9D8B030D-6E8A-4147-A177-3AD203B41FA5}">
                      <a16:colId xmlns:a16="http://schemas.microsoft.com/office/drawing/2014/main" val="334592033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04390686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0425516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3959197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42746257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4878019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69689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171852"/>
                  </a:ext>
                </a:extLst>
              </a:tr>
            </a:tbl>
          </a:graphicData>
        </a:graphic>
      </p:graphicFrame>
      <p:sp>
        <p:nvSpPr>
          <p:cNvPr id="6" name="Объект 2">
            <a:extLst>
              <a:ext uri="{FF2B5EF4-FFF2-40B4-BE49-F238E27FC236}">
                <a16:creationId xmlns:a16="http://schemas.microsoft.com/office/drawing/2014/main" id="{FEC5E0F1-211E-4EB5-B1B1-5A6DCDDADB1D}"/>
              </a:ext>
            </a:extLst>
          </p:cNvPr>
          <p:cNvSpPr txBox="1">
            <a:spLocks/>
          </p:cNvSpPr>
          <p:nvPr/>
        </p:nvSpPr>
        <p:spPr>
          <a:xfrm>
            <a:off x="2051720" y="4970764"/>
            <a:ext cx="6491064" cy="127123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500" dirty="0" err="1"/>
              <a:t>Отже</a:t>
            </a:r>
            <a:r>
              <a:rPr lang="ru-RU" sz="2500" dirty="0"/>
              <a:t>, 158 · 30 = 4740 (г). </a:t>
            </a:r>
            <a:r>
              <a:rPr lang="ru-RU" sz="2500" dirty="0" err="1"/>
              <a:t>Виразимо</a:t>
            </a:r>
            <a:r>
              <a:rPr lang="ru-RU" sz="2500" dirty="0"/>
              <a:t> в </a:t>
            </a:r>
            <a:r>
              <a:rPr lang="ru-RU" sz="2500" dirty="0" err="1"/>
              <a:t>більших</a:t>
            </a:r>
            <a:r>
              <a:rPr lang="ru-RU" sz="2500" dirty="0"/>
              <a:t> </a:t>
            </a:r>
            <a:r>
              <a:rPr lang="ru-RU" sz="2500" dirty="0" err="1"/>
              <a:t>одиницях</a:t>
            </a:r>
            <a:r>
              <a:rPr lang="ru-RU" sz="2500" dirty="0"/>
              <a:t> </a:t>
            </a:r>
            <a:r>
              <a:rPr lang="ru-RU" sz="2500" dirty="0" err="1"/>
              <a:t>маси</a:t>
            </a:r>
            <a:r>
              <a:rPr lang="ru-RU" sz="2500" dirty="0"/>
              <a:t>.</a:t>
            </a:r>
            <a:br>
              <a:rPr lang="ru-RU" sz="2500" dirty="0"/>
            </a:br>
            <a:r>
              <a:rPr lang="ru-RU" sz="2500" dirty="0" err="1"/>
              <a:t>Відповідь</a:t>
            </a:r>
            <a:r>
              <a:rPr lang="ru-RU" sz="2500" dirty="0"/>
              <a:t>: 4 кг 740 г мама несла </a:t>
            </a:r>
            <a:r>
              <a:rPr lang="ru-RU" sz="2500" dirty="0" err="1"/>
              <a:t>додому</a:t>
            </a:r>
            <a:r>
              <a:rPr lang="ru-RU" sz="2500" dirty="0"/>
              <a:t>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BEE26C1-807A-47EE-AFDB-51E296B4CD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885" y="1823695"/>
            <a:ext cx="124724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65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7661-E275-40BF-B66E-F637ACBD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731258"/>
            <a:ext cx="7931224" cy="1512168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uk-UA" sz="3600" b="1" dirty="0">
                <a:solidFill>
                  <a:srgbClr val="0000FF"/>
                </a:solidFill>
              </a:rPr>
              <a:t>Розв’яжіть задачу:</a:t>
            </a:r>
            <a:r>
              <a:rPr lang="uk-UA" sz="3600" dirty="0">
                <a:solidFill>
                  <a:srgbClr val="0000FF"/>
                </a:solidFill>
              </a:rPr>
              <a:t/>
            </a:r>
            <a:br>
              <a:rPr lang="uk-UA" sz="3600" dirty="0">
                <a:solidFill>
                  <a:srgbClr val="0000FF"/>
                </a:solidFill>
              </a:rPr>
            </a:br>
            <a:r>
              <a:rPr lang="ru-RU" sz="3200" dirty="0" err="1">
                <a:solidFill>
                  <a:prstClr val="black"/>
                </a:solidFill>
                <a:ea typeface="+mn-ea"/>
                <a:cs typeface="+mn-cs"/>
              </a:rPr>
              <a:t>Маса</a:t>
            </a: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3200" dirty="0" err="1">
                <a:solidFill>
                  <a:prstClr val="black"/>
                </a:solidFill>
                <a:ea typeface="+mn-ea"/>
                <a:cs typeface="+mn-cs"/>
              </a:rPr>
              <a:t>однієї</a:t>
            </a: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3200" dirty="0" err="1">
                <a:solidFill>
                  <a:prstClr val="black"/>
                </a:solidFill>
                <a:ea typeface="+mn-ea"/>
                <a:cs typeface="+mn-cs"/>
              </a:rPr>
              <a:t>порції</a:t>
            </a: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3200" dirty="0" err="1">
                <a:solidFill>
                  <a:prstClr val="black"/>
                </a:solidFill>
                <a:ea typeface="+mn-ea"/>
                <a:cs typeface="+mn-cs"/>
              </a:rPr>
              <a:t>морозива</a:t>
            </a: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3200" dirty="0" err="1">
                <a:solidFill>
                  <a:prstClr val="black"/>
                </a:solidFill>
                <a:ea typeface="+mn-ea"/>
                <a:cs typeface="+mn-cs"/>
              </a:rPr>
              <a:t>ескімо</a:t>
            </a: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> 75 г. </a:t>
            </a:r>
            <a:r>
              <a:rPr lang="ru-RU" sz="3200" dirty="0" err="1">
                <a:solidFill>
                  <a:prstClr val="black"/>
                </a:solidFill>
                <a:ea typeface="+mn-ea"/>
                <a:cs typeface="+mn-cs"/>
              </a:rPr>
              <a:t>Скільки</a:t>
            </a: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3200" dirty="0" err="1">
                <a:solidFill>
                  <a:prstClr val="black"/>
                </a:solidFill>
                <a:ea typeface="+mn-ea"/>
                <a:cs typeface="+mn-cs"/>
              </a:rPr>
              <a:t>важать</a:t>
            </a: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> 245 </a:t>
            </a:r>
            <a:r>
              <a:rPr lang="ru-RU" sz="3200" dirty="0" err="1">
                <a:solidFill>
                  <a:prstClr val="black"/>
                </a:solidFill>
                <a:ea typeface="+mn-ea"/>
                <a:cs typeface="+mn-cs"/>
              </a:rPr>
              <a:t>порцій</a:t>
            </a: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>?</a:t>
            </a:r>
            <a:r>
              <a:rPr lang="uk-UA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uk-UA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UA" sz="3600" dirty="0">
              <a:solidFill>
                <a:srgbClr val="0000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4A2A83-F99F-4264-9FE0-7D02F8448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7680" y="1994603"/>
            <a:ext cx="4812752" cy="43147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900" dirty="0"/>
              <a:t>Для </a:t>
            </a:r>
            <a:r>
              <a:rPr lang="ru-RU" sz="2900" dirty="0" err="1"/>
              <a:t>розв'язання</a:t>
            </a:r>
            <a:r>
              <a:rPr lang="ru-RU" sz="2900" dirty="0"/>
              <a:t> </a:t>
            </a:r>
            <a:r>
              <a:rPr lang="ru-RU" sz="2900" dirty="0" err="1"/>
              <a:t>задачі</a:t>
            </a:r>
            <a:r>
              <a:rPr lang="ru-RU" sz="2900" dirty="0"/>
              <a:t> </a:t>
            </a:r>
            <a:r>
              <a:rPr lang="ru-RU" sz="2900" dirty="0" err="1"/>
              <a:t>потрібно</a:t>
            </a:r>
            <a:r>
              <a:rPr lang="ru-RU" sz="2900" dirty="0"/>
              <a:t> </a:t>
            </a:r>
            <a:r>
              <a:rPr lang="ru-RU" sz="2900" dirty="0" err="1"/>
              <a:t>виконати</a:t>
            </a:r>
            <a:r>
              <a:rPr lang="ru-RU" sz="2900" dirty="0"/>
              <a:t> </a:t>
            </a:r>
            <a:r>
              <a:rPr lang="ru-RU" sz="2900" dirty="0" err="1"/>
              <a:t>таку</a:t>
            </a:r>
            <a:r>
              <a:rPr lang="ru-RU" sz="2900" dirty="0"/>
              <a:t> </a:t>
            </a:r>
            <a:r>
              <a:rPr lang="ru-RU" sz="2900" dirty="0" err="1"/>
              <a:t>дію</a:t>
            </a:r>
            <a:r>
              <a:rPr lang="ru-RU" sz="2900" dirty="0"/>
              <a:t>: 75 · 245.</a:t>
            </a:r>
            <a:br>
              <a:rPr lang="ru-RU" sz="2900" dirty="0"/>
            </a:br>
            <a:r>
              <a:rPr lang="ru-RU" sz="2900" dirty="0" err="1"/>
              <a:t>Скористаємося</a:t>
            </a:r>
            <a:r>
              <a:rPr lang="ru-RU" sz="2900" dirty="0"/>
              <a:t> </a:t>
            </a:r>
            <a:r>
              <a:rPr lang="ru-RU" sz="2900" dirty="0" err="1"/>
              <a:t>переставним</a:t>
            </a:r>
            <a:r>
              <a:rPr lang="ru-RU" sz="2900" dirty="0"/>
              <a:t> законом </a:t>
            </a:r>
            <a:r>
              <a:rPr lang="ru-RU" sz="2900" dirty="0" err="1"/>
              <a:t>множення</a:t>
            </a:r>
            <a:r>
              <a:rPr lang="ru-RU" sz="2900" dirty="0"/>
              <a:t> 245 · 75.</a:t>
            </a:r>
          </a:p>
          <a:p>
            <a:pPr marL="0" indent="0">
              <a:buNone/>
            </a:pPr>
            <a:r>
              <a:rPr lang="ru-RU" sz="2900" dirty="0" err="1">
                <a:solidFill>
                  <a:srgbClr val="9933FF"/>
                </a:solidFill>
              </a:rPr>
              <a:t>Сьогодні</a:t>
            </a:r>
            <a:r>
              <a:rPr lang="ru-RU" sz="2900" dirty="0">
                <a:solidFill>
                  <a:srgbClr val="9933FF"/>
                </a:solidFill>
              </a:rPr>
              <a:t> ми </a:t>
            </a:r>
            <a:r>
              <a:rPr lang="ru-RU" sz="2900" dirty="0" err="1">
                <a:solidFill>
                  <a:srgbClr val="9933FF"/>
                </a:solidFill>
              </a:rPr>
              <a:t>дізнаємося</a:t>
            </a:r>
            <a:r>
              <a:rPr lang="ru-RU" sz="2900" dirty="0">
                <a:solidFill>
                  <a:srgbClr val="9933FF"/>
                </a:solidFill>
              </a:rPr>
              <a:t>, як правильно </a:t>
            </a:r>
            <a:r>
              <a:rPr lang="ru-RU" sz="2900" dirty="0" err="1">
                <a:solidFill>
                  <a:srgbClr val="9933FF"/>
                </a:solidFill>
              </a:rPr>
              <a:t>виконувати</a:t>
            </a:r>
            <a:r>
              <a:rPr lang="ru-RU" sz="2900" dirty="0">
                <a:solidFill>
                  <a:srgbClr val="9933FF"/>
                </a:solidFill>
              </a:rPr>
              <a:t>            і  </a:t>
            </a:r>
            <a:r>
              <a:rPr lang="ru-RU" sz="2900" dirty="0" err="1">
                <a:solidFill>
                  <a:srgbClr val="9933FF"/>
                </a:solidFill>
              </a:rPr>
              <a:t>записувати</a:t>
            </a:r>
            <a:r>
              <a:rPr lang="ru-RU" sz="2900" dirty="0">
                <a:solidFill>
                  <a:srgbClr val="9933FF"/>
                </a:solidFill>
              </a:rPr>
              <a:t> </a:t>
            </a:r>
            <a:r>
              <a:rPr lang="ru-RU" sz="2900" dirty="0" err="1">
                <a:solidFill>
                  <a:srgbClr val="9933FF"/>
                </a:solidFill>
              </a:rPr>
              <a:t>множення</a:t>
            </a:r>
            <a:r>
              <a:rPr lang="ru-RU" sz="2900" dirty="0">
                <a:solidFill>
                  <a:srgbClr val="9933FF"/>
                </a:solidFill>
              </a:rPr>
              <a:t> </a:t>
            </a:r>
            <a:r>
              <a:rPr lang="ru-RU" sz="2900" dirty="0" err="1">
                <a:solidFill>
                  <a:srgbClr val="9933FF"/>
                </a:solidFill>
              </a:rPr>
              <a:t>багатоцифрового</a:t>
            </a:r>
            <a:r>
              <a:rPr lang="ru-RU" sz="2900" dirty="0">
                <a:solidFill>
                  <a:srgbClr val="9933FF"/>
                </a:solidFill>
              </a:rPr>
              <a:t> числа на </a:t>
            </a:r>
            <a:r>
              <a:rPr lang="ru-RU" sz="2900" dirty="0" err="1">
                <a:solidFill>
                  <a:srgbClr val="9933FF"/>
                </a:solidFill>
              </a:rPr>
              <a:t>двоцифрове</a:t>
            </a:r>
            <a:r>
              <a:rPr lang="ru-RU" sz="2900" dirty="0">
                <a:solidFill>
                  <a:srgbClr val="9933FF"/>
                </a:solidFill>
              </a:rPr>
              <a:t>.</a:t>
            </a:r>
          </a:p>
          <a:p>
            <a:pPr marL="0" indent="0">
              <a:buNone/>
            </a:pPr>
            <a:endParaRPr lang="ru-UA" sz="29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4F81D8F-C12B-4EAB-9DDB-F7CA4160FA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17883">
            <a:off x="932731" y="2683403"/>
            <a:ext cx="2688265" cy="159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45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7661-E275-40BF-B66E-F637ACBD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731258"/>
            <a:ext cx="7931224" cy="969550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ru-RU" sz="3600" b="1" dirty="0" err="1" smtClean="0">
                <a:solidFill>
                  <a:srgbClr val="0000FF"/>
                </a:solidFill>
              </a:rPr>
              <a:t>Розглянемо</a:t>
            </a:r>
            <a:r>
              <a:rPr lang="ru-RU" sz="3600" b="1" dirty="0" smtClean="0">
                <a:solidFill>
                  <a:srgbClr val="0000FF"/>
                </a:solidFill>
              </a:rPr>
              <a:t> алгоритм </a:t>
            </a:r>
            <a:r>
              <a:rPr lang="ru-RU" sz="3600" b="1" dirty="0" err="1">
                <a:solidFill>
                  <a:srgbClr val="0000FF"/>
                </a:solidFill>
              </a:rPr>
              <a:t>письмового</a:t>
            </a:r>
            <a:r>
              <a:rPr lang="ru-RU" sz="3600" b="1" dirty="0">
                <a:solidFill>
                  <a:srgbClr val="0000FF"/>
                </a:solidFill>
              </a:rPr>
              <a:t> </a:t>
            </a:r>
            <a:r>
              <a:rPr lang="ru-RU" sz="3600" b="1" dirty="0" err="1" smtClean="0">
                <a:solidFill>
                  <a:srgbClr val="0000FF"/>
                </a:solidFill>
              </a:rPr>
              <a:t>множення</a:t>
            </a:r>
            <a:r>
              <a:rPr lang="ru-RU" sz="3600" b="1" dirty="0" smtClean="0">
                <a:solidFill>
                  <a:srgbClr val="0000FF"/>
                </a:solidFill>
              </a:rPr>
              <a:t> на </a:t>
            </a:r>
            <a:r>
              <a:rPr lang="ru-RU" sz="3600" b="1" dirty="0" err="1">
                <a:solidFill>
                  <a:srgbClr val="0000FF"/>
                </a:solidFill>
              </a:rPr>
              <a:t>двоцифрове</a:t>
            </a:r>
            <a:r>
              <a:rPr lang="ru-RU" sz="3600" b="1" dirty="0">
                <a:solidFill>
                  <a:srgbClr val="0000FF"/>
                </a:solidFill>
              </a:rPr>
              <a:t> число</a:t>
            </a:r>
            <a:endParaRPr lang="ru-UA" sz="3600" b="1" dirty="0">
              <a:solidFill>
                <a:srgbClr val="0000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4A2A83-F99F-4264-9FE0-7D02F8448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63" y="1772816"/>
            <a:ext cx="8059724" cy="266429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269875" indent="-269875">
              <a:buFont typeface="+mj-lt"/>
              <a:buAutoNum type="arabicPeriod"/>
            </a:pPr>
            <a:r>
              <a:rPr lang="uk-UA" sz="2700" dirty="0"/>
              <a:t>Записують множники у стовпчик так, щоб одиниці були під одиницями, а десятки під десятками.</a:t>
            </a:r>
            <a:endParaRPr lang="ru-UA" sz="2700" dirty="0"/>
          </a:p>
          <a:p>
            <a:pPr marL="269875" indent="-269875">
              <a:buFont typeface="+mj-lt"/>
              <a:buAutoNum type="arabicPeriod"/>
            </a:pPr>
            <a:r>
              <a:rPr lang="uk-UA" sz="2700" dirty="0"/>
              <a:t>Множення починають з одиниць. Множать перший множник на цифру одиниць другого множника, як на одноцифрове число, справа наліво.</a:t>
            </a:r>
            <a:endParaRPr lang="ru-UA" sz="2700" dirty="0"/>
          </a:p>
          <a:p>
            <a:pPr marL="269875" indent="-269875">
              <a:buFont typeface="+mj-lt"/>
              <a:buAutoNum type="arabicPeriod"/>
            </a:pPr>
            <a:r>
              <a:rPr lang="uk-UA" sz="2700" dirty="0"/>
              <a:t>Отримують перший неповний добуток – 1225.</a:t>
            </a:r>
            <a:endParaRPr lang="ru-UA" sz="2700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D7EB511-379A-4EA2-B14A-21D1374B5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478525"/>
              </p:ext>
            </p:extLst>
          </p:nvPr>
        </p:nvGraphicFramePr>
        <p:xfrm>
          <a:off x="4067944" y="4797152"/>
          <a:ext cx="1728290" cy="1280160"/>
        </p:xfrm>
        <a:graphic>
          <a:graphicData uri="http://schemas.openxmlformats.org/drawingml/2006/table">
            <a:tbl>
              <a:tblPr firstRow="1" firstCol="1" bandRow="1"/>
              <a:tblGrid>
                <a:gridCol w="288290">
                  <a:extLst>
                    <a:ext uri="{9D8B030D-6E8A-4147-A177-3AD203B41FA5}">
                      <a16:colId xmlns:a16="http://schemas.microsoft.com/office/drawing/2014/main" val="334592033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04390686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0425516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3959197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42746257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4878019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69689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171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82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7661-E275-40BF-B66E-F637ACBD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731258"/>
            <a:ext cx="7931224" cy="969550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ru-RU" sz="3600" b="1" dirty="0" err="1" smtClean="0">
                <a:solidFill>
                  <a:srgbClr val="0000FF"/>
                </a:solidFill>
              </a:rPr>
              <a:t>Розглянемо</a:t>
            </a:r>
            <a:r>
              <a:rPr lang="ru-RU" sz="3600" b="1" dirty="0" smtClean="0">
                <a:solidFill>
                  <a:srgbClr val="0000FF"/>
                </a:solidFill>
              </a:rPr>
              <a:t> алгоритм </a:t>
            </a:r>
            <a:r>
              <a:rPr lang="ru-RU" sz="3600" b="1" dirty="0" err="1">
                <a:solidFill>
                  <a:srgbClr val="0000FF"/>
                </a:solidFill>
              </a:rPr>
              <a:t>письмового</a:t>
            </a:r>
            <a:r>
              <a:rPr lang="ru-RU" sz="3600" b="1" dirty="0">
                <a:solidFill>
                  <a:srgbClr val="0000FF"/>
                </a:solidFill>
              </a:rPr>
              <a:t> </a:t>
            </a:r>
            <a:r>
              <a:rPr lang="ru-RU" sz="3600" b="1" dirty="0" err="1" smtClean="0">
                <a:solidFill>
                  <a:srgbClr val="0000FF"/>
                </a:solidFill>
              </a:rPr>
              <a:t>множення</a:t>
            </a:r>
            <a:r>
              <a:rPr lang="ru-RU" sz="3600" b="1" dirty="0" smtClean="0">
                <a:solidFill>
                  <a:srgbClr val="0000FF"/>
                </a:solidFill>
              </a:rPr>
              <a:t> на </a:t>
            </a:r>
            <a:r>
              <a:rPr lang="ru-RU" sz="3600" b="1" dirty="0" err="1">
                <a:solidFill>
                  <a:srgbClr val="0000FF"/>
                </a:solidFill>
              </a:rPr>
              <a:t>двоцифрове</a:t>
            </a:r>
            <a:r>
              <a:rPr lang="ru-RU" sz="3600" b="1" dirty="0">
                <a:solidFill>
                  <a:srgbClr val="0000FF"/>
                </a:solidFill>
              </a:rPr>
              <a:t> число</a:t>
            </a:r>
            <a:endParaRPr lang="ru-UA" sz="3600" b="1" dirty="0">
              <a:solidFill>
                <a:srgbClr val="0000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4A2A83-F99F-4264-9FE0-7D02F8448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132857"/>
            <a:ext cx="7776864" cy="2160240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marL="269875" indent="-269875">
              <a:lnSpc>
                <a:spcPct val="110000"/>
              </a:lnSpc>
              <a:buFont typeface="+mj-lt"/>
              <a:buAutoNum type="arabicPeriod" startAt="4"/>
            </a:pPr>
            <a:r>
              <a:rPr lang="ru-RU" dirty="0"/>
              <a:t>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множать</a:t>
            </a:r>
            <a:r>
              <a:rPr lang="ru-RU" dirty="0"/>
              <a:t> перший </a:t>
            </a:r>
            <a:r>
              <a:rPr lang="ru-RU" dirty="0" err="1"/>
              <a:t>множник</a:t>
            </a:r>
            <a:r>
              <a:rPr lang="ru-RU" dirty="0"/>
              <a:t> на цифру </a:t>
            </a:r>
            <a:r>
              <a:rPr lang="ru-RU" dirty="0" err="1"/>
              <a:t>десятків</a:t>
            </a:r>
            <a:r>
              <a:rPr lang="ru-RU" dirty="0"/>
              <a:t> другого </a:t>
            </a:r>
            <a:r>
              <a:rPr lang="ru-RU" dirty="0" err="1"/>
              <a:t>множника</a:t>
            </a:r>
            <a:r>
              <a:rPr lang="ru-RU" dirty="0"/>
              <a:t>. </a:t>
            </a:r>
            <a:r>
              <a:rPr lang="ru-RU" dirty="0" err="1"/>
              <a:t>Відповідь</a:t>
            </a:r>
            <a:r>
              <a:rPr lang="ru-RU" dirty="0"/>
              <a:t>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підписувати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десятками, справа </a:t>
            </a:r>
            <a:r>
              <a:rPr lang="ru-RU" dirty="0" err="1"/>
              <a:t>наліво</a:t>
            </a:r>
            <a:r>
              <a:rPr lang="ru-RU" dirty="0"/>
              <a:t>.</a:t>
            </a:r>
          </a:p>
          <a:p>
            <a:pPr marL="269875" indent="-269875">
              <a:buFont typeface="+mj-lt"/>
              <a:buAutoNum type="arabicPeriod" startAt="4"/>
            </a:pPr>
            <a:r>
              <a:rPr lang="ru-RU" dirty="0"/>
              <a:t> </a:t>
            </a:r>
            <a:r>
              <a:rPr lang="ru-RU" dirty="0" err="1"/>
              <a:t>Отримують</a:t>
            </a:r>
            <a:r>
              <a:rPr lang="ru-RU" dirty="0"/>
              <a:t> 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неповний</a:t>
            </a:r>
            <a:r>
              <a:rPr lang="ru-RU" dirty="0"/>
              <a:t> </a:t>
            </a:r>
            <a:r>
              <a:rPr lang="ru-RU" dirty="0" err="1"/>
              <a:t>добуток</a:t>
            </a:r>
            <a:r>
              <a:rPr lang="ru-RU" dirty="0"/>
              <a:t> – 1715 </a:t>
            </a:r>
            <a:r>
              <a:rPr lang="ru-RU" dirty="0" err="1"/>
              <a:t>десятків</a:t>
            </a:r>
            <a:r>
              <a:rPr lang="ru-RU" dirty="0"/>
              <a:t>.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F2A0C80-6D06-4B3D-98D8-865960B57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686749"/>
              </p:ext>
            </p:extLst>
          </p:nvPr>
        </p:nvGraphicFramePr>
        <p:xfrm>
          <a:off x="3923928" y="4293097"/>
          <a:ext cx="1800000" cy="1706880"/>
        </p:xfrm>
        <a:graphic>
          <a:graphicData uri="http://schemas.openxmlformats.org/drawingml/2006/table">
            <a:tbl>
              <a:tblPr firstRow="1" firstCol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val="2927336192"/>
                    </a:ext>
                  </a:extLst>
                </a:gridCol>
                <a:gridCol w="360080">
                  <a:extLst>
                    <a:ext uri="{9D8B030D-6E8A-4147-A177-3AD203B41FA5}">
                      <a16:colId xmlns:a16="http://schemas.microsoft.com/office/drawing/2014/main" val="898997456"/>
                    </a:ext>
                  </a:extLst>
                </a:gridCol>
                <a:gridCol w="359920">
                  <a:extLst>
                    <a:ext uri="{9D8B030D-6E8A-4147-A177-3AD203B41FA5}">
                      <a16:colId xmlns:a16="http://schemas.microsoft.com/office/drawing/2014/main" val="231612059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1185001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863305282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2320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0361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7073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584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78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ac9423a640262bafc54a372144a4b711e87bb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655</Words>
  <Application>Microsoft Office PowerPoint</Application>
  <PresentationFormat>Экран (4:3)</PresentationFormat>
  <Paragraphs>253</Paragraphs>
  <Slides>21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Courier New</vt:lpstr>
      <vt:lpstr>Times New Roman</vt:lpstr>
      <vt:lpstr>Wingdings</vt:lpstr>
      <vt:lpstr>Тема Office</vt:lpstr>
      <vt:lpstr>Презентация PowerPoint</vt:lpstr>
      <vt:lpstr>Вітаю і запрошую в цікавий світ математики!</vt:lpstr>
      <vt:lpstr>Тема уроку: Письмове множення багатоцифрових чисел на двоцифрові. Множення іменованих чисел на двоцифрові </vt:lpstr>
      <vt:lpstr>Урок починаємо з розминки</vt:lpstr>
      <vt:lpstr>Відповідь:  400</vt:lpstr>
      <vt:lpstr>Розв’яжіть задачу: Мама купила в магазині 30 тістечок масою 158 г кожне. Яку вагу мама несла додому? </vt:lpstr>
      <vt:lpstr>Розв’яжіть задачу: Маса однієї порції морозива ескімо 75 г. Скільки важать 245 порцій? </vt:lpstr>
      <vt:lpstr>Розглянемо алгоритм письмового множення на двоцифрове число</vt:lpstr>
      <vt:lpstr>Розглянемо алгоритм письмового множення на двоцифрове число</vt:lpstr>
      <vt:lpstr>Розглянемо алгоритм письмового множення на двоцифрове число</vt:lpstr>
      <vt:lpstr>Самостійно письмово знайдіть значення виразів: 3524 · 38 та 27089 · 42.  Користуйтеся наведеним вище алгоритмом.</vt:lpstr>
      <vt:lpstr>Розв'яжемо задачу. Вантажність машини 42 ц 65 кг. Скільки вантажу перевезе ця машина за 28 рейсів?</vt:lpstr>
      <vt:lpstr>Розглянемо алгоритм множення складеного іменованого числа на двоцифрове число.</vt:lpstr>
      <vt:lpstr>Запис має виглядати так:</vt:lpstr>
      <vt:lpstr>Самостійно за алгоритмом множення складеного іменованого числа на двоцифрове число письмово розв'яжіть приклад:</vt:lpstr>
      <vt:lpstr>Звіримо  розв'язання і відповідь:</vt:lpstr>
      <vt:lpstr>Знаючи, що   15873 · 7 = 111111, знайдіть усно значення виразу  15873 · 49 </vt:lpstr>
      <vt:lpstr>Відповідь і пояснення</vt:lpstr>
      <vt:lpstr>Підіб'ємо підсумки</vt:lpstr>
      <vt:lpstr>Алгоритм множення на двоцифрове число:</vt:lpstr>
      <vt:lpstr>Діти, потренуйтеся самостійно множити багатоцифрові числа на двоцифрові. Бажаю здоров'я і успіхів у цікавій науці –  математиці!</vt:lpstr>
    </vt:vector>
  </TitlesOfParts>
  <Company>WolfishLair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Белозёрова</dc:creator>
  <cp:lastModifiedBy>Olya</cp:lastModifiedBy>
  <cp:revision>86</cp:revision>
  <dcterms:created xsi:type="dcterms:W3CDTF">2014-02-13T12:51:00Z</dcterms:created>
  <dcterms:modified xsi:type="dcterms:W3CDTF">2020-04-06T11:04:36Z</dcterms:modified>
</cp:coreProperties>
</file>