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Lobster" panose="020B0604020202020204" charset="-52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2b69d9415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2b69d9415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2b69d9415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2b69d9415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b69d9415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2b69d9415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2b69d9415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2b69d9415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2b69d9415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2b69d9415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2b69d9415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2b69d9415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2b69d9415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2b69d9415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2b69d941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2b69d941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2b69d9415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2b69d9415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2b69d9415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2b69d9415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2b69d9415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2b69d9415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2b69d941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2b69d941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2b69d9415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2b69d9415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2b69d9415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2b69d9415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2b69d9415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2b69d9415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7AEBB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gxZ2-Hoyqo&amp;list=PLElG6fwk_0UnUQzb9Y5mM3p0TJ_Tu2Oe2&amp;index=34&amp;t=0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795gjM3xj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ocs.google.com/forms/d/e/1FAIpQLSeM4zjGEuS-_Zeh6uLq8Tel7TUdO6f-yG77kzsDJrKMQ-js1Q/viewform?usp=sf_li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HeOZLmXxn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632773" y="2126256"/>
            <a:ext cx="5362800" cy="17432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rgbClr val="6AA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/>
                <a:ea typeface="Lobster"/>
                <a:cs typeface="Lobster"/>
                <a:sym typeface="Lobster"/>
              </a:rPr>
              <a:t>«Природні </a:t>
            </a:r>
            <a:r>
              <a:rPr lang="ru" dirty="0">
                <a:solidFill>
                  <a:srgbClr val="6AA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/>
                <a:ea typeface="Lobster"/>
                <a:cs typeface="Lobster"/>
                <a:sym typeface="Lobster"/>
              </a:rPr>
              <a:t>зони </a:t>
            </a:r>
            <a:r>
              <a:rPr lang="ru" dirty="0" smtClean="0">
                <a:solidFill>
                  <a:srgbClr val="6AA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/>
                <a:ea typeface="Lobster"/>
                <a:cs typeface="Lobster"/>
                <a:sym typeface="Lobster"/>
              </a:rPr>
              <a:t>України»</a:t>
            </a:r>
            <a:endParaRPr dirty="0">
              <a:solidFill>
                <a:srgbClr val="6AA8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434469" y="676150"/>
            <a:ext cx="5199526" cy="1571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Lobster" panose="020B0604020202020204" charset="-52"/>
              </a:rPr>
              <a:t>Доброго дня! </a:t>
            </a:r>
            <a:br>
              <a:rPr lang="uk-UA" dirty="0" smtClean="0">
                <a:latin typeface="Lobster" panose="020B0604020202020204" charset="-52"/>
              </a:rPr>
            </a:br>
            <a:r>
              <a:rPr lang="uk-UA" dirty="0" smtClean="0">
                <a:latin typeface="Lobster" panose="020B0604020202020204" charset="-52"/>
              </a:rPr>
              <a:t>Сьогодні ми попрацюємо </a:t>
            </a:r>
            <a:br>
              <a:rPr lang="uk-UA" dirty="0" smtClean="0">
                <a:latin typeface="Lobster" panose="020B0604020202020204" charset="-52"/>
              </a:rPr>
            </a:br>
            <a:r>
              <a:rPr lang="uk-UA" dirty="0" smtClean="0">
                <a:latin typeface="Lobster" panose="020B0604020202020204" charset="-52"/>
              </a:rPr>
              <a:t>із темою</a:t>
            </a:r>
            <a:endParaRPr dirty="0">
              <a:latin typeface="Lobster" panose="020B0604020202020204" charset="-52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676150"/>
            <a:ext cx="3321075" cy="33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2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 b="1">
                <a:solidFill>
                  <a:srgbClr val="38761D"/>
                </a:solidFill>
                <a:highlight>
                  <a:srgbClr val="6FEBC3"/>
                </a:highlight>
                <a:latin typeface="Lobster"/>
                <a:ea typeface="Lobster"/>
                <a:cs typeface="Lobster"/>
                <a:sym typeface="Lobster"/>
              </a:rPr>
              <a:t>Природні зони</a:t>
            </a:r>
            <a:r>
              <a:rPr lang="ru" sz="3000">
                <a:solidFill>
                  <a:srgbClr val="38761D"/>
                </a:solidFill>
                <a:highlight>
                  <a:srgbClr val="6FEBC3"/>
                </a:highlight>
                <a:latin typeface="Lobster"/>
                <a:ea typeface="Lobster"/>
                <a:cs typeface="Lobster"/>
                <a:sym typeface="Lobster"/>
              </a:rPr>
              <a:t> - ділянки земної кулі, подібні за природними умовами (надходженням кількості тепла й вологи, погодними умовами в різні пори року, видами ґрунтів, річковою мережею річок, певним рослинним і тваринним світом, і як наслідок, також  діяльністю людини).</a:t>
            </a:r>
            <a:endParaRPr sz="3000">
              <a:solidFill>
                <a:srgbClr val="38761D"/>
              </a:solidFill>
              <a:highlight>
                <a:srgbClr val="6FEBC3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8761D"/>
              </a:solidFill>
              <a:highlight>
                <a:srgbClr val="6FEBC3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50" y="0"/>
            <a:ext cx="80809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4"/>
          <p:cNvSpPr txBox="1"/>
          <p:nvPr/>
        </p:nvSpPr>
        <p:spPr>
          <a:xfrm>
            <a:off x="0" y="0"/>
            <a:ext cx="9081300" cy="49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38761D"/>
                </a:solidFill>
                <a:highlight>
                  <a:srgbClr val="6FEBC3"/>
                </a:highlight>
                <a:latin typeface="Lobster"/>
                <a:ea typeface="Lobster"/>
                <a:cs typeface="Lobster"/>
                <a:sym typeface="Lobster"/>
              </a:rPr>
              <a:t>                     </a:t>
            </a:r>
            <a:endParaRPr sz="3000">
              <a:solidFill>
                <a:srgbClr val="38761D"/>
              </a:solidFill>
              <a:highlight>
                <a:srgbClr val="6FEBC3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8761D"/>
              </a:solidFill>
              <a:highlight>
                <a:srgbClr val="6FEBC3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38761D"/>
                </a:solidFill>
                <a:highlight>
                  <a:srgbClr val="7AEBB2"/>
                </a:highlight>
                <a:latin typeface="Lobster"/>
                <a:ea typeface="Lobster"/>
                <a:cs typeface="Lobster"/>
                <a:sym typeface="Lobster"/>
              </a:rPr>
              <a:t>                        Фізкультпауза (зімітувати рухи)</a:t>
            </a:r>
            <a:endParaRPr sz="3000">
              <a:solidFill>
                <a:srgbClr val="38761D"/>
              </a:solidFill>
              <a:highlight>
                <a:srgbClr val="7AEBB2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38761D"/>
                </a:solidFill>
                <a:highlight>
                  <a:srgbClr val="6FEBC3"/>
                </a:highlight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 sz="2400" b="1" i="1" u="sng">
                <a:solidFill>
                  <a:srgbClr val="2E75B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https://www.youtube.com/watch?v=5gxZ2-Hoyqo&amp;list=PLElG6fwk_0UnUQzb9Y5mM3p0TJ_Tu2Oe2&amp;index=34&amp;t=0s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267900" y="311625"/>
            <a:ext cx="8564400" cy="47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rgbClr val="274E13"/>
                </a:solidFill>
                <a:highlight>
                  <a:srgbClr val="6FEBC3"/>
                </a:highlight>
                <a:latin typeface="Lobster"/>
                <a:ea typeface="Lobster"/>
                <a:cs typeface="Lobster"/>
                <a:sym typeface="Lobster"/>
              </a:rPr>
              <a:t>План характеристики природної зони</a:t>
            </a:r>
            <a:endParaRPr sz="2400" b="1">
              <a:solidFill>
                <a:srgbClr val="274E13"/>
              </a:solidFill>
              <a:highlight>
                <a:srgbClr val="6FEBC3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274E13"/>
                </a:solidFill>
                <a:highlight>
                  <a:srgbClr val="6FEBC3"/>
                </a:highlight>
                <a:latin typeface="Lobster"/>
                <a:ea typeface="Lobster"/>
                <a:cs typeface="Lobster"/>
                <a:sym typeface="Lobster"/>
              </a:rPr>
              <a:t>1. Де розміщена, межі.</a:t>
            </a:r>
            <a:endParaRPr sz="2400">
              <a:solidFill>
                <a:srgbClr val="274E13"/>
              </a:solidFill>
              <a:highlight>
                <a:srgbClr val="6FEBC3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274E13"/>
                </a:solidFill>
                <a:highlight>
                  <a:srgbClr val="6FEBC3"/>
                </a:highlight>
                <a:latin typeface="Lobster"/>
                <a:ea typeface="Lobster"/>
                <a:cs typeface="Lobster"/>
                <a:sym typeface="Lobster"/>
              </a:rPr>
              <a:t>2. Форми земної поверхні.</a:t>
            </a:r>
            <a:endParaRPr sz="2400">
              <a:solidFill>
                <a:srgbClr val="274E13"/>
              </a:solidFill>
              <a:highlight>
                <a:srgbClr val="6FEBC3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274E13"/>
                </a:solidFill>
                <a:highlight>
                  <a:srgbClr val="6FEBC3"/>
                </a:highlight>
                <a:latin typeface="Lobster"/>
                <a:ea typeface="Lobster"/>
                <a:cs typeface="Lobster"/>
                <a:sym typeface="Lobster"/>
              </a:rPr>
              <a:t>3. Водойми.</a:t>
            </a:r>
            <a:endParaRPr sz="2400">
              <a:solidFill>
                <a:srgbClr val="274E13"/>
              </a:solidFill>
              <a:highlight>
                <a:srgbClr val="6FEBC3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274E13"/>
                </a:solidFill>
                <a:highlight>
                  <a:srgbClr val="6FEBC3"/>
                </a:highlight>
                <a:latin typeface="Lobster"/>
                <a:ea typeface="Lobster"/>
                <a:cs typeface="Lobster"/>
                <a:sym typeface="Lobster"/>
              </a:rPr>
              <a:t>4. Ґрунти.</a:t>
            </a:r>
            <a:endParaRPr sz="2400">
              <a:solidFill>
                <a:srgbClr val="274E13"/>
              </a:solidFill>
              <a:highlight>
                <a:srgbClr val="6FEBC3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274E13"/>
                </a:solidFill>
                <a:highlight>
                  <a:srgbClr val="6FEBC3"/>
                </a:highlight>
                <a:latin typeface="Lobster"/>
                <a:ea typeface="Lobster"/>
                <a:cs typeface="Lobster"/>
                <a:sym typeface="Lobster"/>
              </a:rPr>
              <a:t>5. Рослинний і тваринний світ.</a:t>
            </a:r>
            <a:endParaRPr sz="2400">
              <a:solidFill>
                <a:srgbClr val="274E13"/>
              </a:solidFill>
              <a:highlight>
                <a:srgbClr val="6FEBC3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274E13"/>
                </a:solidFill>
                <a:highlight>
                  <a:srgbClr val="6FEBC3"/>
                </a:highlight>
                <a:latin typeface="Lobster"/>
                <a:ea typeface="Lobster"/>
                <a:cs typeface="Lobster"/>
                <a:sym typeface="Lobster"/>
              </a:rPr>
              <a:t>6. Екологічні проблеми. Охорона природи.</a:t>
            </a:r>
            <a:endParaRPr sz="2400">
              <a:solidFill>
                <a:srgbClr val="274E13"/>
              </a:solidFill>
              <a:highlight>
                <a:srgbClr val="6FEBC3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274E13"/>
                </a:solidFill>
                <a:highlight>
                  <a:srgbClr val="6FEBC3"/>
                </a:highlight>
                <a:latin typeface="Lobster"/>
                <a:ea typeface="Lobster"/>
                <a:cs typeface="Lobster"/>
                <a:sym typeface="Lobster"/>
              </a:rPr>
              <a:t>7. Залежність діяльності людей від природних умов.</a:t>
            </a:r>
            <a:endParaRPr sz="2400">
              <a:solidFill>
                <a:srgbClr val="274E13"/>
              </a:solidFill>
              <a:highlight>
                <a:srgbClr val="6FEBC3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875" y="323725"/>
            <a:ext cx="6970800" cy="48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/>
          <p:nvPr/>
        </p:nvSpPr>
        <p:spPr>
          <a:xfrm>
            <a:off x="1645875" y="941375"/>
            <a:ext cx="4079325" cy="1117975"/>
          </a:xfrm>
          <a:custGeom>
            <a:avLst/>
            <a:gdLst/>
            <a:ahLst/>
            <a:cxnLst/>
            <a:rect l="l" t="t" r="r" b="b"/>
            <a:pathLst>
              <a:path w="163173" h="44719" extrusionOk="0">
                <a:moveTo>
                  <a:pt x="0" y="38201"/>
                </a:moveTo>
                <a:cubicBezTo>
                  <a:pt x="5469" y="38201"/>
                  <a:pt x="11184" y="37562"/>
                  <a:pt x="16372" y="39293"/>
                </a:cubicBezTo>
                <a:cubicBezTo>
                  <a:pt x="17795" y="39768"/>
                  <a:pt x="16988" y="42236"/>
                  <a:pt x="17463" y="43659"/>
                </a:cubicBezTo>
                <a:cubicBezTo>
                  <a:pt x="17984" y="45222"/>
                  <a:pt x="20812" y="44724"/>
                  <a:pt x="22375" y="44204"/>
                </a:cubicBezTo>
                <a:cubicBezTo>
                  <a:pt x="27860" y="42378"/>
                  <a:pt x="33807" y="42210"/>
                  <a:pt x="39292" y="40384"/>
                </a:cubicBezTo>
                <a:cubicBezTo>
                  <a:pt x="41370" y="39692"/>
                  <a:pt x="42126" y="36711"/>
                  <a:pt x="44204" y="36018"/>
                </a:cubicBezTo>
                <a:cubicBezTo>
                  <a:pt x="48000" y="34752"/>
                  <a:pt x="52413" y="34752"/>
                  <a:pt x="56210" y="36018"/>
                </a:cubicBezTo>
                <a:cubicBezTo>
                  <a:pt x="59879" y="37241"/>
                  <a:pt x="61190" y="42721"/>
                  <a:pt x="64942" y="43659"/>
                </a:cubicBezTo>
                <a:cubicBezTo>
                  <a:pt x="70895" y="45148"/>
                  <a:pt x="77129" y="41777"/>
                  <a:pt x="82951" y="39839"/>
                </a:cubicBezTo>
                <a:cubicBezTo>
                  <a:pt x="87125" y="38449"/>
                  <a:pt x="91874" y="42868"/>
                  <a:pt x="96048" y="41476"/>
                </a:cubicBezTo>
                <a:cubicBezTo>
                  <a:pt x="99363" y="40370"/>
                  <a:pt x="99282" y="34396"/>
                  <a:pt x="102597" y="33290"/>
                </a:cubicBezTo>
                <a:cubicBezTo>
                  <a:pt x="106200" y="32088"/>
                  <a:pt x="110351" y="32122"/>
                  <a:pt x="113512" y="30015"/>
                </a:cubicBezTo>
                <a:cubicBezTo>
                  <a:pt x="116424" y="28075"/>
                  <a:pt x="117317" y="24057"/>
                  <a:pt x="118423" y="20738"/>
                </a:cubicBezTo>
                <a:cubicBezTo>
                  <a:pt x="119286" y="18149"/>
                  <a:pt x="123043" y="17756"/>
                  <a:pt x="124972" y="15826"/>
                </a:cubicBezTo>
                <a:cubicBezTo>
                  <a:pt x="126409" y="14387"/>
                  <a:pt x="129046" y="15378"/>
                  <a:pt x="130975" y="14735"/>
                </a:cubicBezTo>
                <a:cubicBezTo>
                  <a:pt x="133758" y="13807"/>
                  <a:pt x="135833" y="9441"/>
                  <a:pt x="138615" y="10369"/>
                </a:cubicBezTo>
                <a:cubicBezTo>
                  <a:pt x="143261" y="11919"/>
                  <a:pt x="148157" y="15736"/>
                  <a:pt x="152804" y="14189"/>
                </a:cubicBezTo>
                <a:cubicBezTo>
                  <a:pt x="154639" y="13578"/>
                  <a:pt x="150351" y="11190"/>
                  <a:pt x="148984" y="9823"/>
                </a:cubicBezTo>
                <a:cubicBezTo>
                  <a:pt x="148171" y="9010"/>
                  <a:pt x="151167" y="9096"/>
                  <a:pt x="152258" y="8732"/>
                </a:cubicBezTo>
                <a:cubicBezTo>
                  <a:pt x="154035" y="8139"/>
                  <a:pt x="153662" y="5144"/>
                  <a:pt x="154987" y="3820"/>
                </a:cubicBezTo>
                <a:cubicBezTo>
                  <a:pt x="157117" y="1692"/>
                  <a:pt x="163173" y="3011"/>
                  <a:pt x="163173" y="0"/>
                </a:cubicBezTo>
              </a:path>
            </a:pathLst>
          </a:custGeom>
          <a:noFill/>
          <a:ln w="28575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Google Shape;139;p26"/>
          <p:cNvSpPr/>
          <p:nvPr/>
        </p:nvSpPr>
        <p:spPr>
          <a:xfrm>
            <a:off x="1433775" y="2252275"/>
            <a:ext cx="1195675" cy="681030"/>
          </a:xfrm>
          <a:custGeom>
            <a:avLst/>
            <a:gdLst/>
            <a:ahLst/>
            <a:cxnLst/>
            <a:rect l="l" t="t" r="r" b="b"/>
            <a:pathLst>
              <a:path w="51845" h="33290" extrusionOk="0">
                <a:moveTo>
                  <a:pt x="0" y="0"/>
                </a:moveTo>
                <a:cubicBezTo>
                  <a:pt x="10990" y="0"/>
                  <a:pt x="19780" y="9730"/>
                  <a:pt x="28924" y="15826"/>
                </a:cubicBezTo>
                <a:cubicBezTo>
                  <a:pt x="31235" y="17366"/>
                  <a:pt x="32413" y="20286"/>
                  <a:pt x="33290" y="22921"/>
                </a:cubicBezTo>
                <a:cubicBezTo>
                  <a:pt x="34502" y="26562"/>
                  <a:pt x="39473" y="27711"/>
                  <a:pt x="43113" y="28924"/>
                </a:cubicBezTo>
                <a:cubicBezTo>
                  <a:pt x="46200" y="29953"/>
                  <a:pt x="48591" y="33290"/>
                  <a:pt x="51845" y="33290"/>
                </a:cubicBezTo>
              </a:path>
            </a:pathLst>
          </a:custGeom>
          <a:noFill/>
          <a:ln w="28575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Google Shape;140;p26"/>
          <p:cNvSpPr/>
          <p:nvPr/>
        </p:nvSpPr>
        <p:spPr>
          <a:xfrm>
            <a:off x="4006150" y="1910050"/>
            <a:ext cx="3097025" cy="1650825"/>
          </a:xfrm>
          <a:custGeom>
            <a:avLst/>
            <a:gdLst/>
            <a:ahLst/>
            <a:cxnLst/>
            <a:rect l="l" t="t" r="r" b="b"/>
            <a:pathLst>
              <a:path w="123881" h="66033" extrusionOk="0">
                <a:moveTo>
                  <a:pt x="0" y="66033"/>
                </a:moveTo>
                <a:cubicBezTo>
                  <a:pt x="0" y="60625"/>
                  <a:pt x="10296" y="60250"/>
                  <a:pt x="12006" y="55119"/>
                </a:cubicBezTo>
                <a:cubicBezTo>
                  <a:pt x="13756" y="49870"/>
                  <a:pt x="14398" y="42135"/>
                  <a:pt x="19646" y="40384"/>
                </a:cubicBezTo>
                <a:cubicBezTo>
                  <a:pt x="24653" y="38714"/>
                  <a:pt x="31740" y="43570"/>
                  <a:pt x="35472" y="39838"/>
                </a:cubicBezTo>
                <a:cubicBezTo>
                  <a:pt x="36972" y="38338"/>
                  <a:pt x="36735" y="35052"/>
                  <a:pt x="38747" y="34381"/>
                </a:cubicBezTo>
                <a:cubicBezTo>
                  <a:pt x="47453" y="31477"/>
                  <a:pt x="56781" y="30731"/>
                  <a:pt x="65488" y="27832"/>
                </a:cubicBezTo>
                <a:cubicBezTo>
                  <a:pt x="70199" y="26264"/>
                  <a:pt x="67872" y="16306"/>
                  <a:pt x="72582" y="14735"/>
                </a:cubicBezTo>
                <a:cubicBezTo>
                  <a:pt x="76644" y="13380"/>
                  <a:pt x="81571" y="15088"/>
                  <a:pt x="85134" y="17463"/>
                </a:cubicBezTo>
                <a:cubicBezTo>
                  <a:pt x="90983" y="21361"/>
                  <a:pt x="99204" y="15867"/>
                  <a:pt x="105872" y="13643"/>
                </a:cubicBezTo>
                <a:cubicBezTo>
                  <a:pt x="107116" y="13228"/>
                  <a:pt x="107901" y="15412"/>
                  <a:pt x="109146" y="15826"/>
                </a:cubicBezTo>
                <a:cubicBezTo>
                  <a:pt x="111114" y="16481"/>
                  <a:pt x="113181" y="13533"/>
                  <a:pt x="115149" y="14189"/>
                </a:cubicBezTo>
                <a:cubicBezTo>
                  <a:pt x="116393" y="14604"/>
                  <a:pt x="116020" y="17463"/>
                  <a:pt x="117332" y="17463"/>
                </a:cubicBezTo>
                <a:cubicBezTo>
                  <a:pt x="120265" y="17463"/>
                  <a:pt x="116348" y="10805"/>
                  <a:pt x="118423" y="8732"/>
                </a:cubicBezTo>
                <a:cubicBezTo>
                  <a:pt x="119195" y="7960"/>
                  <a:pt x="121353" y="9768"/>
                  <a:pt x="121698" y="8732"/>
                </a:cubicBezTo>
                <a:cubicBezTo>
                  <a:pt x="122647" y="5886"/>
                  <a:pt x="123881" y="3000"/>
                  <a:pt x="123881" y="0"/>
                </a:cubicBezTo>
              </a:path>
            </a:pathLst>
          </a:custGeom>
          <a:noFill/>
          <a:ln w="28575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Google Shape;141;p26"/>
          <p:cNvSpPr/>
          <p:nvPr/>
        </p:nvSpPr>
        <p:spPr>
          <a:xfrm>
            <a:off x="5438700" y="4561808"/>
            <a:ext cx="791300" cy="336125"/>
          </a:xfrm>
          <a:custGeom>
            <a:avLst/>
            <a:gdLst/>
            <a:ahLst/>
            <a:cxnLst/>
            <a:rect l="l" t="t" r="r" b="b"/>
            <a:pathLst>
              <a:path w="31652" h="13445" extrusionOk="0">
                <a:moveTo>
                  <a:pt x="0" y="13445"/>
                </a:moveTo>
                <a:cubicBezTo>
                  <a:pt x="2891" y="10554"/>
                  <a:pt x="2670" y="4369"/>
                  <a:pt x="6548" y="3076"/>
                </a:cubicBezTo>
                <a:cubicBezTo>
                  <a:pt x="14488" y="428"/>
                  <a:pt x="25734" y="-2296"/>
                  <a:pt x="31652" y="3622"/>
                </a:cubicBezTo>
              </a:path>
            </a:pathLst>
          </a:custGeom>
          <a:noFill/>
          <a:ln w="28575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Google Shape;142;p26"/>
          <p:cNvSpPr txBox="1"/>
          <p:nvPr/>
        </p:nvSpPr>
        <p:spPr>
          <a:xfrm>
            <a:off x="1632225" y="1555325"/>
            <a:ext cx="16236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3" name="Google Shape;143;p26"/>
          <p:cNvCxnSpPr/>
          <p:nvPr/>
        </p:nvCxnSpPr>
        <p:spPr>
          <a:xfrm>
            <a:off x="2532675" y="1337025"/>
            <a:ext cx="416700" cy="16200"/>
          </a:xfrm>
          <a:prstGeom prst="straightConnector1">
            <a:avLst/>
          </a:prstGeom>
          <a:noFill/>
          <a:ln w="152400" cap="flat" cmpd="sng">
            <a:solidFill>
              <a:srgbClr val="50A96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4" name="Google Shape;144;p26"/>
          <p:cNvCxnSpPr/>
          <p:nvPr/>
        </p:nvCxnSpPr>
        <p:spPr>
          <a:xfrm rot="10800000" flipH="1">
            <a:off x="3254525" y="2067825"/>
            <a:ext cx="1446300" cy="423000"/>
          </a:xfrm>
          <a:prstGeom prst="straightConnector1">
            <a:avLst/>
          </a:prstGeom>
          <a:noFill/>
          <a:ln w="1524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5" name="Google Shape;145;p26"/>
          <p:cNvSpPr txBox="1"/>
          <p:nvPr/>
        </p:nvSpPr>
        <p:spPr>
          <a:xfrm rot="-523654">
            <a:off x="5203448" y="2931328"/>
            <a:ext cx="2319153" cy="43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 txBox="1"/>
          <p:nvPr/>
        </p:nvSpPr>
        <p:spPr>
          <a:xfrm>
            <a:off x="5055450" y="2787525"/>
            <a:ext cx="219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7" name="Google Shape;147;p26"/>
          <p:cNvCxnSpPr/>
          <p:nvPr/>
        </p:nvCxnSpPr>
        <p:spPr>
          <a:xfrm rot="10800000" flipH="1">
            <a:off x="5273725" y="3073750"/>
            <a:ext cx="1978200" cy="249300"/>
          </a:xfrm>
          <a:prstGeom prst="straightConnector1">
            <a:avLst/>
          </a:prstGeom>
          <a:noFill/>
          <a:ln w="152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" name="Google Shape;148;p26"/>
          <p:cNvSpPr txBox="1"/>
          <p:nvPr/>
        </p:nvSpPr>
        <p:spPr>
          <a:xfrm rot="1644632">
            <a:off x="1420166" y="2441627"/>
            <a:ext cx="572809" cy="40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" name="Google Shape;149;p26"/>
          <p:cNvCxnSpPr/>
          <p:nvPr/>
        </p:nvCxnSpPr>
        <p:spPr>
          <a:xfrm>
            <a:off x="1374250" y="2151900"/>
            <a:ext cx="829800" cy="740400"/>
          </a:xfrm>
          <a:prstGeom prst="straightConnector1">
            <a:avLst/>
          </a:prstGeom>
          <a:noFill/>
          <a:ln w="76200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0" name="Google Shape;150;p26"/>
          <p:cNvSpPr txBox="1"/>
          <p:nvPr/>
        </p:nvSpPr>
        <p:spPr>
          <a:xfrm>
            <a:off x="5723950" y="4897925"/>
            <a:ext cx="73347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6"/>
          <p:cNvSpPr txBox="1"/>
          <p:nvPr/>
        </p:nvSpPr>
        <p:spPr>
          <a:xfrm rot="-793361">
            <a:off x="5435466" y="4685512"/>
            <a:ext cx="717420" cy="144226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2" name="Google Shape;152;p26"/>
          <p:cNvCxnSpPr>
            <a:stCxn id="151" idx="1"/>
            <a:endCxn id="151" idx="3"/>
          </p:cNvCxnSpPr>
          <p:nvPr/>
        </p:nvCxnSpPr>
        <p:spPr>
          <a:xfrm rot="10800000" flipH="1">
            <a:off x="5444976" y="4675575"/>
            <a:ext cx="698400" cy="164100"/>
          </a:xfrm>
          <a:prstGeom prst="straightConnector1">
            <a:avLst/>
          </a:prstGeom>
          <a:noFill/>
          <a:ln w="7620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925" y="152400"/>
            <a:ext cx="74082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/>
        </p:nvSpPr>
        <p:spPr>
          <a:xfrm>
            <a:off x="0" y="0"/>
            <a:ext cx="90678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</a:t>
            </a:r>
            <a:r>
              <a:rPr lang="ru" sz="2400" b="1" i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Домашнє завдання</a:t>
            </a:r>
            <a:endParaRPr sz="18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Прочитати в підручнику параграф 41.</a:t>
            </a:r>
            <a:endParaRPr sz="1800" b="1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Закінчити роботу в контурній карті (визначення природних зон України).</a:t>
            </a:r>
            <a:endParaRPr sz="1800" b="1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Переглянути відео «Дива природи України», розміщене у Класрумі за посиланням  </a:t>
            </a:r>
            <a:r>
              <a:rPr lang="ru" sz="1800" b="1">
                <a:solidFill>
                  <a:srgbClr val="274E13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ru" sz="1800" b="1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https://www.youtube.com/watch?v=R795gjM3xj4</a:t>
            </a:r>
            <a:endParaRPr sz="1800" b="1" u="sng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Виконати у Класрумі тест з творчим завданням (характеристика-уява обраної для подорожі природної зони).</a:t>
            </a:r>
            <a:r>
              <a:rPr lang="ru" sz="1800" b="1">
                <a:solidFill>
                  <a:srgbClr val="274E13"/>
                </a:solidFill>
                <a:uFill>
                  <a:noFill/>
                </a:uFill>
                <a:hlinkClick r:id="rId4"/>
              </a:rPr>
              <a:t> </a:t>
            </a:r>
            <a:r>
              <a:rPr lang="ru" sz="1800" b="1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https://docs.google.com/forms/d/e/1FAIpQLSeM4zjGEuS-_Zeh6uLq8Tel7TUdO6f-yG77kzsDJrKMQ-js1Q/viewform?usp=sf_link</a:t>
            </a:r>
            <a:endParaRPr sz="1800" b="1" u="sng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b="1" u="sng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056800" y="193050"/>
            <a:ext cx="7446600" cy="753300"/>
          </a:xfrm>
          <a:prstGeom prst="rect">
            <a:avLst/>
          </a:prstGeom>
          <a:solidFill>
            <a:srgbClr val="97EEC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</a:t>
            </a:r>
            <a:r>
              <a:rPr lang="ru" sz="3600">
                <a:solidFill>
                  <a:srgbClr val="6AA84F"/>
                </a:solidFill>
                <a:latin typeface="Lobster"/>
                <a:ea typeface="Lobster"/>
                <a:cs typeface="Lobster"/>
                <a:sym typeface="Lobster"/>
              </a:rPr>
              <a:t>Теплові пояси</a:t>
            </a:r>
            <a:endParaRPr sz="3600">
              <a:solidFill>
                <a:srgbClr val="6AA84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t="19633"/>
          <a:stretch/>
        </p:blipFill>
        <p:spPr>
          <a:xfrm>
            <a:off x="1056800" y="946450"/>
            <a:ext cx="7446725" cy="411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311700" y="1176450"/>
            <a:ext cx="8520600" cy="29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 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274E13"/>
                </a:solidFill>
                <a:latin typeface="Lobster"/>
                <a:ea typeface="Lobster"/>
                <a:cs typeface="Lobster"/>
                <a:sym typeface="Lobster"/>
              </a:rPr>
              <a:t>Передбачення</a:t>
            </a:r>
            <a:endParaRPr sz="3600">
              <a:solidFill>
                <a:srgbClr val="274E1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274E13"/>
                </a:solidFill>
                <a:latin typeface="Lobster"/>
                <a:ea typeface="Lobster"/>
                <a:cs typeface="Lobster"/>
                <a:sym typeface="Lobster"/>
              </a:rPr>
              <a:t>Про що йтиметься на уроці?</a:t>
            </a:r>
            <a:endParaRPr sz="3600">
              <a:solidFill>
                <a:srgbClr val="274E1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https://www.youtube.com/watch?v=WHeOZLmXxn8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/>
          <p:nvPr/>
        </p:nvSpPr>
        <p:spPr>
          <a:xfrm>
            <a:off x="0" y="0"/>
            <a:ext cx="9054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 b="1" i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Вправа «Нотна грамота – розкодуй!»</a:t>
            </a:r>
            <a:endParaRPr sz="3600" b="1" i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Знайди та прибери назви перших п’яти нот у цій фразі:</a:t>
            </a:r>
            <a:endParaRPr sz="36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    ДОПРИРЕРОДМІНІФАЗОСОЛЬНИ</a:t>
            </a:r>
            <a:endParaRPr sz="36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35075" y="3795750"/>
            <a:ext cx="8169000" cy="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ДО</a:t>
            </a:r>
            <a:r>
              <a:rPr lang="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ru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</a:t>
            </a:r>
            <a:r>
              <a:rPr lang="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</a:t>
            </a:r>
            <a:r>
              <a:rPr lang="ru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</a:t>
            </a:r>
            <a:r>
              <a:rPr lang="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</a:t>
            </a:r>
            <a:r>
              <a:rPr lang="ru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</a:t>
            </a:r>
            <a:r>
              <a:rPr lang="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</a:t>
            </a:r>
            <a:r>
              <a:rPr lang="ru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СОЛЬ</a:t>
            </a:r>
            <a:r>
              <a:rPr lang="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275" y="0"/>
            <a:ext cx="6673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250" y="113150"/>
            <a:ext cx="3929126" cy="27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0550"/>
            <a:ext cx="3809625" cy="285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3100" y="1882750"/>
            <a:ext cx="3580900" cy="24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50" y="2215675"/>
            <a:ext cx="3737672" cy="24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11475" y="2839500"/>
            <a:ext cx="4141822" cy="23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501900" y="179275"/>
            <a:ext cx="8056500" cy="19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rgbClr val="38761D"/>
                </a:solidFill>
                <a:highlight>
                  <a:srgbClr val="7AEBB2"/>
                </a:highlight>
                <a:latin typeface="Lobster"/>
                <a:ea typeface="Lobster"/>
                <a:cs typeface="Lobster"/>
                <a:sym typeface="Lobster"/>
              </a:rPr>
              <a:t>Найнижче положення Сонце  займає біля Північного полюса. Що ближче до екватора, то вище піднімається Сонце над горизонтом і то триваліше і спекотніше літо, коротша й тепліша зима.</a:t>
            </a:r>
            <a:endParaRPr sz="2400" b="1">
              <a:solidFill>
                <a:srgbClr val="38761D"/>
              </a:solidFill>
              <a:highlight>
                <a:srgbClr val="7AEBB2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88" y="2151175"/>
            <a:ext cx="8140225" cy="28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12747800" y="1349175"/>
            <a:ext cx="15606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5855550" y="445025"/>
            <a:ext cx="2976600" cy="42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8761D"/>
                </a:solidFill>
                <a:latin typeface="Lobster"/>
                <a:ea typeface="Lobster"/>
                <a:cs typeface="Lobster"/>
                <a:sym typeface="Lobster"/>
              </a:rPr>
              <a:t>Кути, під якими Сонце потрапляє на різні ділянки поверхні Землі</a:t>
            </a:r>
            <a:endParaRPr sz="3600">
              <a:solidFill>
                <a:srgbClr val="38761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50" y="68950"/>
            <a:ext cx="5454925" cy="50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6034800" y="482625"/>
            <a:ext cx="2797500" cy="41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8761D"/>
                </a:solidFill>
                <a:latin typeface="Lobster"/>
                <a:ea typeface="Lobster"/>
                <a:cs typeface="Lobster"/>
                <a:sym typeface="Lobster"/>
              </a:rPr>
              <a:t>Зміна природних зон на рівнинах і у горах </a:t>
            </a:r>
            <a:endParaRPr sz="3600">
              <a:solidFill>
                <a:srgbClr val="38761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00" y="482625"/>
            <a:ext cx="5772100" cy="41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Экран (16:9)</PresentationFormat>
  <Paragraphs>35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Lobster</vt:lpstr>
      <vt:lpstr>Arial</vt:lpstr>
      <vt:lpstr>Times New Roman</vt:lpstr>
      <vt:lpstr>Simple Light</vt:lpstr>
      <vt:lpstr>«Природні зони України»</vt:lpstr>
      <vt:lpstr>                        Теплові пояси</vt:lpstr>
      <vt:lpstr>Презентация PowerPoint</vt:lpstr>
      <vt:lpstr>Презентация PowerPoint</vt:lpstr>
      <vt:lpstr>Презентация PowerPoint</vt:lpstr>
      <vt:lpstr>Презентация PowerPoint</vt:lpstr>
      <vt:lpstr>Найнижче положення Сонце  займає біля Північного полюса. Що ближче до екватора, то вище піднімається Сонце над горизонтом і то триваліше і спекотніше літо, коротша й тепліша зима. </vt:lpstr>
      <vt:lpstr>Кути, під якими Сонце потрапляє на різні ділянки поверхні Землі</vt:lpstr>
      <vt:lpstr>Зміна природних зон на рівнинах і у горах </vt:lpstr>
      <vt:lpstr>Природні зони - ділянки земної кулі, подібні за природними умовами (надходженням кількості тепла й вологи, погодними умовами в різні пори року, видами ґрунтів, річковою мережею річок, певним рослинним і тваринним світом, і як наслідок, також  діяльністю людини). </vt:lpstr>
      <vt:lpstr>Презентация PowerPoint</vt:lpstr>
      <vt:lpstr>Презентация PowerPoint</vt:lpstr>
      <vt:lpstr>План характеристики природної зони 1. Де розміщена, межі. 2. Форми земної поверхні. 3. Водойми. 4. Ґрунти. 5. Рослинний і тваринний світ. 6. Екологічні проблеми. Охорона природи. 7. Залежність діяльності людей від природних умов.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«Природні зони України»</dc:title>
  <cp:lastModifiedBy>Пользователь Windows</cp:lastModifiedBy>
  <cp:revision>1</cp:revision>
  <dcterms:modified xsi:type="dcterms:W3CDTF">2020-04-06T11:29:23Z</dcterms:modified>
</cp:coreProperties>
</file>