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333e1a7d3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333e1a7d3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333e1a7d3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333e1a7d3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333e1a7d3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333e1a7d3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333e1a7d3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333e1a7d3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333e1a7d3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333e1a7d3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333e1a7d3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333e1a7d3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333e1a7d3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333e1a7d3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333e1a7d3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333e1a7d3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333e1a7d3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333e1a7d3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333e1a7d3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333e1a7d3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333e1a7d3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333e1a7d3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333e1a7d3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333e1a7d3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333e1a7d3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333e1a7d3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333e1a7d3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333e1a7d3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333e1a7d3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333e1a7d3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333e1a7d3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333e1a7d3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33e1a7d3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33e1a7d3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333e1a7d3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333e1a7d3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333e1a7d3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333e1a7d3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333e1a7d3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333e1a7d3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333e1a7d3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333e1a7d3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earningapps.org/display?v=pnimqz9va2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v=0meG5Pn_iO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earningapps.org/display?v=pdrya0u722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gle/EmPCo4pGuEfHF7An6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78701" y="0"/>
            <a:ext cx="92227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1875" y="78725"/>
            <a:ext cx="7222068" cy="2804220"/>
          </a:xfrm>
          <a:prstGeom prst="cloud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565150" algn="l" rtl="0">
              <a:spcBef>
                <a:spcPts val="0"/>
              </a:spcBef>
              <a:spcAft>
                <a:spcPts val="0"/>
              </a:spcAft>
              <a:buSzPts val="5300"/>
              <a:buFont typeface="Times New Roman"/>
              <a:buChar char="-"/>
            </a:pPr>
            <a:r>
              <a:rPr lang="ru" sz="5300" dirty="0" smtClean="0">
                <a:latin typeface="Times New Roman"/>
                <a:ea typeface="Times New Roman"/>
                <a:cs typeface="Times New Roman"/>
                <a:sym typeface="Times New Roman"/>
              </a:rPr>
              <a:t>Добрий день, </a:t>
            </a:r>
            <a:r>
              <a:rPr lang="ru" sz="5300" dirty="0">
                <a:latin typeface="Times New Roman"/>
                <a:ea typeface="Times New Roman"/>
                <a:cs typeface="Times New Roman"/>
                <a:sym typeface="Times New Roman"/>
              </a:rPr>
              <a:t>мої любі діти.</a:t>
            </a:r>
            <a:endParaRPr sz="53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2785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/>
        </p:nvSpPr>
        <p:spPr>
          <a:xfrm>
            <a:off x="59025" y="856025"/>
            <a:ext cx="9012600" cy="45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-</a:t>
            </a:r>
            <a:r>
              <a:rPr lang="ru" sz="24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Прочитайте  прислів’я, запишіть їх. Підкресліть  </a:t>
            </a:r>
            <a:r>
              <a:rPr lang="ru" sz="2400" i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ru" sz="24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дієсловами</a:t>
            </a:r>
            <a:endParaRPr sz="24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кажи  не вмію, а кажи – навчуся.</a:t>
            </a:r>
            <a:endParaRPr sz="36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побігаєш – не пообідаєш.</a:t>
            </a:r>
            <a:endParaRPr sz="36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Хто не здається, той усього доб’ється.</a:t>
            </a:r>
            <a:endParaRPr sz="36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 лежачий камінь вода не тече.</a:t>
            </a:r>
            <a:endParaRPr sz="36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5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Поясніть значення прислів’їв. </a:t>
            </a:r>
            <a:endParaRPr sz="25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2"/>
          <p:cNvSpPr txBox="1"/>
          <p:nvPr/>
        </p:nvSpPr>
        <p:spPr>
          <a:xfrm>
            <a:off x="698600" y="177100"/>
            <a:ext cx="75960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народної мудрості</a:t>
            </a:r>
            <a:endParaRPr sz="33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2785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/>
        </p:nvSpPr>
        <p:spPr>
          <a:xfrm>
            <a:off x="59025" y="1731725"/>
            <a:ext cx="9012600" cy="3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-</a:t>
            </a:r>
            <a:r>
              <a:rPr lang="ru" sz="3600" b="1" u="sng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кажи</a:t>
            </a:r>
            <a:r>
              <a:rPr lang="ru" sz="36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3600" b="1" u="sng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вмію</a:t>
            </a:r>
            <a:r>
              <a:rPr lang="ru" sz="36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кажи – навчуся.</a:t>
            </a:r>
            <a:endParaRPr sz="36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 b="1" u="sng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побігаєш</a:t>
            </a:r>
            <a:r>
              <a:rPr lang="ru" sz="36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" sz="3600" b="1" u="sng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пообідаєш</a:t>
            </a:r>
            <a:r>
              <a:rPr lang="ru" sz="36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Хто </a:t>
            </a:r>
            <a:r>
              <a:rPr lang="ru" sz="3600" b="1" u="sng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здається,</a:t>
            </a:r>
            <a:r>
              <a:rPr lang="ru" sz="36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той усього доб’ється.</a:t>
            </a:r>
            <a:endParaRPr sz="36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 лежачий камінь вода </a:t>
            </a:r>
            <a:r>
              <a:rPr lang="ru" sz="3600" b="1" u="sng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тече.</a:t>
            </a:r>
            <a:endParaRPr sz="3600" b="1" u="sng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5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23"/>
          <p:cNvSpPr txBox="1"/>
          <p:nvPr/>
        </p:nvSpPr>
        <p:spPr>
          <a:xfrm>
            <a:off x="698600" y="177100"/>
            <a:ext cx="7596000" cy="13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народної мудрості</a:t>
            </a:r>
            <a:endParaRPr sz="33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i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Перевір свою роботу</a:t>
            </a:r>
            <a:endParaRPr sz="2800" b="1" i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81675" cy="681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/>
        </p:nvSpPr>
        <p:spPr>
          <a:xfrm>
            <a:off x="1407025" y="3069875"/>
            <a:ext cx="7153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4500" b="1" dirty="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Ненавидіти, неволити</a:t>
            </a:r>
            <a:r>
              <a:rPr lang="ru" sz="45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" sz="4500" b="1" smtClean="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непокоїти</a:t>
            </a:r>
            <a:r>
              <a:rPr lang="ru" sz="4500" b="1" dirty="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непритомніти, незчутися, нехтувати.</a:t>
            </a:r>
            <a:endParaRPr sz="4500" b="1" dirty="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4"/>
          <p:cNvSpPr txBox="1"/>
          <p:nvPr/>
        </p:nvSpPr>
        <p:spPr>
          <a:xfrm>
            <a:off x="4329300" y="541150"/>
            <a:ext cx="47031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 </a:t>
            </a:r>
            <a:r>
              <a:rPr lang="ru" sz="3600" i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</a:t>
            </a:r>
            <a:r>
              <a:rPr lang="ru" sz="36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вживаються</a:t>
            </a:r>
            <a:endParaRPr sz="3600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 l="5168"/>
          <a:stretch/>
        </p:blipFill>
        <p:spPr>
          <a:xfrm>
            <a:off x="-121350" y="0"/>
            <a:ext cx="4693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/>
          <p:nvPr/>
        </p:nvSpPr>
        <p:spPr>
          <a:xfrm>
            <a:off x="1151175" y="1869475"/>
            <a:ext cx="7914132" cy="5077080"/>
          </a:xfrm>
          <a:prstGeom prst="cloud">
            <a:avLst/>
          </a:prstGeom>
          <a:solidFill>
            <a:srgbClr val="C9DAF8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Потренуйся!</a:t>
            </a:r>
            <a:endParaRPr sz="39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latin typeface="Times New Roman"/>
                <a:ea typeface="Times New Roman"/>
                <a:cs typeface="Times New Roman"/>
                <a:sym typeface="Times New Roman"/>
              </a:rPr>
              <a:t>     Перейдіть за посиланням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                </a:t>
            </a:r>
            <a:r>
              <a:rPr lang="ru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https://learningapps.org/display?v=pnimqz9va20</a:t>
            </a:r>
            <a:endParaRPr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/>
          <p:nvPr/>
        </p:nvSpPr>
        <p:spPr>
          <a:xfrm>
            <a:off x="728100" y="127900"/>
            <a:ext cx="50280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ФІЗКУЛЬТХВИЛИНКА</a:t>
            </a:r>
            <a:endParaRPr sz="36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728100" y="806800"/>
            <a:ext cx="394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https://www.youtube.com/watch?v=0meG5Pn_iOI</a:t>
            </a:r>
            <a:endParaRPr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/>
          <p:cNvPicPr preferRelativeResize="0"/>
          <p:nvPr/>
        </p:nvPicPr>
        <p:blipFill rotWithShape="1">
          <a:blip r:embed="rId3">
            <a:alphaModFix/>
          </a:blip>
          <a:srcRect t="3443" b="323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/>
          <p:cNvSpPr txBox="1"/>
          <p:nvPr/>
        </p:nvSpPr>
        <p:spPr>
          <a:xfrm>
            <a:off x="198450" y="1220025"/>
            <a:ext cx="8747100" cy="3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7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Запиши прислів’я, розкриваючи дужки.</a:t>
            </a:r>
            <a:endParaRPr sz="27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Хочеш їсти калачі,  (не)сиди на печі.</a:t>
            </a:r>
            <a:endParaRPr sz="33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Якщо зранку попрацюєш — (не)пожалкуєш.</a:t>
            </a:r>
            <a:endParaRPr sz="33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Через вікно весь світ (не)побачиш.</a:t>
            </a:r>
            <a:endParaRPr sz="33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3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Наука в ліс (не)веде, а з лісу виводить. </a:t>
            </a:r>
            <a:endParaRPr sz="33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998575" y="108225"/>
            <a:ext cx="7123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3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народної мудрості</a:t>
            </a:r>
            <a:endParaRPr sz="33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 b="1" i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Попрацюй самостійно</a:t>
            </a:r>
            <a:endParaRPr sz="2800" b="1" i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/>
          <p:cNvPicPr preferRelativeResize="0"/>
          <p:nvPr/>
        </p:nvPicPr>
        <p:blipFill rotWithShape="1">
          <a:blip r:embed="rId3">
            <a:alphaModFix/>
          </a:blip>
          <a:srcRect t="3443" b="323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8"/>
          <p:cNvSpPr txBox="1"/>
          <p:nvPr/>
        </p:nvSpPr>
        <p:spPr>
          <a:xfrm>
            <a:off x="198450" y="1220025"/>
            <a:ext cx="8747100" cy="3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Хочеш їсти калачі,  не сиди на печі.</a:t>
            </a:r>
            <a:endParaRPr sz="33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Якщо зранку попрацюєш — не пожалкуєш.</a:t>
            </a:r>
            <a:endParaRPr sz="33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Через вікно весь світ не побачиш.</a:t>
            </a:r>
            <a:endParaRPr sz="33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Наука в ліс не веде, а з лісу виводить. </a:t>
            </a:r>
            <a:endParaRPr sz="33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0124D"/>
              </a:buClr>
              <a:buSzPts val="2600"/>
              <a:buFont typeface="Times New Roman"/>
              <a:buChar char="-"/>
            </a:pPr>
            <a:r>
              <a:rPr lang="ru" sz="26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написали частку </a:t>
            </a:r>
            <a:r>
              <a:rPr lang="ru" sz="2600" i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ru" sz="26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дієсловами?</a:t>
            </a:r>
            <a:endParaRPr sz="26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998575" y="108225"/>
            <a:ext cx="7123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народної мудрості</a:t>
            </a:r>
            <a:endParaRPr sz="33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i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Перевір себе</a:t>
            </a:r>
            <a:endParaRPr sz="2800" b="1" i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2785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9"/>
          <p:cNvSpPr txBox="1"/>
          <p:nvPr/>
        </p:nvSpPr>
        <p:spPr>
          <a:xfrm>
            <a:off x="65700" y="885550"/>
            <a:ext cx="9012600" cy="4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Відновіть правила. Назвіть, для чого вони  створені? </a:t>
            </a:r>
            <a:r>
              <a:rPr lang="ru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(Не)сидіти близько біля телевізора.</a:t>
            </a:r>
            <a:endParaRPr sz="3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(Не)дивитися довго телевізор.</a:t>
            </a:r>
            <a:endParaRPr sz="3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(Не)мати </a:t>
            </a:r>
            <a:r>
              <a:rPr lang="ru" sz="3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поганого </a:t>
            </a:r>
            <a:r>
              <a:rPr lang="ru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освітлення.</a:t>
            </a:r>
            <a:endParaRPr sz="3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(Не) терти очі брудними руками.</a:t>
            </a:r>
            <a:endParaRPr sz="3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(Не) бавитися перед очима гострими предметами.</a:t>
            </a:r>
            <a:endParaRPr sz="3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600" b="1" u="sng" dirty="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698600" y="177100"/>
            <a:ext cx="75960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Попрацюй самостійно</a:t>
            </a:r>
            <a:endParaRPr sz="31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2785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0"/>
          <p:cNvSpPr txBox="1"/>
          <p:nvPr/>
        </p:nvSpPr>
        <p:spPr>
          <a:xfrm>
            <a:off x="0" y="1466100"/>
            <a:ext cx="9012600" cy="3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Times New Roman"/>
              <a:buChar char="●"/>
            </a:pPr>
            <a:r>
              <a:rPr lang="ru" sz="3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сидіти близько біля телевізора.</a:t>
            </a:r>
            <a:endParaRPr sz="3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Times New Roman"/>
              <a:buChar char="●"/>
            </a:pPr>
            <a:r>
              <a:rPr lang="ru" sz="3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дивитися довго телевізор.</a:t>
            </a:r>
            <a:endParaRPr sz="3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Times New Roman"/>
              <a:buChar char="●"/>
            </a:pPr>
            <a:r>
              <a:rPr lang="ru" sz="3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мати гарне освітлення.</a:t>
            </a:r>
            <a:endParaRPr sz="3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Times New Roman"/>
              <a:buChar char="●"/>
            </a:pPr>
            <a:r>
              <a:rPr lang="ru" sz="3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терти очі брудними руками.</a:t>
            </a:r>
            <a:endParaRPr sz="3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Times New Roman"/>
              <a:buChar char="●"/>
            </a:pPr>
            <a:r>
              <a:rPr lang="ru" sz="30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бавитися перед очима гострими предметами.</a:t>
            </a:r>
            <a:endParaRPr sz="30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Font typeface="Times New Roman"/>
              <a:buChar char="-"/>
            </a:pPr>
            <a:r>
              <a:rPr lang="ru" sz="26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 правила для очей.</a:t>
            </a:r>
            <a:endParaRPr sz="26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765925" y="88550"/>
            <a:ext cx="75960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Попрацюй самостійно</a:t>
            </a:r>
            <a:endParaRPr sz="31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b="1" i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Перевір себе</a:t>
            </a:r>
            <a:endParaRPr sz="3100" b="1" i="1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1"/>
          <p:cNvPicPr preferRelativeResize="0"/>
          <p:nvPr/>
        </p:nvPicPr>
        <p:blipFill rotWithShape="1">
          <a:blip r:embed="rId3">
            <a:alphaModFix/>
          </a:blip>
          <a:srcRect l="5168"/>
          <a:stretch/>
        </p:blipFill>
        <p:spPr>
          <a:xfrm>
            <a:off x="-121350" y="0"/>
            <a:ext cx="4693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/>
          <p:nvPr/>
        </p:nvSpPr>
        <p:spPr>
          <a:xfrm>
            <a:off x="777300" y="2213850"/>
            <a:ext cx="8097732" cy="4398192"/>
          </a:xfrm>
          <a:prstGeom prst="cloud">
            <a:avLst/>
          </a:prstGeom>
          <a:solidFill>
            <a:srgbClr val="C9DAF8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Потренуйся!</a:t>
            </a:r>
            <a:endParaRPr sz="39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latin typeface="Times New Roman"/>
                <a:ea typeface="Times New Roman"/>
                <a:cs typeface="Times New Roman"/>
                <a:sym typeface="Times New Roman"/>
              </a:rPr>
              <a:t>       Перейдіть за посиланням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900"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ru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https://learningapps.org/display?v=pdrya0u7220</a:t>
            </a:r>
            <a:endParaRPr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l="5168"/>
          <a:stretch/>
        </p:blipFill>
        <p:spPr>
          <a:xfrm>
            <a:off x="-121350" y="0"/>
            <a:ext cx="4693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1151175" y="1869475"/>
            <a:ext cx="7914132" cy="5077080"/>
          </a:xfrm>
          <a:prstGeom prst="cloud">
            <a:avLst/>
          </a:prstGeom>
          <a:solidFill>
            <a:srgbClr val="C9DAF8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Пригадаємо, </a:t>
            </a:r>
            <a:endParaRPr sz="39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знаємо про дієслова</a:t>
            </a:r>
            <a:endParaRPr sz="39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latin typeface="Times New Roman"/>
                <a:ea typeface="Times New Roman"/>
                <a:cs typeface="Times New Roman"/>
                <a:sym typeface="Times New Roman"/>
              </a:rPr>
              <a:t>Перейдіть за посиланням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u="sng">
                <a:solidFill>
                  <a:schemeClr val="hlink"/>
                </a:solidFill>
                <a:hlinkClick r:id="rId4"/>
              </a:rPr>
              <a:t>https://forms.gle/EmPCo4pGuEfHF7An6</a:t>
            </a:r>
            <a:endParaRPr sz="15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Який за складністю був тест?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2"/>
          <p:cNvPicPr preferRelativeResize="0"/>
          <p:nvPr/>
        </p:nvPicPr>
        <p:blipFill rotWithShape="1">
          <a:blip r:embed="rId3">
            <a:alphaModFix/>
          </a:blip>
          <a:srcRect b="10362"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 txBox="1"/>
          <p:nvPr/>
        </p:nvSpPr>
        <p:spPr>
          <a:xfrm>
            <a:off x="1003600" y="3158425"/>
            <a:ext cx="6907200" cy="3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Доповни речення</a:t>
            </a:r>
            <a:endParaRPr sz="3100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7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Сьогодні на уроці я дізнався/дізналася…</a:t>
            </a:r>
            <a:endParaRPr sz="27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7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Я навчився/лася…</a:t>
            </a:r>
            <a:endParaRPr sz="27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7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Мені сподобалося…</a:t>
            </a:r>
            <a:endParaRPr sz="27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2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375" y="0"/>
            <a:ext cx="9143999" cy="687013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3"/>
          <p:cNvSpPr txBox="1"/>
          <p:nvPr/>
        </p:nvSpPr>
        <p:spPr>
          <a:xfrm>
            <a:off x="0" y="816675"/>
            <a:ext cx="8874900" cy="4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7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Спишіть загадки, розкриваючи дужки. Запишіть відгадки.</a:t>
            </a:r>
            <a:endParaRPr sz="27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• </a:t>
            </a:r>
            <a:r>
              <a:rPr lang="ru" sz="31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Зроду рук своїх (не)має, а узори вишиває.</a:t>
            </a:r>
            <a:endParaRPr sz="31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1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• Видно край, а до нього (не)дійдеш.</a:t>
            </a:r>
            <a:endParaRPr sz="31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1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• У вогні (не)горить, у воді (не)тоне.</a:t>
            </a:r>
            <a:endParaRPr sz="31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1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• Хоч (не)шию я ніколи, а голок завжди доволі.</a:t>
            </a:r>
            <a:endParaRPr sz="31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1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• Тече, тече — (не) витече, біжить, </a:t>
            </a:r>
            <a:endParaRPr sz="31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100" b="1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біжить — (не вибіжить). </a:t>
            </a:r>
            <a:endParaRPr sz="31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>
            <a:off x="993775" y="49200"/>
            <a:ext cx="6927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Домашнє завдання</a:t>
            </a:r>
            <a:endParaRPr sz="3000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l="21313" t="34535" r="34604" b="11637"/>
          <a:stretch/>
        </p:blipFill>
        <p:spPr>
          <a:xfrm>
            <a:off x="0" y="752725"/>
            <a:ext cx="9144000" cy="606215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958025" y="0"/>
            <a:ext cx="55593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Хмаринка слів</a:t>
            </a:r>
            <a:endParaRPr sz="3600" b="1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165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255900" y="777350"/>
            <a:ext cx="6277500" cy="6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Бачить – не бачить, чути - не чує,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мовчки говорить,  добре мудрує,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кривду соромить,  правди навчає,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часом жартує,  смішки справляє.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Люба розмова – будемо, діти,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нею довіку жити-дружити.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Хто ж то такая в світі щаслива,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мудра, правдива і справедлива. 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147600" y="88550"/>
            <a:ext cx="64941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Прочитай і відгадай загадку</a:t>
            </a:r>
            <a:endParaRPr sz="37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12388"/>
          <a:stretch/>
        </p:blipFill>
        <p:spPr>
          <a:xfrm>
            <a:off x="113050" y="0"/>
            <a:ext cx="90309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2676300" y="2991150"/>
            <a:ext cx="4063500" cy="24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r>
              <a:rPr lang="ru" sz="5800" b="1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     книга</a:t>
            </a:r>
            <a:endParaRPr sz="5800" b="1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2785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157400" y="59050"/>
            <a:ext cx="8865300" cy="60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поводження з книгою:</a:t>
            </a:r>
            <a:endParaRPr sz="36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 ніж узяти книгу, мий руки;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читай під час їжі;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роби помітки на сторінках;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згинай по корінцю;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вкладай зайві предмети;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користуйся закладкою;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протирай книги сухою ганчіркою,  чисти їх пилососом.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ставте книги вільно на полиці, щоб залишалося місце для проникнення повітря.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500"/>
              <a:buFont typeface="Times New Roman"/>
              <a:buChar char="-"/>
            </a:pPr>
            <a:r>
              <a:rPr lang="ru" sz="250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 з усіма правилами ви погоджуєтесь?</a:t>
            </a:r>
            <a:endParaRPr sz="250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953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0" y="1495525"/>
            <a:ext cx="9144000" cy="5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поводження з книгою:</a:t>
            </a:r>
            <a:endParaRPr sz="36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 ніж узяти книгу, ____  мий руки;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  читай під час їжі;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_____   </a:t>
            </a: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роби помітки на сторінках;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  згинай по корінцю;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_____   </a:t>
            </a: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вкладай зайві предмети;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_____   </a:t>
            </a: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користуйся закладкою;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  протирай книги сухою ганчіркою, ____  чисти їх пилососом.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   </a:t>
            </a: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ставте книги вільно на полиці, щоб залишалося місце для проникнення повітря.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953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/>
          </a:blip>
          <a:srcRect b="6296"/>
          <a:stretch/>
        </p:blipFill>
        <p:spPr>
          <a:xfrm>
            <a:off x="0" y="152400"/>
            <a:ext cx="9101376" cy="67056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/>
          <p:nvPr/>
        </p:nvSpPr>
        <p:spPr>
          <a:xfrm>
            <a:off x="3050200" y="3483100"/>
            <a:ext cx="5077090" cy="25287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Тема уроку.</a:t>
            </a:r>
            <a:br>
              <a:rPr b="0" i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</a:br>
            <a:r>
              <a:rPr b="0" i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Написання частки НЕ з дієсловами</a:t>
            </a:r>
            <a:br>
              <a:rPr b="0" i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</a:br>
            <a:r>
              <a:rPr b="0" i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3 клас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l="5168"/>
          <a:stretch/>
        </p:blipFill>
        <p:spPr>
          <a:xfrm>
            <a:off x="-200075" y="0"/>
            <a:ext cx="4693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/>
          <p:nvPr/>
        </p:nvSpPr>
        <p:spPr>
          <a:xfrm>
            <a:off x="905175" y="2941950"/>
            <a:ext cx="8238780" cy="3738852"/>
          </a:xfrm>
          <a:prstGeom prst="cloud">
            <a:avLst/>
          </a:prstGeom>
          <a:solidFill>
            <a:srgbClr val="C9DAF8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b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00" b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з дієсловами окремо пиши:</a:t>
            </a:r>
            <a:endParaRPr sz="2800" b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400" b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сердься,  не крийся,    </a:t>
            </a:r>
            <a:endParaRPr sz="3400" b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400" b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не бий,   не біжи.</a:t>
            </a:r>
            <a:endParaRPr sz="3400" b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21"/>
          <p:cNvSpPr/>
          <p:nvPr/>
        </p:nvSpPr>
        <p:spPr>
          <a:xfrm rot="-1010337">
            <a:off x="2003930" y="767113"/>
            <a:ext cx="7169738" cy="2233524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900" i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</a:t>
            </a:r>
            <a:r>
              <a:rPr lang="ru" sz="39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дієсловами пишеться окремо!!!</a:t>
            </a:r>
            <a:endParaRPr sz="39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Экран (4:3)</PresentationFormat>
  <Paragraphs>118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2</cp:revision>
  <dcterms:modified xsi:type="dcterms:W3CDTF">2020-04-13T20:23:11Z</dcterms:modified>
</cp:coreProperties>
</file>