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0" roundtripDataSignature="AMtx7mgHtGAR6zlDsu35l9bHaCMsNpFG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hyperlink" Target="http://drive.google.com/file/d/1F3O1xqQeRhNYjGc7c29LfuIdjJfyLXBX/view" TargetMode="External"/><Relationship Id="rId12" Type="http://schemas.openxmlformats.org/officeDocument/2006/relationships/hyperlink" Target="http://drive.google.com/file/d/1kqXe2TTaGs4PEkFzlma05iItla1-uApa/view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Relationship Id="rId9" Type="http://schemas.openxmlformats.org/officeDocument/2006/relationships/image" Target="../media/image23.jpg"/><Relationship Id="rId5" Type="http://schemas.openxmlformats.org/officeDocument/2006/relationships/image" Target="../media/image17.jpg"/><Relationship Id="rId6" Type="http://schemas.openxmlformats.org/officeDocument/2006/relationships/image" Target="../media/image19.jpg"/><Relationship Id="rId7" Type="http://schemas.openxmlformats.org/officeDocument/2006/relationships/image" Target="../media/image21.jpg"/><Relationship Id="rId8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8.jpg"/><Relationship Id="rId5" Type="http://schemas.openxmlformats.org/officeDocument/2006/relationships/image" Target="../media/image31.jpg"/><Relationship Id="rId6" Type="http://schemas.openxmlformats.org/officeDocument/2006/relationships/image" Target="../media/image22.gif"/><Relationship Id="rId7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3sFDCHaLomw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://drive.google.com/file/d/13se6Z5pg2curUs4MzcvlJsCRP-bN4T2z/view" TargetMode="External"/><Relationship Id="rId10" Type="http://schemas.openxmlformats.org/officeDocument/2006/relationships/image" Target="../media/image2.png"/><Relationship Id="rId13" Type="http://schemas.openxmlformats.org/officeDocument/2006/relationships/hyperlink" Target="http://drive.google.com/file/d/1Te5nsayMiZE9Xy4vRubCm-XwSP2ZbU59/view" TargetMode="External"/><Relationship Id="rId12" Type="http://schemas.openxmlformats.org/officeDocument/2006/relationships/hyperlink" Target="http://drive.google.com/file/d/1LlLDwPp_wKkKvHrfFFxN6-0x-lWKDeKD/vie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9" Type="http://schemas.openxmlformats.org/officeDocument/2006/relationships/hyperlink" Target="http://drive.google.com/file/d/1-zZ1FSQ-1XacNhwuju7XHhvm71PJA34l/view" TargetMode="External"/><Relationship Id="rId15" Type="http://schemas.openxmlformats.org/officeDocument/2006/relationships/hyperlink" Target="http://drive.google.com/file/d/1fHx-IoPJ1Fg-FWbY5i0bMfrcAdDWwQqy/view" TargetMode="External"/><Relationship Id="rId14" Type="http://schemas.openxmlformats.org/officeDocument/2006/relationships/hyperlink" Target="http://drive.google.com/file/d/1OeDTy_mOgzNT5UNaDAFQJ8mSkxnmVU-F/view" TargetMode="External"/><Relationship Id="rId16" Type="http://schemas.openxmlformats.org/officeDocument/2006/relationships/hyperlink" Target="http://drive.google.com/file/d/1-zZ1FSQ-1XacNhwuju7XHhvm71PJA34l/view" TargetMode="External"/><Relationship Id="rId5" Type="http://schemas.openxmlformats.org/officeDocument/2006/relationships/image" Target="../media/image11.jpg"/><Relationship Id="rId6" Type="http://schemas.openxmlformats.org/officeDocument/2006/relationships/image" Target="../media/image6.jpg"/><Relationship Id="rId7" Type="http://schemas.openxmlformats.org/officeDocument/2006/relationships/image" Target="../media/image5.jpg"/><Relationship Id="rId8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Relationship Id="rId6" Type="http://schemas.openxmlformats.org/officeDocument/2006/relationships/image" Target="../media/image6.jpg"/><Relationship Id="rId7" Type="http://schemas.openxmlformats.org/officeDocument/2006/relationships/image" Target="../media/image5.jpg"/><Relationship Id="rId8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757850" y="6245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OUR WORLD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2073125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                 Підготувала: Підхомна Олена Вікторівна,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                                        вчитель англійської мови</a:t>
            </a:r>
            <a:r>
              <a:rPr lang="en-US"/>
              <a:t> </a:t>
            </a:r>
            <a:endParaRPr/>
          </a:p>
          <a:p>
            <a:pPr indent="0" lvl="0" marL="2743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Красноградського закладу загальної середньої освіти І-ІІІ ступенів №1 ім.О.І.Копиленка Красноградської районної ради Харківської області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торнадо.jpg" id="200" name="Google Shape;200;p10"/>
          <p:cNvPicPr preferRelativeResize="0"/>
          <p:nvPr/>
        </p:nvPicPr>
        <p:blipFill rotWithShape="1">
          <a:blip r:embed="rId3">
            <a:alphaModFix/>
          </a:blip>
          <a:srcRect b="489" l="21303" r="17980" t="0"/>
          <a:stretch/>
        </p:blipFill>
        <p:spPr>
          <a:xfrm>
            <a:off x="576648" y="2544091"/>
            <a:ext cx="3855308" cy="30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>
            <p:ph type="title"/>
          </p:nvPr>
        </p:nvSpPr>
        <p:spPr>
          <a:xfrm>
            <a:off x="354227" y="365126"/>
            <a:ext cx="816231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-US" sz="2400"/>
              <a:t>What was/were (wasn’t/weren’t) there in the sky/ in the street?</a:t>
            </a:r>
            <a:br>
              <a:rPr b="1" lang="en-US" sz="2400"/>
            </a:br>
            <a:r>
              <a:rPr b="1" lang="en-US" sz="2400"/>
              <a:t>Подивись на малюнок та прочитай речення до нього.</a:t>
            </a:r>
            <a:br>
              <a:rPr b="1" lang="en-US" sz="2400"/>
            </a:br>
            <a:r>
              <a:rPr b="1" lang="en-US" sz="2400"/>
              <a:t>(Як описати що було /чого не було)</a:t>
            </a:r>
            <a:endParaRPr b="1" sz="2400"/>
          </a:p>
        </p:txBody>
      </p:sp>
      <p:sp>
        <p:nvSpPr>
          <p:cNvPr id="202" name="Google Shape;20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r>
              <a:rPr lang="en-US" sz="1140"/>
              <a:t>There wasn’t a bus in the sky.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r>
              <a:rPr lang="en-US" sz="1140"/>
              <a:t>There was a car in the sky.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r>
              <a:rPr lang="en-US" sz="1140"/>
              <a:t>There wasn’t a toy in the sky. There was a bike in the sky.</a:t>
            </a:r>
            <a:endParaRPr/>
          </a:p>
        </p:txBody>
      </p:sp>
      <p:pic>
        <p:nvPicPr>
          <p:cNvPr descr="car-for-whole-life.jpg" id="203" name="Google Shape;203;p1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52170" l="2476" r="53020" t="0"/>
          <a:stretch/>
        </p:blipFill>
        <p:spPr>
          <a:xfrm rot="-423882">
            <a:off x="2010032" y="2633213"/>
            <a:ext cx="1190963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>
            <p:ph idx="3" type="body"/>
          </p:nvPr>
        </p:nvSpPr>
        <p:spPr>
          <a:xfrm>
            <a:off x="4670339" y="1771135"/>
            <a:ext cx="3887391" cy="955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None/>
            </a:pPr>
            <a:r>
              <a:t/>
            </a:r>
            <a:endParaRPr sz="325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5"/>
              <a:buNone/>
            </a:pPr>
            <a:r>
              <a:t/>
            </a:r>
            <a:endParaRPr sz="325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/>
              <a:t>There were trees in the sky.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/>
              <a:t>There weren’t people in the street.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/>
              <a:t>There weren’t cats and dogs in the street.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 sz="600"/>
          </a:p>
        </p:txBody>
      </p:sp>
      <p:pic>
        <p:nvPicPr>
          <p:cNvPr descr="images.jpg" id="205" name="Google Shape;205;p10"/>
          <p:cNvPicPr preferRelativeResize="0"/>
          <p:nvPr>
            <p:ph idx="4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 rot="1246397">
            <a:off x="3438214" y="2809246"/>
            <a:ext cx="921961" cy="691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орнад.jpg" id="206" name="Google Shape;20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6142" y="2553731"/>
            <a:ext cx="4058508" cy="3072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ерева.jpg" id="207" name="Google Shape;207;p10"/>
          <p:cNvPicPr preferRelativeResize="0"/>
          <p:nvPr/>
        </p:nvPicPr>
        <p:blipFill rotWithShape="1">
          <a:blip r:embed="rId7">
            <a:alphaModFix/>
          </a:blip>
          <a:srcRect b="0" l="21380" r="27041" t="0"/>
          <a:stretch/>
        </p:blipFill>
        <p:spPr>
          <a:xfrm rot="2051788">
            <a:off x="5148652" y="2483322"/>
            <a:ext cx="100449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nzania_4682-Uprooted_Tree.jpg" id="208" name="Google Shape;208;p10"/>
          <p:cNvPicPr preferRelativeResize="0"/>
          <p:nvPr/>
        </p:nvPicPr>
        <p:blipFill rotWithShape="1">
          <a:blip r:embed="rId8">
            <a:alphaModFix/>
          </a:blip>
          <a:srcRect b="16034" l="25364" r="24316" t="0"/>
          <a:stretch/>
        </p:blipFill>
        <p:spPr>
          <a:xfrm rot="-1825714">
            <a:off x="7117495" y="2604959"/>
            <a:ext cx="1401172" cy="133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ерево.jpg" id="209" name="Google Shape;209;p10"/>
          <p:cNvPicPr preferRelativeResize="0"/>
          <p:nvPr/>
        </p:nvPicPr>
        <p:blipFill rotWithShape="1">
          <a:blip r:embed="rId9">
            <a:alphaModFix/>
          </a:blip>
          <a:srcRect b="17576" l="49732" r="8988" t="0"/>
          <a:stretch/>
        </p:blipFill>
        <p:spPr>
          <a:xfrm>
            <a:off x="6145427" y="2678326"/>
            <a:ext cx="1005016" cy="112755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 txBox="1"/>
          <p:nvPr/>
        </p:nvSpPr>
        <p:spPr>
          <a:xfrm>
            <a:off x="628647" y="5685072"/>
            <a:ext cx="78867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Вимовляй правильно: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wasn’t                  weren’t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0" title="pronunciation_en_wasn't.mp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50650" y="6325339"/>
            <a:ext cx="271848" cy="27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 title="pronunciation_en_weren't.mp3">
            <a:hlinkClick r:id="rId12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78113" y="6285764"/>
            <a:ext cx="271848" cy="27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type="title"/>
          </p:nvPr>
        </p:nvSpPr>
        <p:spPr>
          <a:xfrm>
            <a:off x="826358" y="436605"/>
            <a:ext cx="7886700" cy="93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Calibri"/>
              <a:buNone/>
            </a:pPr>
            <a:r>
              <a:rPr b="1" lang="en-US" sz="2790"/>
              <a:t>Student’s Book. Page 87, exercise 2.</a:t>
            </a:r>
            <a:br>
              <a:rPr b="1" lang="en-US" sz="2790"/>
            </a:br>
            <a:r>
              <a:rPr b="1" lang="en-US" sz="2790"/>
              <a:t>Look and Say. What was in the tornado?</a:t>
            </a:r>
            <a:endParaRPr b="1" sz="3240"/>
          </a:p>
        </p:txBody>
      </p:sp>
      <p:sp>
        <p:nvSpPr>
          <p:cNvPr id="218" name="Google Shape;218;p11"/>
          <p:cNvSpPr txBox="1"/>
          <p:nvPr>
            <p:ph idx="1" type="body"/>
          </p:nvPr>
        </p:nvSpPr>
        <p:spPr>
          <a:xfrm>
            <a:off x="628650" y="3888259"/>
            <a:ext cx="7886700" cy="2288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Student’s Book. Page 87, exercise 3.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Avatar &amp; Co.Avatar\Pictures\img050.jpg" id="219" name="Google Shape;219;p11"/>
          <p:cNvPicPr preferRelativeResize="0"/>
          <p:nvPr/>
        </p:nvPicPr>
        <p:blipFill rotWithShape="1">
          <a:blip r:embed="rId3">
            <a:alphaModFix/>
          </a:blip>
          <a:srcRect b="52077" l="6117" r="8006" t="18700"/>
          <a:stretch/>
        </p:blipFill>
        <p:spPr>
          <a:xfrm>
            <a:off x="1795548" y="1400816"/>
            <a:ext cx="5108058" cy="239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vatar &amp; Co.Avatar\Pictures\img050.jpg" id="220" name="Google Shape;220;p11"/>
          <p:cNvPicPr preferRelativeResize="0"/>
          <p:nvPr/>
        </p:nvPicPr>
        <p:blipFill rotWithShape="1">
          <a:blip r:embed="rId4">
            <a:alphaModFix/>
          </a:blip>
          <a:srcRect b="35583" l="6117" r="6963" t="48442"/>
          <a:stretch/>
        </p:blipFill>
        <p:spPr>
          <a:xfrm>
            <a:off x="1757629" y="4496805"/>
            <a:ext cx="5167423" cy="130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per.png" id="225" name="Google Shape;2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8604" y="5005645"/>
            <a:ext cx="1945396" cy="185235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Let’s check! Перевір!</a:t>
            </a:r>
            <a:endParaRPr b="1"/>
          </a:p>
        </p:txBody>
      </p:sp>
      <p:pic>
        <p:nvPicPr>
          <p:cNvPr descr="C:\Users\Avatar &amp; Co.Avatar\Pictures\img050.jpg" id="227" name="Google Shape;227;p1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52077" l="6117" r="8006" t="18700"/>
          <a:stretch/>
        </p:blipFill>
        <p:spPr>
          <a:xfrm>
            <a:off x="1957305" y="1482811"/>
            <a:ext cx="5876879" cy="2554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vatar &amp; Co.Avatar\Pictures\img050.jpg" id="228" name="Google Shape;228;p12"/>
          <p:cNvPicPr preferRelativeResize="0"/>
          <p:nvPr/>
        </p:nvPicPr>
        <p:blipFill rotWithShape="1">
          <a:blip r:embed="rId5">
            <a:alphaModFix/>
          </a:blip>
          <a:srcRect b="35583" l="6117" r="6963" t="48442"/>
          <a:stretch/>
        </p:blipFill>
        <p:spPr>
          <a:xfrm>
            <a:off x="1955337" y="4102443"/>
            <a:ext cx="5812944" cy="1413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 (x86)\Microsoft Office\MEDIA\OFFICE12\Bullets\BD21301_.gif" id="229" name="Google Shape;22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0185" y="2572263"/>
            <a:ext cx="259621" cy="259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 (x86)\Microsoft Office\MEDIA\OFFICE12\Bullets\BD21301_.gif" id="230" name="Google Shape;23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88347" y="2576382"/>
            <a:ext cx="259621" cy="259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 (x86)\Microsoft Office\MEDIA\OFFICE12\Bullets\BD21301_.gif" id="231" name="Google Shape;23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40779" y="3680253"/>
            <a:ext cx="259621" cy="259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тикеры-контрольной-пометки-зеленое-тикание-и-знаки-красного-креста-136930745.jpg" id="232" name="Google Shape;232;p12"/>
          <p:cNvPicPr preferRelativeResize="0"/>
          <p:nvPr/>
        </p:nvPicPr>
        <p:blipFill rotWithShape="1">
          <a:blip r:embed="rId7">
            <a:alphaModFix/>
          </a:blip>
          <a:srcRect b="15344" l="53713" r="4123" t="16880"/>
          <a:stretch/>
        </p:blipFill>
        <p:spPr>
          <a:xfrm>
            <a:off x="6059804" y="2565260"/>
            <a:ext cx="31952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тикеры-контрольной-пометки-зеленое-тикание-и-знаки-красного-креста-136930745.jpg" id="233" name="Google Shape;233;p12"/>
          <p:cNvPicPr preferRelativeResize="0"/>
          <p:nvPr/>
        </p:nvPicPr>
        <p:blipFill rotWithShape="1">
          <a:blip r:embed="rId7">
            <a:alphaModFix/>
          </a:blip>
          <a:srcRect b="15344" l="53713" r="4123" t="16880"/>
          <a:stretch/>
        </p:blipFill>
        <p:spPr>
          <a:xfrm>
            <a:off x="7377858" y="3652655"/>
            <a:ext cx="31952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тикеры-контрольной-пометки-зеленое-тикание-и-знаки-красного-креста-136930745.jpg" id="234" name="Google Shape;234;p12"/>
          <p:cNvPicPr preferRelativeResize="0"/>
          <p:nvPr/>
        </p:nvPicPr>
        <p:blipFill rotWithShape="1">
          <a:blip r:embed="rId7">
            <a:alphaModFix/>
          </a:blip>
          <a:srcRect b="15344" l="53713" r="4123" t="16880"/>
          <a:stretch/>
        </p:blipFill>
        <p:spPr>
          <a:xfrm>
            <a:off x="5759123" y="3640297"/>
            <a:ext cx="31952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тикеры-контрольной-пометки-зеленое-тикание-и-знаки-красного-креста-136930745.jpg" id="235" name="Google Shape;235;p12"/>
          <p:cNvPicPr preferRelativeResize="0"/>
          <p:nvPr/>
        </p:nvPicPr>
        <p:blipFill rotWithShape="1">
          <a:blip r:embed="rId7">
            <a:alphaModFix/>
          </a:blip>
          <a:srcRect b="15344" l="53713" r="4123" t="16880"/>
          <a:stretch/>
        </p:blipFill>
        <p:spPr>
          <a:xfrm>
            <a:off x="4288669" y="3644417"/>
            <a:ext cx="319528" cy="3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12"/>
          <p:cNvCxnSpPr/>
          <p:nvPr/>
        </p:nvCxnSpPr>
        <p:spPr>
          <a:xfrm>
            <a:off x="2619632" y="4819136"/>
            <a:ext cx="296562" cy="823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2"/>
          <p:cNvCxnSpPr/>
          <p:nvPr/>
        </p:nvCxnSpPr>
        <p:spPr>
          <a:xfrm flipH="1" rot="10800000">
            <a:off x="2636108" y="5082746"/>
            <a:ext cx="362465" cy="823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2"/>
          <p:cNvCxnSpPr/>
          <p:nvPr/>
        </p:nvCxnSpPr>
        <p:spPr>
          <a:xfrm>
            <a:off x="3006810" y="5354595"/>
            <a:ext cx="58488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2"/>
          <p:cNvCxnSpPr/>
          <p:nvPr/>
        </p:nvCxnSpPr>
        <p:spPr>
          <a:xfrm>
            <a:off x="5634681" y="4819135"/>
            <a:ext cx="354227" cy="823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0" name="Google Shape;240;p12"/>
          <p:cNvCxnSpPr/>
          <p:nvPr/>
        </p:nvCxnSpPr>
        <p:spPr>
          <a:xfrm>
            <a:off x="5601729" y="5090984"/>
            <a:ext cx="337752" cy="823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Спробуй сам!</a:t>
            </a:r>
            <a:endParaRPr b="1"/>
          </a:p>
        </p:txBody>
      </p:sp>
      <p:sp>
        <p:nvSpPr>
          <p:cNvPr id="246" name="Google Shape;246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Workbook. Page 60, exercise 2.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Заповни пропуски словами was/were або wasn’t/weren’t (відповідно до малюнків).</a:t>
            </a:r>
            <a:endParaRPr/>
          </a:p>
        </p:txBody>
      </p:sp>
      <p:pic>
        <p:nvPicPr>
          <p:cNvPr descr="C:\Users\Avatar &amp; Co.Avatar\Pictures\img048.jpg" id="247" name="Google Shape;247;p13"/>
          <p:cNvPicPr preferRelativeResize="0"/>
          <p:nvPr/>
        </p:nvPicPr>
        <p:blipFill rotWithShape="1">
          <a:blip r:embed="rId3">
            <a:alphaModFix/>
          </a:blip>
          <a:srcRect b="13506" l="3973" r="8394" t="43896"/>
          <a:stretch/>
        </p:blipFill>
        <p:spPr>
          <a:xfrm>
            <a:off x="2132415" y="3328086"/>
            <a:ext cx="4647326" cy="308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1170-goodbye-and-good-luck-card.jpg" id="252" name="Google Shape;25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9066" y="401360"/>
            <a:ext cx="5965074" cy="596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1044146" y="218823"/>
            <a:ext cx="7372350" cy="8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Today we’are going to…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>
            <a:off x="1962738" y="4164059"/>
            <a:ext cx="5193966" cy="685707"/>
            <a:chOff x="1192" y="1375"/>
            <a:chExt cx="3272" cy="432"/>
          </a:xfrm>
        </p:grpSpPr>
        <p:cxnSp>
          <p:nvCxnSpPr>
            <p:cNvPr id="94" name="Google Shape;94;p2"/>
            <p:cNvCxnSpPr/>
            <p:nvPr/>
          </p:nvCxnSpPr>
          <p:spPr>
            <a:xfrm>
              <a:off x="1440" y="179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95" name="Google Shape;95;p2"/>
            <p:cNvSpPr/>
            <p:nvPr/>
          </p:nvSpPr>
          <p:spPr>
            <a:xfrm rot="3419336">
              <a:off x="1261" y="1427"/>
              <a:ext cx="302" cy="328"/>
            </a:xfrm>
            <a:prstGeom prst="rect">
              <a:avLst/>
            </a:prstGeom>
            <a:gradFill>
              <a:gsLst>
                <a:gs pos="0">
                  <a:srgbClr val="FF7C80"/>
                </a:gs>
                <a:gs pos="100000">
                  <a:srgbClr val="B3575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2256" y="1482"/>
              <a:ext cx="166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Use wasn’t/weren’t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1962738" y="1649459"/>
            <a:ext cx="5193966" cy="685707"/>
            <a:chOff x="1192" y="1965"/>
            <a:chExt cx="3272" cy="432"/>
          </a:xfrm>
        </p:grpSpPr>
        <p:cxnSp>
          <p:nvCxnSpPr>
            <p:cNvPr id="99" name="Google Shape;99;p2"/>
            <p:cNvCxnSpPr/>
            <p:nvPr/>
          </p:nvCxnSpPr>
          <p:spPr>
            <a:xfrm>
              <a:off x="1440" y="238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100" name="Google Shape;100;p2"/>
            <p:cNvSpPr/>
            <p:nvPr/>
          </p:nvSpPr>
          <p:spPr>
            <a:xfrm rot="3419336">
              <a:off x="1261" y="2017"/>
              <a:ext cx="302" cy="328"/>
            </a:xfrm>
            <a:prstGeom prst="rect">
              <a:avLst/>
            </a:prstGeom>
            <a:gradFill>
              <a:gsLst>
                <a:gs pos="0">
                  <a:srgbClr val="99CC00"/>
                </a:gs>
                <a:gs pos="100000">
                  <a:srgbClr val="6B8F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2256" y="2072"/>
              <a:ext cx="146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Learn new words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1962738" y="2487659"/>
            <a:ext cx="5193966" cy="685707"/>
            <a:chOff x="1192" y="2575"/>
            <a:chExt cx="3272" cy="432"/>
          </a:xfrm>
        </p:grpSpPr>
        <p:cxnSp>
          <p:nvCxnSpPr>
            <p:cNvPr id="104" name="Google Shape;104;p2"/>
            <p:cNvCxnSpPr/>
            <p:nvPr/>
          </p:nvCxnSpPr>
          <p:spPr>
            <a:xfrm>
              <a:off x="1440" y="299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105" name="Google Shape;105;p2"/>
            <p:cNvSpPr/>
            <p:nvPr/>
          </p:nvSpPr>
          <p:spPr>
            <a:xfrm rot="3419336">
              <a:off x="1261" y="2627"/>
              <a:ext cx="302" cy="328"/>
            </a:xfrm>
            <a:prstGeom prst="rect">
              <a:avLst/>
            </a:prstGeom>
            <a:gradFill>
              <a:gsLst>
                <a:gs pos="0">
                  <a:srgbClr val="006699"/>
                </a:gs>
                <a:gs pos="100000">
                  <a:srgbClr val="0047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2256" y="2682"/>
              <a:ext cx="1477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Describe pictures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962738" y="3325859"/>
            <a:ext cx="5193966" cy="685707"/>
            <a:chOff x="1192" y="3165"/>
            <a:chExt cx="3272" cy="432"/>
          </a:xfrm>
        </p:grpSpPr>
        <p:cxnSp>
          <p:nvCxnSpPr>
            <p:cNvPr id="109" name="Google Shape;109;p2"/>
            <p:cNvCxnSpPr/>
            <p:nvPr/>
          </p:nvCxnSpPr>
          <p:spPr>
            <a:xfrm>
              <a:off x="1441" y="3579"/>
              <a:ext cx="3023" cy="1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110" name="Google Shape;110;p2"/>
            <p:cNvSpPr/>
            <p:nvPr/>
          </p:nvSpPr>
          <p:spPr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rgbClr val="FF9933"/>
                </a:gs>
                <a:gs pos="100000">
                  <a:srgbClr val="B36B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2256" y="3272"/>
              <a:ext cx="1386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Make sentences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1962738" y="5024484"/>
            <a:ext cx="5193966" cy="685707"/>
            <a:chOff x="1192" y="3165"/>
            <a:chExt cx="3272" cy="432"/>
          </a:xfrm>
        </p:grpSpPr>
        <p:cxnSp>
          <p:nvCxnSpPr>
            <p:cNvPr id="114" name="Google Shape;114;p2"/>
            <p:cNvCxnSpPr/>
            <p:nvPr/>
          </p:nvCxnSpPr>
          <p:spPr>
            <a:xfrm>
              <a:off x="1440" y="358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115" name="Google Shape;115;p2"/>
            <p:cNvSpPr/>
            <p:nvPr/>
          </p:nvSpPr>
          <p:spPr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rgbClr val="990099"/>
                </a:gs>
                <a:gs pos="100000">
                  <a:srgbClr val="6B00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2256" y="3272"/>
              <a:ext cx="1489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Have a good time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Today we’ll speak about…</a:t>
            </a:r>
            <a:endParaRPr b="1" sz="4800"/>
          </a:p>
        </p:txBody>
      </p:sp>
      <p:sp>
        <p:nvSpPr>
          <p:cNvPr id="123" name="Google Shape;123;p3"/>
          <p:cNvSpPr txBox="1"/>
          <p:nvPr/>
        </p:nvSpPr>
        <p:spPr>
          <a:xfrm>
            <a:off x="731623" y="506508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TORNADO</a:t>
            </a:r>
            <a:endParaRPr b="1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tch in HD!&#10;&#10;This short video was entirely created in Blender 2.67 and rendered in Blender Internal.&#10;&#10;Render time: 3.5 h&#10;Voxel resolution: 96 (High resolution: 2 divisions)&#10;Baking time: 1 h" id="124" name="Google Shape;124;p3" title="Tornado - Blender Animation [HD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NEW VOCABULARY</a:t>
            </a:r>
            <a:endParaRPr b="1" sz="4800"/>
          </a:p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0" y="1825624"/>
            <a:ext cx="9144000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Listen and repeat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торнадо.jpg"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54" y="2248931"/>
            <a:ext cx="3205003" cy="178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102325" y="3978877"/>
            <a:ext cx="1006561" cy="253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tornado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ast.jpg"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8218" y="2246048"/>
            <a:ext cx="2218226" cy="17745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3899071" y="3991233"/>
            <a:ext cx="1006561" cy="253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ky.jpg" id="135" name="Google Shape;135;p4"/>
          <p:cNvPicPr preferRelativeResize="0"/>
          <p:nvPr/>
        </p:nvPicPr>
        <p:blipFill rotWithShape="1">
          <a:blip r:embed="rId5">
            <a:alphaModFix/>
          </a:blip>
          <a:srcRect b="0" l="7212" r="0" t="0"/>
          <a:stretch/>
        </p:blipFill>
        <p:spPr>
          <a:xfrm>
            <a:off x="5700584" y="2257167"/>
            <a:ext cx="3253946" cy="1753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6704055" y="3987114"/>
            <a:ext cx="1006561" cy="253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sement.jpg" id="137" name="Google Shape;13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855" y="4249734"/>
            <a:ext cx="3229231" cy="197378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1172347" y="6240163"/>
            <a:ext cx="1006561" cy="253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basement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reet.jpg" id="139" name="Google Shape;139;p4"/>
          <p:cNvPicPr preferRelativeResize="0"/>
          <p:nvPr/>
        </p:nvPicPr>
        <p:blipFill rotWithShape="1">
          <a:blip r:embed="rId7">
            <a:alphaModFix/>
          </a:blip>
          <a:srcRect b="0" l="12751" r="12120" t="0"/>
          <a:stretch/>
        </p:blipFill>
        <p:spPr>
          <a:xfrm>
            <a:off x="3443416" y="4250724"/>
            <a:ext cx="3143397" cy="1958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4467482" y="6198974"/>
            <a:ext cx="1006561" cy="253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street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anger.jpg" id="141" name="Google Shape;14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95572" y="4258962"/>
            <a:ext cx="1913880" cy="191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 title="pronunciation_en_tornado.mp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2400" y="152400"/>
            <a:ext cx="3238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 title="pronunciation_en_sky.mp3">
            <a:hlinkClick r:id="rId11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38850" y="3955900"/>
            <a:ext cx="3238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 title="pronunciation_en_fast.mp3">
            <a:hlinkClick r:id="rId12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0" y="3908225"/>
            <a:ext cx="3238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 title="pronunciation_en_basement.mp3">
            <a:hlinkClick r:id="rId13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78900" y="6240175"/>
            <a:ext cx="3238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 title="pronunciation_en_street.mp3">
            <a:hlinkClick r:id="rId14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02600" y="6240175"/>
            <a:ext cx="3238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 title="pronunciation_en_dangerous.mp3">
            <a:hlinkClick r:id="rId15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52925" y="6191500"/>
            <a:ext cx="3238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 title="pronunciation_en_tornado.mp3">
            <a:hlinkClick r:id="rId16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9050" y="3991225"/>
            <a:ext cx="323850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Let’s play. What’s this?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торнадо.jpg" id="154" name="Google Shape;15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701" y="1427157"/>
            <a:ext cx="3204556" cy="1787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st.jpg" id="155" name="Google Shape;15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4250" y="1446978"/>
            <a:ext cx="2218226" cy="1774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y.jpg" id="156" name="Google Shape;156;p5"/>
          <p:cNvPicPr preferRelativeResize="0"/>
          <p:nvPr/>
        </p:nvPicPr>
        <p:blipFill rotWithShape="1">
          <a:blip r:embed="rId5">
            <a:alphaModFix/>
          </a:blip>
          <a:srcRect b="0" l="25534" r="0" t="0"/>
          <a:stretch/>
        </p:blipFill>
        <p:spPr>
          <a:xfrm>
            <a:off x="6277232" y="1458096"/>
            <a:ext cx="2611395" cy="1753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ement.jpg" id="157" name="Google Shape;15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4888" y="3434188"/>
            <a:ext cx="3229231" cy="1973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reet.jpg" id="158" name="Google Shape;158;p5"/>
          <p:cNvPicPr preferRelativeResize="0"/>
          <p:nvPr/>
        </p:nvPicPr>
        <p:blipFill rotWithShape="1">
          <a:blip r:embed="rId7">
            <a:alphaModFix/>
          </a:blip>
          <a:srcRect b="0" l="12751" r="12120" t="0"/>
          <a:stretch/>
        </p:blipFill>
        <p:spPr>
          <a:xfrm>
            <a:off x="3863546" y="3426940"/>
            <a:ext cx="3143397" cy="1958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ger.jpg" id="159" name="Google Shape;15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92134" y="3435178"/>
            <a:ext cx="1913880" cy="1913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535459" y="5708822"/>
            <a:ext cx="7718855" cy="253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Назви, що зображено на малюнку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Let’s practise!</a:t>
            </a:r>
            <a:endParaRPr b="1"/>
          </a:p>
        </p:txBody>
      </p:sp>
      <p:sp>
        <p:nvSpPr>
          <p:cNvPr id="166" name="Google Shape;166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Workbook. Page 60, Exercise 1.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Read and Match.</a:t>
            </a:r>
            <a:endParaRPr/>
          </a:p>
        </p:txBody>
      </p:sp>
      <p:pic>
        <p:nvPicPr>
          <p:cNvPr descr="C:\Users\Avatar &amp; Co.Avatar\Pictures\img048.jpg" id="167" name="Google Shape;167;p6"/>
          <p:cNvPicPr preferRelativeResize="0"/>
          <p:nvPr/>
        </p:nvPicPr>
        <p:blipFill rotWithShape="1">
          <a:blip r:embed="rId3">
            <a:alphaModFix/>
          </a:blip>
          <a:srcRect b="10259" l="8362" r="3614" t="56493"/>
          <a:stretch/>
        </p:blipFill>
        <p:spPr>
          <a:xfrm rot="10800000">
            <a:off x="1386872" y="3081286"/>
            <a:ext cx="5233434" cy="2721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Let’s Check!</a:t>
            </a:r>
            <a:endParaRPr b="1"/>
          </a:p>
        </p:txBody>
      </p:sp>
      <p:pic>
        <p:nvPicPr>
          <p:cNvPr descr="C:\Users\Avatar &amp; Co.Avatar\Pictures\img048.jpg" id="173" name="Google Shape;17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259" l="8362" r="3614" t="56493"/>
          <a:stretch/>
        </p:blipFill>
        <p:spPr>
          <a:xfrm rot="10800000">
            <a:off x="1026510" y="1931581"/>
            <a:ext cx="6744990" cy="3513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7"/>
          <p:cNvCxnSpPr/>
          <p:nvPr/>
        </p:nvCxnSpPr>
        <p:spPr>
          <a:xfrm>
            <a:off x="4860324" y="2743200"/>
            <a:ext cx="1556952" cy="94735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5" name="Google Shape;175;p7"/>
          <p:cNvCxnSpPr/>
          <p:nvPr/>
        </p:nvCxnSpPr>
        <p:spPr>
          <a:xfrm flipH="1" rot="10800000">
            <a:off x="4563762" y="2759677"/>
            <a:ext cx="1853514" cy="3377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" name="Google Shape;176;p7"/>
          <p:cNvCxnSpPr/>
          <p:nvPr/>
        </p:nvCxnSpPr>
        <p:spPr>
          <a:xfrm flipH="1">
            <a:off x="2685535" y="3435177"/>
            <a:ext cx="1318054" cy="18123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7" name="Google Shape;177;p7"/>
          <p:cNvCxnSpPr/>
          <p:nvPr/>
        </p:nvCxnSpPr>
        <p:spPr>
          <a:xfrm>
            <a:off x="5025081" y="3739978"/>
            <a:ext cx="1392195" cy="96382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8" name="Google Shape;178;p7"/>
          <p:cNvCxnSpPr/>
          <p:nvPr/>
        </p:nvCxnSpPr>
        <p:spPr>
          <a:xfrm rot="10800000">
            <a:off x="2586684" y="2842054"/>
            <a:ext cx="1383955" cy="12109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9" name="Google Shape;179;p7"/>
          <p:cNvCxnSpPr/>
          <p:nvPr/>
        </p:nvCxnSpPr>
        <p:spPr>
          <a:xfrm flipH="1">
            <a:off x="2652584" y="4415480"/>
            <a:ext cx="1318054" cy="27184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well done.jpg" id="180" name="Google Shape;180;p7"/>
          <p:cNvPicPr preferRelativeResize="0"/>
          <p:nvPr/>
        </p:nvPicPr>
        <p:blipFill rotWithShape="1">
          <a:blip r:embed="rId4">
            <a:alphaModFix/>
          </a:blip>
          <a:srcRect b="22119" l="0" r="0" t="9276"/>
          <a:stretch/>
        </p:blipFill>
        <p:spPr>
          <a:xfrm>
            <a:off x="3663649" y="5008606"/>
            <a:ext cx="1800225" cy="1738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type="title"/>
          </p:nvPr>
        </p:nvSpPr>
        <p:spPr>
          <a:xfrm>
            <a:off x="588652" y="947351"/>
            <a:ext cx="2949178" cy="821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Let’s read!</a:t>
            </a:r>
            <a:endParaRPr b="1" sz="4800"/>
          </a:p>
        </p:txBody>
      </p:sp>
      <p:sp>
        <p:nvSpPr>
          <p:cNvPr id="186" name="Google Shape;186;p8"/>
          <p:cNvSpPr txBox="1"/>
          <p:nvPr>
            <p:ph idx="1" type="body"/>
          </p:nvPr>
        </p:nvSpPr>
        <p:spPr>
          <a:xfrm>
            <a:off x="147412" y="1638216"/>
            <a:ext cx="4095074" cy="1245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</a:t>
            </a:r>
            <a:r>
              <a:rPr lang="en-US" sz="2800"/>
              <a:t>Student’s Book. </a:t>
            </a:r>
            <a:endParaRPr/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Page 86, exercise 1.</a:t>
            </a:r>
            <a:endParaRPr/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Avatar &amp; Co.Avatar\Pictures\img049.jpg" id="187" name="Google Shape;187;p8"/>
          <p:cNvPicPr preferRelativeResize="0"/>
          <p:nvPr/>
        </p:nvPicPr>
        <p:blipFill rotWithShape="1">
          <a:blip r:embed="rId3">
            <a:alphaModFix/>
          </a:blip>
          <a:srcRect b="22073" l="0" r="8507" t="21410"/>
          <a:stretch/>
        </p:blipFill>
        <p:spPr>
          <a:xfrm>
            <a:off x="322036" y="2883243"/>
            <a:ext cx="3698029" cy="357129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4459919" y="1436388"/>
            <a:ext cx="4329853" cy="498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and find</a:t>
            </a:r>
            <a:endParaRPr/>
          </a:p>
          <a:p>
            <a:pPr indent="-228600" lvl="0" marL="228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(прочитай текст та знайди)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irl’s name.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name of the c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ity/country.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of the house.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emotions.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>
            <p:ph type="title"/>
          </p:nvPr>
        </p:nvSpPr>
        <p:spPr>
          <a:xfrm>
            <a:off x="370703" y="1169774"/>
            <a:ext cx="8394356" cy="1161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What should we do to save from tornado?</a:t>
            </a:r>
            <a:endParaRPr b="1" sz="4000"/>
          </a:p>
        </p:txBody>
      </p:sp>
      <p:sp>
        <p:nvSpPr>
          <p:cNvPr id="194" name="Google Shape;194;p9"/>
          <p:cNvSpPr txBox="1"/>
          <p:nvPr>
            <p:ph idx="1" type="body"/>
          </p:nvPr>
        </p:nvSpPr>
        <p:spPr>
          <a:xfrm>
            <a:off x="541510" y="2332297"/>
            <a:ext cx="7886700" cy="4315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Read «Safety tips» (Student’s Book, page86)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Do you agree?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А що б зробив ти, щоб зберегти своє життя під час торнадо?</a:t>
            </a:r>
            <a:endParaRPr/>
          </a:p>
        </p:txBody>
      </p:sp>
      <p:pic>
        <p:nvPicPr>
          <p:cNvPr descr="C:\Users\Avatar &amp; Co.Avatar\Pictures\img049.jpg" id="195" name="Google Shape;195;p9"/>
          <p:cNvPicPr preferRelativeResize="0"/>
          <p:nvPr/>
        </p:nvPicPr>
        <p:blipFill rotWithShape="1">
          <a:blip r:embed="rId3">
            <a:alphaModFix/>
          </a:blip>
          <a:srcRect b="4240" l="0" r="36788" t="77527"/>
          <a:stretch/>
        </p:blipFill>
        <p:spPr>
          <a:xfrm>
            <a:off x="2389447" y="3095478"/>
            <a:ext cx="4248000" cy="16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2019-08-22T12:45:31Z</dcterms:created>
  <dc:creator>User</dc:creator>
</cp:coreProperties>
</file>