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31205a5b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731205a5b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31205a5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31205a5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2fb3615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2fb3615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3090e719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3090e719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30b5c85e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30b5c85e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30b5c85e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30b5c85e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2fb36161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2fb36161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2fb36161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2fb36161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30b5c85e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30b5c85e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30b5c87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30b5c87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31205a5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31205a5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kAIWQ7GrRC8"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03XgDWozJOw"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qD1pnquN_DM"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lUrYQ_h51XM"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Daily routines</a:t>
            </a:r>
            <a:endParaRPr/>
          </a:p>
        </p:txBody>
      </p:sp>
      <p:sp>
        <p:nvSpPr>
          <p:cNvPr id="57" name="Google Shape;57;p13"/>
          <p:cNvSpPr txBox="1"/>
          <p:nvPr>
            <p:ph idx="1" type="subTitle"/>
          </p:nvPr>
        </p:nvSpPr>
        <p:spPr>
          <a:xfrm>
            <a:off x="311700" y="3165827"/>
            <a:ext cx="8520600" cy="14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a:t>Синельникова В.В., учитель </a:t>
            </a:r>
            <a:endParaRPr/>
          </a:p>
          <a:p>
            <a:pPr indent="0" lvl="0" marL="0" rtl="0" algn="ctr">
              <a:spcBef>
                <a:spcPts val="0"/>
              </a:spcBef>
              <a:spcAft>
                <a:spcPts val="0"/>
              </a:spcAft>
              <a:buNone/>
            </a:pPr>
            <a:r>
              <a:rPr lang="ru"/>
              <a:t>Харківської гімназії №6 “Маріїнська гімназія”, </a:t>
            </a:r>
            <a:endParaRPr/>
          </a:p>
          <a:p>
            <a:pPr indent="0" lvl="0" marL="0" rtl="0" algn="ctr">
              <a:spcBef>
                <a:spcPts val="0"/>
              </a:spcBef>
              <a:spcAft>
                <a:spcPts val="0"/>
              </a:spcAft>
              <a:buNone/>
            </a:pPr>
            <a:r>
              <a:rPr lang="ru"/>
              <a:t>спеціаліст вищої категорії, учитель-методист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150" y="444500"/>
            <a:ext cx="8521800" cy="57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i="0" lang="ru" sz="3000" u="none">
                <a:solidFill>
                  <a:srgbClr val="FF5722"/>
                </a:solidFill>
                <a:latin typeface="Alfa Slab One"/>
                <a:ea typeface="Alfa Slab One"/>
                <a:cs typeface="Alfa Slab One"/>
                <a:sym typeface="Alfa Slab One"/>
              </a:rPr>
              <a:t>Activity 2 Write and draw! </a:t>
            </a:r>
            <a:endParaRPr/>
          </a:p>
        </p:txBody>
      </p:sp>
      <p:sp>
        <p:nvSpPr>
          <p:cNvPr id="128" name="Google Shape;128;p22"/>
          <p:cNvSpPr txBox="1"/>
          <p:nvPr>
            <p:ph idx="1" type="body"/>
          </p:nvPr>
        </p:nvSpPr>
        <p:spPr>
          <a:xfrm>
            <a:off x="311150" y="1152525"/>
            <a:ext cx="85218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i="0" lang="ru" sz="1800" u="none">
                <a:solidFill>
                  <a:srgbClr val="666666"/>
                </a:solidFill>
                <a:latin typeface="Proxima Nova"/>
                <a:ea typeface="Proxima Nova"/>
                <a:cs typeface="Proxima Nova"/>
                <a:sym typeface="Proxima Nova"/>
              </a:rPr>
              <a:t>What else do you do in the morning? Think of another action and draw a</a:t>
            </a:r>
            <a:endParaRPr/>
          </a:p>
          <a:p>
            <a:pPr indent="0" lvl="0" marL="0" rtl="0" algn="l">
              <a:lnSpc>
                <a:spcPct val="115000"/>
              </a:lnSpc>
              <a:spcBef>
                <a:spcPts val="0"/>
              </a:spcBef>
              <a:spcAft>
                <a:spcPts val="0"/>
              </a:spcAft>
              <a:buSzPts val="1800"/>
              <a:buNone/>
            </a:pPr>
            <a:r>
              <a:rPr b="0" i="0" lang="ru" sz="1800" u="none">
                <a:solidFill>
                  <a:srgbClr val="666666"/>
                </a:solidFill>
                <a:latin typeface="Proxima Nova"/>
                <a:ea typeface="Proxima Nova"/>
                <a:cs typeface="Proxima Nova"/>
                <a:sym typeface="Proxima Nova"/>
              </a:rPr>
              <a:t>picture. Then complete the new verse with your action and sing! </a:t>
            </a:r>
            <a:endParaRPr/>
          </a:p>
          <a:p>
            <a:pPr indent="-342900" lvl="0" marL="457200" rtl="0" algn="l">
              <a:lnSpc>
                <a:spcPct val="115000"/>
              </a:lnSpc>
              <a:spcBef>
                <a:spcPts val="0"/>
              </a:spcBef>
              <a:spcAft>
                <a:spcPts val="0"/>
              </a:spcAft>
              <a:buSzPts val="1800"/>
              <a:buNone/>
            </a:pPr>
            <a:r>
              <a:t/>
            </a:r>
            <a:endParaRPr b="0" i="0" sz="1800" u="none">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SzPts val="1800"/>
              <a:buNone/>
            </a:pPr>
            <a:r>
              <a:rPr b="0" i="0" lang="ru" sz="1800" u="none">
                <a:solidFill>
                  <a:srgbClr val="666666"/>
                </a:solidFill>
                <a:latin typeface="Proxima Nova"/>
                <a:ea typeface="Proxima Nova"/>
                <a:cs typeface="Proxima Nova"/>
                <a:sym typeface="Proxima Nova"/>
              </a:rPr>
              <a:t>This is the way we ................................................</a:t>
            </a:r>
            <a:endParaRPr/>
          </a:p>
          <a:p>
            <a:pPr indent="-342900" lvl="0" marL="457200" rtl="0" algn="l">
              <a:lnSpc>
                <a:spcPct val="115000"/>
              </a:lnSpc>
              <a:spcBef>
                <a:spcPts val="0"/>
              </a:spcBef>
              <a:spcAft>
                <a:spcPts val="0"/>
              </a:spcAft>
              <a:buSzPts val="1800"/>
              <a:buNone/>
            </a:pPr>
            <a:r>
              <a:t/>
            </a:r>
            <a:endParaRPr b="0" i="0" sz="1800" u="none">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SzPts val="1800"/>
              <a:buNone/>
            </a:pPr>
            <a:r>
              <a:rPr b="0" i="0" lang="ru" sz="1800" u="none">
                <a:solidFill>
                  <a:srgbClr val="666666"/>
                </a:solidFill>
                <a:latin typeface="Proxima Nova"/>
                <a:ea typeface="Proxima Nova"/>
                <a:cs typeface="Proxima Nova"/>
                <a:sym typeface="Proxima Nova"/>
              </a:rPr>
              <a:t>................................................, ................................................</a:t>
            </a:r>
            <a:endParaRPr/>
          </a:p>
          <a:p>
            <a:pPr indent="-342900" lvl="0" marL="457200" rtl="0" algn="l">
              <a:lnSpc>
                <a:spcPct val="115000"/>
              </a:lnSpc>
              <a:spcBef>
                <a:spcPts val="0"/>
              </a:spcBef>
              <a:spcAft>
                <a:spcPts val="0"/>
              </a:spcAft>
              <a:buSzPts val="1800"/>
              <a:buNone/>
            </a:pPr>
            <a:r>
              <a:t/>
            </a:r>
            <a:endParaRPr b="0" i="0" sz="1800" u="none">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SzPts val="1800"/>
              <a:buNone/>
            </a:pPr>
            <a:r>
              <a:rPr b="0" i="0" lang="ru" sz="1800" u="none">
                <a:solidFill>
                  <a:srgbClr val="666666"/>
                </a:solidFill>
                <a:latin typeface="Proxima Nova"/>
                <a:ea typeface="Proxima Nova"/>
                <a:cs typeface="Proxima Nova"/>
                <a:sym typeface="Proxima Nova"/>
              </a:rPr>
              <a:t>This is the way we ................................................</a:t>
            </a:r>
            <a:endParaRPr/>
          </a:p>
          <a:p>
            <a:pPr indent="-342900" lvl="0" marL="457200" rtl="0" algn="l">
              <a:lnSpc>
                <a:spcPct val="115000"/>
              </a:lnSpc>
              <a:spcBef>
                <a:spcPts val="0"/>
              </a:spcBef>
              <a:spcAft>
                <a:spcPts val="0"/>
              </a:spcAft>
              <a:buSzPts val="1800"/>
              <a:buNone/>
            </a:pPr>
            <a:r>
              <a:t/>
            </a:r>
            <a:endParaRPr b="0" i="0" sz="1800" u="none">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SzPts val="1800"/>
              <a:buNone/>
            </a:pPr>
            <a:r>
              <a:rPr b="0" i="0" lang="ru" sz="1800" u="none">
                <a:solidFill>
                  <a:srgbClr val="666666"/>
                </a:solidFill>
                <a:latin typeface="Proxima Nova"/>
                <a:ea typeface="Proxima Nova"/>
                <a:cs typeface="Proxima Nova"/>
                <a:sym typeface="Proxima Nova"/>
              </a:rPr>
              <a:t>on a warm and sunny morning.</a:t>
            </a:r>
            <a:endParaRPr/>
          </a:p>
          <a:p>
            <a:pPr indent="-228600" lvl="0" marL="457200" rtl="0" algn="l">
              <a:lnSpc>
                <a:spcPct val="100000"/>
              </a:lnSpc>
              <a:spcBef>
                <a:spcPts val="0"/>
              </a:spcBef>
              <a:spcAft>
                <a:spcPts val="0"/>
              </a:spcAft>
              <a:buSzPts val="1800"/>
              <a:buNone/>
            </a:pPr>
            <a:r>
              <a:t/>
            </a:r>
            <a:endParaRPr b="0" i="0" sz="1800" u="none">
              <a:solidFill>
                <a:srgbClr val="666666"/>
              </a:solidFill>
              <a:latin typeface="Proxima Nova"/>
              <a:ea typeface="Proxima Nova"/>
              <a:cs typeface="Proxima Nova"/>
              <a:sym typeface="Proxima Nova"/>
            </a:endParaRPr>
          </a:p>
        </p:txBody>
      </p:sp>
      <p:pic>
        <p:nvPicPr>
          <p:cNvPr id="129" name="Google Shape;129;p22"/>
          <p:cNvPicPr preferRelativeResize="0"/>
          <p:nvPr/>
        </p:nvPicPr>
        <p:blipFill>
          <a:blip r:embed="rId3">
            <a:alphaModFix/>
          </a:blip>
          <a:stretch>
            <a:fillRect/>
          </a:stretch>
        </p:blipFill>
        <p:spPr>
          <a:xfrm>
            <a:off x="5241000" y="2190900"/>
            <a:ext cx="3835950" cy="28769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Write about your day</a:t>
            </a:r>
            <a:endParaRPr/>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2400"/>
              <a:t>Use the words from the video</a:t>
            </a:r>
            <a:endParaRPr sz="2400"/>
          </a:p>
          <a:p>
            <a:pPr indent="0" lvl="0" marL="457200" rtl="0" algn="l">
              <a:lnSpc>
                <a:spcPct val="115000"/>
              </a:lnSpc>
              <a:spcBef>
                <a:spcPts val="0"/>
              </a:spcBef>
              <a:spcAft>
                <a:spcPts val="0"/>
              </a:spcAft>
              <a:buNone/>
            </a:pPr>
            <a:r>
              <a:rPr lang="ru" sz="2400"/>
              <a:t>I get up</a:t>
            </a:r>
            <a:endParaRPr sz="2400"/>
          </a:p>
          <a:p>
            <a:pPr indent="0" lvl="0" marL="457200" rtl="0" algn="l">
              <a:lnSpc>
                <a:spcPct val="115000"/>
              </a:lnSpc>
              <a:spcBef>
                <a:spcPts val="0"/>
              </a:spcBef>
              <a:spcAft>
                <a:spcPts val="0"/>
              </a:spcAft>
              <a:buNone/>
            </a:pPr>
            <a:r>
              <a:rPr lang="ru" sz="2400"/>
              <a:t>I wash</a:t>
            </a:r>
            <a:endParaRPr sz="2400"/>
          </a:p>
          <a:p>
            <a:pPr indent="0" lvl="0" marL="457200" rtl="0" algn="l">
              <a:lnSpc>
                <a:spcPct val="115000"/>
              </a:lnSpc>
              <a:spcBef>
                <a:spcPts val="0"/>
              </a:spcBef>
              <a:spcAft>
                <a:spcPts val="0"/>
              </a:spcAft>
              <a:buNone/>
            </a:pPr>
            <a:r>
              <a:rPr lang="ru" sz="2400"/>
              <a:t>I do</a:t>
            </a:r>
            <a:endParaRPr sz="2400"/>
          </a:p>
          <a:p>
            <a:pPr indent="0" lvl="0" marL="457200" rtl="0" algn="l">
              <a:lnSpc>
                <a:spcPct val="115000"/>
              </a:lnSpc>
              <a:spcBef>
                <a:spcPts val="0"/>
              </a:spcBef>
              <a:spcAft>
                <a:spcPts val="0"/>
              </a:spcAft>
              <a:buNone/>
            </a:pPr>
            <a:r>
              <a:rPr lang="ru" sz="2400"/>
              <a:t>I have</a:t>
            </a:r>
            <a:endParaRPr sz="2400"/>
          </a:p>
          <a:p>
            <a:pPr indent="0" lvl="0" marL="457200" rtl="0" algn="l">
              <a:lnSpc>
                <a:spcPct val="115000"/>
              </a:lnSpc>
              <a:spcBef>
                <a:spcPts val="0"/>
              </a:spcBef>
              <a:spcAft>
                <a:spcPts val="0"/>
              </a:spcAft>
              <a:buNone/>
            </a:pPr>
            <a:r>
              <a:rPr lang="ru" sz="2400"/>
              <a:t>I dress</a:t>
            </a:r>
            <a:endParaRPr sz="2400"/>
          </a:p>
          <a:p>
            <a:pPr indent="0" lvl="0" marL="457200" rtl="0" algn="l">
              <a:lnSpc>
                <a:spcPct val="115000"/>
              </a:lnSpc>
              <a:spcBef>
                <a:spcPts val="0"/>
              </a:spcBef>
              <a:spcAft>
                <a:spcPts val="0"/>
              </a:spcAft>
              <a:buNone/>
            </a:pPr>
            <a:r>
              <a:rPr lang="ru" sz="2400"/>
              <a:t>I go</a:t>
            </a:r>
            <a:endParaRPr sz="2400"/>
          </a:p>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Goodbye, boys and girls!</a:t>
            </a:r>
            <a:endParaRPr/>
          </a:p>
        </p:txBody>
      </p:sp>
      <p:sp>
        <p:nvSpPr>
          <p:cNvPr id="141" name="Google Shape;141;p24"/>
          <p:cNvSpPr txBox="1"/>
          <p:nvPr>
            <p:ph idx="1" type="body"/>
          </p:nvPr>
        </p:nvSpPr>
        <p:spPr>
          <a:xfrm>
            <a:off x="311700" y="12839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he Goodbye Song is a short, easy-to-remember and easy-to-sing song for kids in the preschool or kindergarten classroom. A great way for kids to end the day and say goodbye. :)&#10;&#10;Perfect for kindergarten, preschool, toddlers and the ESL &amp; EFL  classroom. Thank you very much for watching and sharing ^_^&#10;&#10;❤️ Subscribe for more Fun Kids Songs → http://bit.ly/FKESub&#10;Don't forget to click on the bell 🔔 next to the subscribed button to make sure you get notified whenever we release new videos. &#10;&#10;★Join Us★&#10;Facebook: https://www.facebook.com/funkidsenglish&#10;Twitter: https://twitter.com/funkidsenglish&#10;Google+: https://plus.google.com/u/0/+Funkidsenglish/about&#10;&#10;★Download Fun Kids Songs★&#10;iTunes: http://apple.co/1PyNAea&#10;Amazon: http://amzn.to/210rDIQ&#10;Google Play: http://bit.ly/1ltyVo4&#10;CDBbaby: http://bit.ly/1WXSh5o&#10;&#10;★Check out our great ESL &amp; EFL learning materials for children including music CDs, phonics readers, story books &amp; more at:&#10;http://www.funkidsenglish.com&#10;&#10;★Get FREE resources like games, flashcards, wall posters and worksheets in the Fun Kids English Resource Center:: http://www.funkidsenglish.com&#10;&#10;Learn with our fun songs and chant videos made specifically for kindergarten, preschool, toddlers and children learning ESL and EFL! Sing and dance along with us and have fun learning English! &#10;&#10;We make great educational videos for young learners, Pre-K, Kindergarten, toddlers, babies, Preschool children from all over the world and for children learning EFL and ESL  :)&#10;&#10;Check out our Fun Kids Songs CDs, storybooks and free classroom materials for both teachers and parents at http://www.funkidsenglish.com&#10;&#10;&#10;Words &amp; Music Copyright Fun Kids English&#10;Video Copyright Fun Kids English" id="142" name="Google Shape;142;p24" title="Goodbye Song for Kids | Kindergarten, Preschool &amp; ESL | Fun Kids English">
            <a:hlinkClick r:id="rId3"/>
          </p:cNvPr>
          <p:cNvPicPr preferRelativeResize="0"/>
          <p:nvPr/>
        </p:nvPicPr>
        <p:blipFill>
          <a:blip r:embed="rId4">
            <a:alphaModFix/>
          </a:blip>
          <a:stretch>
            <a:fillRect/>
          </a:stretch>
        </p:blipFill>
        <p:spPr>
          <a:xfrm>
            <a:off x="2294400" y="1283950"/>
            <a:ext cx="4555200"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morning, boys and girls! </a:t>
            </a:r>
            <a:endParaRPr/>
          </a:p>
          <a:p>
            <a:pPr indent="0" lvl="0" marL="0" rtl="0" algn="l">
              <a:spcBef>
                <a:spcPts val="0"/>
              </a:spcBef>
              <a:spcAft>
                <a:spcPts val="0"/>
              </a:spcAft>
              <a:buNone/>
            </a:pPr>
            <a:r>
              <a:rPr lang="ru"/>
              <a:t>How are you?</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https://www.youtube.com/user/englishsingsing9&#10;How are you? - I'm fine. - English song for Kids - Let's sing - Sing Along&#10;&#10;Here is Great Educational Songs &amp; Animations for kids, toddlers, children, babies and EVERYONE!&#10;Please enjoy watching fun &amp; exciting English animation!&#10;&#10;★ Subscribe us on YouTube: http://goo.gl/gDa963&#10;★ More Our Song: https://goo.gl/3uVSGt&#10;&#10;&#10;--- Title: How are you? ---&#10;&#10;Good morning. Good morning. &#10;Good morning. How are you? &#10;I'm fine. I'm fine. I'm fine.&#10;Thank you.&#10;&#10;Good afternoon. Good afternoon. &#10;Good afternoon. How are you? &#10;I'm not good. I'm not good. I'm not good. &#10;Oh, no.&#10;&#10;Good evening. Good evening. &#10;Good evening. How are you? &#10;I'm great. I'm great. I'm great.&#10;Thank you.&#10;&#10;&#10;Thanks for checking out the &quot;English Singsing&quot;.&#10;© Amanta Inc." id="64" name="Google Shape;64;p14" title="How are you? I'm fine. (Greeting song) - English song for Kids - Exciting song">
            <a:hlinkClick r:id="rId3"/>
          </p:cNvPr>
          <p:cNvPicPr preferRelativeResize="0"/>
          <p:nvPr/>
        </p:nvPicPr>
        <p:blipFill>
          <a:blip r:embed="rId4">
            <a:alphaModFix/>
          </a:blip>
          <a:stretch>
            <a:fillRect/>
          </a:stretch>
        </p:blipFill>
        <p:spPr>
          <a:xfrm>
            <a:off x="1791350" y="1792275"/>
            <a:ext cx="5099500" cy="3236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Can you name parts of the day?</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rPr lang="ru" sz="3000">
                <a:solidFill>
                  <a:schemeClr val="accent3"/>
                </a:solidFill>
                <a:latin typeface="Alfa Slab One"/>
                <a:ea typeface="Alfa Slab One"/>
                <a:cs typeface="Alfa Slab One"/>
                <a:sym typeface="Alfa Slab One"/>
              </a:rPr>
              <a:t>Good </a:t>
            </a:r>
            <a:endParaRPr sz="30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rPr lang="ru" sz="3000">
                <a:solidFill>
                  <a:schemeClr val="accent3"/>
                </a:solidFill>
                <a:latin typeface="Alfa Slab One"/>
                <a:ea typeface="Alfa Slab One"/>
                <a:cs typeface="Alfa Slab One"/>
                <a:sym typeface="Alfa Slab One"/>
              </a:rPr>
              <a:t>job!</a:t>
            </a:r>
            <a:endParaRPr/>
          </a:p>
        </p:txBody>
      </p:sp>
      <p:pic>
        <p:nvPicPr>
          <p:cNvPr id="71" name="Google Shape;71;p15"/>
          <p:cNvPicPr preferRelativeResize="0"/>
          <p:nvPr/>
        </p:nvPicPr>
        <p:blipFill>
          <a:blip r:embed="rId3">
            <a:alphaModFix/>
          </a:blip>
          <a:stretch>
            <a:fillRect/>
          </a:stretch>
        </p:blipFill>
        <p:spPr>
          <a:xfrm>
            <a:off x="1577750" y="1152475"/>
            <a:ext cx="6032725" cy="370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What do you do every day? Listen and repeat.</a:t>
            </a:r>
            <a:endParaRPr/>
          </a:p>
        </p:txBody>
      </p:sp>
      <p:sp>
        <p:nvSpPr>
          <p:cNvPr id="77" name="Google Shape;77;p16"/>
          <p:cNvSpPr txBox="1"/>
          <p:nvPr>
            <p:ph idx="1" type="body"/>
          </p:nvPr>
        </p:nvSpPr>
        <p:spPr>
          <a:xfrm>
            <a:off x="311700" y="1152475"/>
            <a:ext cx="8520600" cy="364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http://www.youtube.com/user/EnglishSingsing9&#10;Kids vocabulary - My Day - Daily Routine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My Day  --&#10;&#10;Wake up!&#10;get up &#10;I get up at 7:00.&#10;&#10;have breakfast &#10;I have breakfast. &#10;&#10;brush my teeth &#10;I brush my teeth.  &#10;&#10;wash my face &#10;I wash my face. &#10;&#10;get dressed &#10;I get dressed. &#10;Hurry up!&#10;&#10;go to school &#10;I go to school.&#10;&#10;take classes &#10;I take classes at school. &#10;&#10;have lunch &#10;I have lunch at the cafeteria. &#10;&#10;play with friends &#10;I play with my friends. &#10;&#10;come home &#10;I come home.&#10;&#10;do my homework &#10;I do my homework. &#10;&#10;have dinner &#10;I have dinner. &#10;&#10;take a shower &#10;I take a shower. &#10;&#10;go to bed &#10;I go to bed. &#10;Good night!&#10;&#10;Thanks for checking out the &quot;English Singsing&quot;.&#10;© Amanta Inc." id="78" name="Google Shape;78;p16" title="Kids vocabulary - My Day - Daily Routine - Learn English for kids - English educational video">
            <a:hlinkClick r:id="rId3"/>
          </p:cNvPr>
          <p:cNvPicPr preferRelativeResize="0"/>
          <p:nvPr/>
        </p:nvPicPr>
        <p:blipFill>
          <a:blip r:embed="rId4">
            <a:alphaModFix/>
          </a:blip>
          <a:stretch>
            <a:fillRect/>
          </a:stretch>
        </p:blipFill>
        <p:spPr>
          <a:xfrm>
            <a:off x="2286000" y="1348575"/>
            <a:ext cx="4572000" cy="2937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Read and match</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5" name="Google Shape;85;p17"/>
          <p:cNvPicPr preferRelativeResize="0"/>
          <p:nvPr/>
        </p:nvPicPr>
        <p:blipFill rotWithShape="1">
          <a:blip r:embed="rId3">
            <a:alphaModFix/>
          </a:blip>
          <a:srcRect b="5736" l="2028" r="0" t="8647"/>
          <a:stretch/>
        </p:blipFill>
        <p:spPr>
          <a:xfrm>
            <a:off x="1446275" y="1315700"/>
            <a:ext cx="6326676" cy="361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Check yourself</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2" name="Google Shape;92;p18"/>
          <p:cNvPicPr preferRelativeResize="0"/>
          <p:nvPr/>
        </p:nvPicPr>
        <p:blipFill rotWithShape="1">
          <a:blip r:embed="rId3">
            <a:alphaModFix/>
          </a:blip>
          <a:srcRect b="5736" l="2028" r="0" t="8647"/>
          <a:stretch/>
        </p:blipFill>
        <p:spPr>
          <a:xfrm>
            <a:off x="1446275" y="1315700"/>
            <a:ext cx="6326676" cy="3615250"/>
          </a:xfrm>
          <a:prstGeom prst="rect">
            <a:avLst/>
          </a:prstGeom>
          <a:noFill/>
          <a:ln>
            <a:noFill/>
          </a:ln>
        </p:spPr>
      </p:pic>
      <p:cxnSp>
        <p:nvCxnSpPr>
          <p:cNvPr id="93" name="Google Shape;93;p18"/>
          <p:cNvCxnSpPr/>
          <p:nvPr/>
        </p:nvCxnSpPr>
        <p:spPr>
          <a:xfrm rot="10800000">
            <a:off x="2629500" y="1710125"/>
            <a:ext cx="1018800" cy="361500"/>
          </a:xfrm>
          <a:prstGeom prst="straightConnector1">
            <a:avLst/>
          </a:prstGeom>
          <a:noFill/>
          <a:ln cap="flat" cmpd="sng" w="9525">
            <a:solidFill>
              <a:srgbClr val="A61C00"/>
            </a:solidFill>
            <a:prstDash val="solid"/>
            <a:round/>
            <a:headEnd len="med" w="med" type="none"/>
            <a:tailEnd len="med" w="med" type="triangle"/>
          </a:ln>
        </p:spPr>
      </p:cxnSp>
      <p:cxnSp>
        <p:nvCxnSpPr>
          <p:cNvPr id="94" name="Google Shape;94;p18"/>
          <p:cNvCxnSpPr/>
          <p:nvPr/>
        </p:nvCxnSpPr>
        <p:spPr>
          <a:xfrm flipH="1">
            <a:off x="2415800" y="2712500"/>
            <a:ext cx="739500" cy="16500"/>
          </a:xfrm>
          <a:prstGeom prst="straightConnector1">
            <a:avLst/>
          </a:prstGeom>
          <a:noFill/>
          <a:ln cap="flat" cmpd="sng" w="9525">
            <a:solidFill>
              <a:srgbClr val="A61C00"/>
            </a:solidFill>
            <a:prstDash val="solid"/>
            <a:round/>
            <a:headEnd len="med" w="med" type="none"/>
            <a:tailEnd len="med" w="med" type="triangle"/>
          </a:ln>
        </p:spPr>
      </p:cxnSp>
      <p:cxnSp>
        <p:nvCxnSpPr>
          <p:cNvPr id="95" name="Google Shape;95;p18"/>
          <p:cNvCxnSpPr/>
          <p:nvPr/>
        </p:nvCxnSpPr>
        <p:spPr>
          <a:xfrm flipH="1" rot="10800000">
            <a:off x="5669550" y="2712600"/>
            <a:ext cx="1018800" cy="345000"/>
          </a:xfrm>
          <a:prstGeom prst="straightConnector1">
            <a:avLst/>
          </a:prstGeom>
          <a:noFill/>
          <a:ln cap="flat" cmpd="sng" w="9525">
            <a:solidFill>
              <a:srgbClr val="A61C00"/>
            </a:solidFill>
            <a:prstDash val="solid"/>
            <a:round/>
            <a:headEnd len="med" w="med" type="none"/>
            <a:tailEnd len="med" w="med" type="triangle"/>
          </a:ln>
        </p:spPr>
      </p:cxnSp>
      <p:cxnSp>
        <p:nvCxnSpPr>
          <p:cNvPr id="96" name="Google Shape;96;p18"/>
          <p:cNvCxnSpPr/>
          <p:nvPr/>
        </p:nvCxnSpPr>
        <p:spPr>
          <a:xfrm flipH="1">
            <a:off x="2448675" y="3402675"/>
            <a:ext cx="887400" cy="115200"/>
          </a:xfrm>
          <a:prstGeom prst="straightConnector1">
            <a:avLst/>
          </a:prstGeom>
          <a:noFill/>
          <a:ln cap="flat" cmpd="sng" w="9525">
            <a:solidFill>
              <a:srgbClr val="A61C00"/>
            </a:solidFill>
            <a:prstDash val="solid"/>
            <a:round/>
            <a:headEnd len="med" w="med" type="none"/>
            <a:tailEnd len="med" w="med" type="triangle"/>
          </a:ln>
        </p:spPr>
      </p:cxnSp>
      <p:cxnSp>
        <p:nvCxnSpPr>
          <p:cNvPr id="97" name="Google Shape;97;p18"/>
          <p:cNvCxnSpPr/>
          <p:nvPr/>
        </p:nvCxnSpPr>
        <p:spPr>
          <a:xfrm flipH="1" rot="10800000">
            <a:off x="5455900" y="3501400"/>
            <a:ext cx="903900" cy="262800"/>
          </a:xfrm>
          <a:prstGeom prst="straightConnector1">
            <a:avLst/>
          </a:prstGeom>
          <a:noFill/>
          <a:ln cap="flat" cmpd="sng" w="9525">
            <a:solidFill>
              <a:srgbClr val="A61C00"/>
            </a:solidFill>
            <a:prstDash val="solid"/>
            <a:round/>
            <a:headEnd len="med" w="med" type="none"/>
            <a:tailEnd len="med" w="med" type="triangle"/>
          </a:ln>
        </p:spPr>
      </p:cxnSp>
      <p:cxnSp>
        <p:nvCxnSpPr>
          <p:cNvPr id="98" name="Google Shape;98;p18"/>
          <p:cNvCxnSpPr/>
          <p:nvPr/>
        </p:nvCxnSpPr>
        <p:spPr>
          <a:xfrm flipH="1">
            <a:off x="2267925" y="4076425"/>
            <a:ext cx="953100" cy="591600"/>
          </a:xfrm>
          <a:prstGeom prst="straightConnector1">
            <a:avLst/>
          </a:prstGeom>
          <a:noFill/>
          <a:ln cap="flat" cmpd="sng" w="9525">
            <a:solidFill>
              <a:srgbClr val="A61C00"/>
            </a:solidFill>
            <a:prstDash val="solid"/>
            <a:round/>
            <a:headEnd len="med" w="med" type="none"/>
            <a:tailEnd len="med" w="med" type="triangle"/>
          </a:ln>
        </p:spPr>
      </p:cxnSp>
      <p:cxnSp>
        <p:nvCxnSpPr>
          <p:cNvPr id="99" name="Google Shape;99;p18"/>
          <p:cNvCxnSpPr/>
          <p:nvPr/>
        </p:nvCxnSpPr>
        <p:spPr>
          <a:xfrm>
            <a:off x="5324450" y="4372225"/>
            <a:ext cx="870900" cy="197100"/>
          </a:xfrm>
          <a:prstGeom prst="straightConnector1">
            <a:avLst/>
          </a:prstGeom>
          <a:noFill/>
          <a:ln cap="flat" cmpd="sng" w="9525">
            <a:solidFill>
              <a:srgbClr val="A61C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Sing with us</a:t>
            </a:r>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itle: This Is The Way We Brush Our Teeth - Nursery Rhyme - Ep 1&#10;&#10;Sing along with the cutest Nursery Rhymes for Children by your favourite characters, Chris, Kate, Jack and Jill on Nursery Rhyme Street.  &#10;&#10;SUBSCRIBE: https://www.youtube.com/user/NurseryRhymeStreet&#10;&#10;To Watch More:&#10;Nursery Rhyme Street - Official Playlist: https://www.youtube.com/watch?v=6KGnKs40vIE&amp;list=PLxo-dln5FAAJKi3gMOBgcVKgvlXrX7Od5&#10;Finger Family Collection: https://www.youtube.com/watch?v=opNDbwE8K5E&amp;list=PLxo-dln5FAAKLLr2FnQCIAAlDvK0ulqs0&#10;Nursery Rhyme All Episodes 1 to 46: https://www.youtube.com/watch?v=6rmwFQTrtvk&amp;list=PLxo-dln5FAAJGnaxnYXXhT26qIsi8bpC7&#10;&#10;Thanks For Watching!&#10;&#10;Nursery rhymes in English, canciones en inglés para niños, Comptines en anglais, Lagu-lagu anak berbahasa Inggeris, Musik Untuk Anak, barnvisorna på engelska, Músicas em inglês para crianças, Gyerekzene, Kinderlieder in Englisch, 英文兒歌, Písničky v angličtině, أناشيد أطفال باللغة الإنجليزية, अंग्रेजी में नर्सरी कविताएं, Barnerim på engelsk, Canzoni per bambini in inglese, Engelse kinderliedjes, Piosenki dla dzieci po angielsku, เพลงภาษาอังกฤษสำหรับเด็ก" id="106" name="Google Shape;106;p19" title="This Is The Way We Brush Our Teeth - Nursery Rhyme - Ep 1">
            <a:hlinkClick r:id="rId3"/>
          </p:cNvPr>
          <p:cNvPicPr preferRelativeResize="0"/>
          <p:nvPr/>
        </p:nvPicPr>
        <p:blipFill>
          <a:blip r:embed="rId4">
            <a:alphaModFix/>
          </a:blip>
          <a:stretch>
            <a:fillRect/>
          </a:stretch>
        </p:blipFill>
        <p:spPr>
          <a:xfrm>
            <a:off x="1807800" y="1397875"/>
            <a:ext cx="5357125"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3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3600">
                <a:solidFill>
                  <a:srgbClr val="FF0000"/>
                </a:solidFill>
                <a:latin typeface="Arial"/>
                <a:ea typeface="Arial"/>
                <a:cs typeface="Arial"/>
                <a:sym typeface="Arial"/>
              </a:rPr>
              <a:t>Activity 1</a:t>
            </a:r>
            <a:endParaRPr sz="3600">
              <a:solidFill>
                <a:srgbClr val="FF0000"/>
              </a:solidFill>
            </a:endParaRPr>
          </a:p>
        </p:txBody>
      </p:sp>
      <p:sp>
        <p:nvSpPr>
          <p:cNvPr id="112" name="Google Shape;112;p20"/>
          <p:cNvSpPr txBox="1"/>
          <p:nvPr>
            <p:ph idx="1" type="body"/>
          </p:nvPr>
        </p:nvSpPr>
        <p:spPr>
          <a:xfrm>
            <a:off x="311700" y="1152475"/>
            <a:ext cx="8611500" cy="3416400"/>
          </a:xfrm>
          <a:prstGeom prst="rect">
            <a:avLst/>
          </a:prstGeom>
        </p:spPr>
        <p:txBody>
          <a:bodyPr anchorCtr="0" anchor="t" bIns="91425" lIns="91425" spcFirstLastPara="1" rIns="91425" wrap="square" tIns="91425">
            <a:noAutofit/>
          </a:bodyPr>
          <a:lstStyle/>
          <a:p>
            <a:pPr indent="0" lvl="0" marL="342900" rtl="0" algn="l">
              <a:spcBef>
                <a:spcPts val="800"/>
              </a:spcBef>
              <a:spcAft>
                <a:spcPts val="0"/>
              </a:spcAft>
              <a:buNone/>
            </a:pPr>
            <a:r>
              <a:rPr lang="ru" sz="3200">
                <a:solidFill>
                  <a:srgbClr val="000000"/>
                </a:solidFill>
                <a:latin typeface="Arial"/>
                <a:ea typeface="Arial"/>
                <a:cs typeface="Arial"/>
                <a:sym typeface="Arial"/>
              </a:rPr>
              <a:t>Match them up!</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Listen to the song and make sentences.</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brush          our clothes.</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wash            our hair.</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comb           our teeth.</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put on          our face.</a:t>
            </a:r>
            <a:endParaRPr sz="3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Check yourself</a:t>
            </a:r>
            <a:endParaRPr/>
          </a:p>
        </p:txBody>
      </p:sp>
      <p:sp>
        <p:nvSpPr>
          <p:cNvPr id="118" name="Google Shape;11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brush          our clothes.</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wash            our hair.</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comb           our teeth.</a:t>
            </a:r>
            <a:endParaRPr sz="3200">
              <a:solidFill>
                <a:srgbClr val="000000"/>
              </a:solidFill>
              <a:latin typeface="Arial"/>
              <a:ea typeface="Arial"/>
              <a:cs typeface="Arial"/>
              <a:sym typeface="Arial"/>
            </a:endParaRPr>
          </a:p>
          <a:p>
            <a:pPr indent="0" lvl="0" marL="342900" rtl="0" algn="l">
              <a:spcBef>
                <a:spcPts val="800"/>
              </a:spcBef>
              <a:spcAft>
                <a:spcPts val="0"/>
              </a:spcAft>
              <a:buNone/>
            </a:pPr>
            <a:r>
              <a:rPr lang="ru" sz="3200">
                <a:solidFill>
                  <a:srgbClr val="000000"/>
                </a:solidFill>
                <a:latin typeface="Arial"/>
                <a:ea typeface="Arial"/>
                <a:cs typeface="Arial"/>
                <a:sym typeface="Arial"/>
              </a:rPr>
              <a:t>This is the way we put on          our face.</a:t>
            </a:r>
            <a:endParaRPr sz="3200">
              <a:solidFill>
                <a:srgbClr val="000000"/>
              </a:solidFill>
              <a:latin typeface="Arial"/>
              <a:ea typeface="Arial"/>
              <a:cs typeface="Arial"/>
              <a:sym typeface="Arial"/>
            </a:endParaRPr>
          </a:p>
          <a:p>
            <a:pPr indent="0" lvl="0" marL="342900" rtl="0" algn="ctr">
              <a:spcBef>
                <a:spcPts val="800"/>
              </a:spcBef>
              <a:spcAft>
                <a:spcPts val="0"/>
              </a:spcAft>
              <a:buNone/>
            </a:pPr>
            <a:r>
              <a:rPr b="1" lang="ru" sz="3200">
                <a:solidFill>
                  <a:srgbClr val="FF0000"/>
                </a:solidFill>
                <a:latin typeface="Arial"/>
                <a:ea typeface="Arial"/>
                <a:cs typeface="Arial"/>
                <a:sym typeface="Arial"/>
              </a:rPr>
              <a:t>Well done!</a:t>
            </a:r>
            <a:endParaRPr b="1" sz="3200">
              <a:solidFill>
                <a:srgbClr val="FF0000"/>
              </a:solidFill>
              <a:latin typeface="Arial"/>
              <a:ea typeface="Arial"/>
              <a:cs typeface="Arial"/>
              <a:sym typeface="Arial"/>
            </a:endParaRPr>
          </a:p>
        </p:txBody>
      </p:sp>
      <p:cxnSp>
        <p:nvCxnSpPr>
          <p:cNvPr id="119" name="Google Shape;119;p21"/>
          <p:cNvCxnSpPr/>
          <p:nvPr/>
        </p:nvCxnSpPr>
        <p:spPr>
          <a:xfrm>
            <a:off x="5158075" y="1657800"/>
            <a:ext cx="1296600" cy="1311000"/>
          </a:xfrm>
          <a:prstGeom prst="straightConnector1">
            <a:avLst/>
          </a:prstGeom>
          <a:noFill/>
          <a:ln cap="flat" cmpd="sng" w="28575">
            <a:solidFill>
              <a:srgbClr val="0000FF"/>
            </a:solidFill>
            <a:prstDash val="solid"/>
            <a:round/>
            <a:headEnd len="med" w="med" type="none"/>
            <a:tailEnd len="med" w="med" type="triangle"/>
          </a:ln>
        </p:spPr>
      </p:cxnSp>
      <p:cxnSp>
        <p:nvCxnSpPr>
          <p:cNvPr id="120" name="Google Shape;120;p21"/>
          <p:cNvCxnSpPr/>
          <p:nvPr/>
        </p:nvCxnSpPr>
        <p:spPr>
          <a:xfrm>
            <a:off x="5042800" y="2248525"/>
            <a:ext cx="1412100" cy="1325400"/>
          </a:xfrm>
          <a:prstGeom prst="straightConnector1">
            <a:avLst/>
          </a:prstGeom>
          <a:noFill/>
          <a:ln cap="flat" cmpd="sng" w="28575">
            <a:solidFill>
              <a:srgbClr val="FF0000"/>
            </a:solidFill>
            <a:prstDash val="solid"/>
            <a:round/>
            <a:headEnd len="med" w="med" type="none"/>
            <a:tailEnd len="med" w="med" type="stealth"/>
          </a:ln>
        </p:spPr>
      </p:cxnSp>
      <p:cxnSp>
        <p:nvCxnSpPr>
          <p:cNvPr id="121" name="Google Shape;121;p21"/>
          <p:cNvCxnSpPr/>
          <p:nvPr/>
        </p:nvCxnSpPr>
        <p:spPr>
          <a:xfrm flipH="1" rot="10800000">
            <a:off x="5172475" y="2263000"/>
            <a:ext cx="1282200" cy="705900"/>
          </a:xfrm>
          <a:prstGeom prst="straightConnector1">
            <a:avLst/>
          </a:prstGeom>
          <a:noFill/>
          <a:ln cap="flat" cmpd="sng" w="28575">
            <a:solidFill>
              <a:srgbClr val="38761D"/>
            </a:solidFill>
            <a:prstDash val="solid"/>
            <a:round/>
            <a:headEnd len="med" w="med" type="none"/>
            <a:tailEnd len="med" w="med" type="triangle"/>
          </a:ln>
        </p:spPr>
      </p:cxnSp>
      <p:cxnSp>
        <p:nvCxnSpPr>
          <p:cNvPr id="122" name="Google Shape;122;p21"/>
          <p:cNvCxnSpPr/>
          <p:nvPr/>
        </p:nvCxnSpPr>
        <p:spPr>
          <a:xfrm flipH="1" rot="10800000">
            <a:off x="5273325" y="1715550"/>
            <a:ext cx="1037400" cy="1930500"/>
          </a:xfrm>
          <a:prstGeom prst="straightConnector1">
            <a:avLst/>
          </a:prstGeom>
          <a:noFill/>
          <a:ln cap="flat" cmpd="sng" w="28575">
            <a:solidFill>
              <a:srgbClr val="4C113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