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58" r:id="rId3"/>
    <p:sldId id="262" r:id="rId4"/>
    <p:sldId id="264" r:id="rId5"/>
    <p:sldId id="265" r:id="rId6"/>
    <p:sldId id="266" r:id="rId7"/>
    <p:sldId id="267" r:id="rId8"/>
    <p:sldId id="263" r:id="rId9"/>
    <p:sldId id="270" r:id="rId10"/>
    <p:sldId id="268" r:id="rId11"/>
    <p:sldId id="269" r:id="rId12"/>
    <p:sldId id="271" r:id="rId13"/>
    <p:sldId id="272" r:id="rId14"/>
    <p:sldId id="274" r:id="rId15"/>
    <p:sldId id="273" r:id="rId16"/>
  </p:sldIdLst>
  <p:sldSz cx="9906000" cy="6858000" type="A4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B2113"/>
    <a:srgbClr val="009900"/>
    <a:srgbClr val="B00000"/>
    <a:srgbClr val="8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360" y="7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AF640-3735-4CBB-95EE-278EB5309CE2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0B443-FEDF-4D1B-88FE-4D66FE02D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0B443-FEDF-4D1B-88FE-4D66FE02DC7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22408-316F-42DC-8EB0-3FF3EC39E21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4281-35FE-453F-A6AD-F36B74F2943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EA2B5-DD28-4CF9-A393-CEEB1A77CAA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519D3-63CC-46B6-8FC9-A3524E485FE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22BAA9-70A7-41B9-B316-035105D1159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61077-BB24-4BF6-B9C5-D55B77351BB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961CA6-F809-4567-B43A-995AA8F4CF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D456C-BA2A-4DEA-AC85-E42B8BFE7A4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F4596-9961-4BAA-A568-7A97F2D9A2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A21BD-5F86-4FB7-ACEE-41AE90F35A9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ADA6F-71D5-41F7-804F-35F443FCEF6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B224A85-2637-4F2B-AABB-0C043D5A7F8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image" Target="../media/image9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12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5.gif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9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" y="0"/>
            <a:ext cx="9894655" cy="6858000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8104" y="2259093"/>
            <a:ext cx="7800975" cy="1470025"/>
          </a:xfrm>
        </p:spPr>
        <p:txBody>
          <a:bodyPr/>
          <a:lstStyle/>
          <a:p>
            <a:r>
              <a:rPr lang="ru-RU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Записуємо</a:t>
            </a:r>
            <a:r>
              <a:rPr lang="ru-RU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 задачу коротко</a:t>
            </a:r>
            <a:endParaRPr lang="ru-RU" b="1" dirty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01061" y="3523321"/>
            <a:ext cx="6934200" cy="1752600"/>
          </a:xfrm>
        </p:spPr>
        <p:txBody>
          <a:bodyPr/>
          <a:lstStyle/>
          <a:p>
            <a:r>
              <a:rPr lang="uk-UA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Опорна схема задачі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4255" y="690355"/>
            <a:ext cx="7488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+mn-cs"/>
              </a:rPr>
              <a:t>Урок математики </a:t>
            </a:r>
            <a:endParaRPr lang="ru-RU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+mn-cs"/>
              </a:rPr>
              <a:t>для 1 </a:t>
            </a:r>
            <a:r>
              <a:rPr lang="ru-RU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+mn-cs"/>
              </a:rPr>
              <a:t>класу</a:t>
            </a:r>
            <a:endParaRPr lang="ru-RU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0905" y="2211706"/>
            <a:ext cx="18403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+mn-cs"/>
              </a:rPr>
              <a:t>Тема: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72856" y="4664772"/>
            <a:ext cx="521931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Корягіна</a:t>
            </a:r>
            <a:r>
              <a:rPr kumimoji="0" lang="ru-RU" sz="2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Катерина </a:t>
            </a:r>
            <a:r>
              <a:rPr kumimoji="0" lang="ru-RU" sz="20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Вікторівна</a:t>
            </a:r>
            <a:r>
              <a:rPr kumimoji="0" lang="ru-RU" sz="2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у</a:t>
            </a:r>
            <a:r>
              <a:rPr kumimoji="0" lang="ru-RU" sz="20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читель</a:t>
            </a:r>
            <a:r>
              <a:rPr kumimoji="0" lang="ru-RU" sz="2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початкових</a:t>
            </a:r>
            <a:r>
              <a:rPr kumimoji="0" lang="ru-RU" sz="2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класів</a:t>
            </a:r>
            <a:r>
              <a:rPr kumimoji="0" lang="ru-RU" sz="2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спеціаліст</a:t>
            </a:r>
            <a:r>
              <a:rPr kumimoji="0" lang="ru-RU" sz="2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вищої</a:t>
            </a:r>
            <a:r>
              <a:rPr kumimoji="0" lang="ru-RU" sz="2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кваліфікаційної</a:t>
            </a:r>
            <a:r>
              <a:rPr kumimoji="0" lang="ru-RU" sz="2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категорії</a:t>
            </a:r>
            <a:endParaRPr kumimoji="0" lang="ru-RU" sz="2000" b="1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КЗ «</a:t>
            </a:r>
            <a:r>
              <a:rPr kumimoji="0" lang="ru-RU" sz="20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Богодухівський</a:t>
            </a:r>
            <a:r>
              <a:rPr kumimoji="0" lang="ru-RU" sz="2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ліцей</a:t>
            </a:r>
            <a:r>
              <a:rPr kumimoji="0" lang="ru-RU" sz="2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№2»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157">
        <p:split orient="vert"/>
      </p:transition>
    </mc:Choice>
    <mc:Fallback xmlns="">
      <p:transition spd="slow" advTm="451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4655" cy="685800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00472" y="137489"/>
            <a:ext cx="9433048" cy="98725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Зозуля підкинула вороні й сороці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всього</a:t>
            </a:r>
            <a:r>
              <a:rPr lang="uk-UA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uk-UA" sz="24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яйця.  </a:t>
            </a:r>
          </a:p>
          <a:p>
            <a:pPr algn="just"/>
            <a:r>
              <a:rPr lang="uk-UA" sz="24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Скільки  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яєць зозуля підкинула сороці, якщо вороні дісталося</a:t>
            </a:r>
            <a:r>
              <a:rPr lang="uk-UA" sz="24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яйце?.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авая фигурная скобка 11"/>
          <p:cNvSpPr/>
          <p:nvPr/>
        </p:nvSpPr>
        <p:spPr>
          <a:xfrm>
            <a:off x="3152800" y="1415860"/>
            <a:ext cx="464347" cy="98872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761515" y="1424640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rgbClr val="FF0066"/>
                </a:solidFill>
                <a:latin typeface="+mn-lt"/>
                <a:cs typeface="Arial" pitchFamily="34" charset="0"/>
              </a:rPr>
              <a:t>3</a:t>
            </a:r>
            <a:endParaRPr lang="ru-RU" sz="4800" b="1" dirty="0">
              <a:solidFill>
                <a:srgbClr val="FF0066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2290" name="Picture 2" descr="E:\1 клас\НУШ\ДИСТАНЦІЙНЕ НАВЧАННЯ_ЗАВДАННЯ\СКАНИ Підручників\Опорна схема2.png"/>
          <p:cNvPicPr>
            <a:picLocks noChangeAspect="1" noChangeArrowheads="1"/>
          </p:cNvPicPr>
          <p:nvPr/>
        </p:nvPicPr>
        <p:blipFill>
          <a:blip r:embed="rId6">
            <a:lum bright="-20000" contrast="40000"/>
          </a:blip>
          <a:srcRect/>
          <a:stretch>
            <a:fillRect/>
          </a:stretch>
        </p:blipFill>
        <p:spPr bwMode="auto">
          <a:xfrm>
            <a:off x="282720" y="2533980"/>
            <a:ext cx="9268552" cy="413537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9958" y="1261576"/>
            <a:ext cx="26629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Сорока –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uk-UA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яєць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Ворона – </a:t>
            </a:r>
            <a:r>
              <a:rPr lang="uk-UA" sz="24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uk-UA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яйце</a:t>
            </a:r>
            <a:endParaRPr lang="ru-RU" sz="2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20" y="3458162"/>
            <a:ext cx="1944216" cy="2736304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6321152" y="3356992"/>
            <a:ext cx="2736304" cy="15841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вал 15"/>
          <p:cNvSpPr/>
          <p:nvPr/>
        </p:nvSpPr>
        <p:spPr>
          <a:xfrm>
            <a:off x="2216696" y="4617132"/>
            <a:ext cx="705310" cy="64807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/>
          <p:cNvSpPr/>
          <p:nvPr/>
        </p:nvSpPr>
        <p:spPr>
          <a:xfrm>
            <a:off x="5161639" y="5085184"/>
            <a:ext cx="705310" cy="64807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трелка вправо 2"/>
          <p:cNvSpPr/>
          <p:nvPr/>
        </p:nvSpPr>
        <p:spPr>
          <a:xfrm>
            <a:off x="7257256" y="666935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Стрелка вправо 3"/>
          <p:cNvSpPr/>
          <p:nvPr/>
        </p:nvSpPr>
        <p:spPr>
          <a:xfrm rot="20076947">
            <a:off x="6111016" y="5835533"/>
            <a:ext cx="1224136" cy="73638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Сума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1920544">
            <a:off x="4522482" y="4171949"/>
            <a:ext cx="2609708" cy="73638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Відомий доданок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1920544">
            <a:off x="5629179" y="4093825"/>
            <a:ext cx="2609708" cy="73638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Невідомий доданок</a:t>
            </a:r>
            <a:endParaRPr lang="uk-UA" b="1" dirty="0">
              <a:solidFill>
                <a:schemeClr val="tx1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424608" y="3356992"/>
            <a:ext cx="705678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1836">
        <p:split orient="vert"/>
      </p:transition>
    </mc:Choice>
    <mc:Fallback>
      <p:transition spd="slow" advTm="5183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4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4655" cy="685800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00472" y="99089"/>
            <a:ext cx="9433048" cy="116967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 зозулі </a:t>
            </a:r>
            <a:r>
              <a:rPr lang="uk-UA" sz="2400" b="1" dirty="0" smtClean="0">
                <a:solidFill>
                  <a:srgbClr val="B00000"/>
                </a:solidFill>
                <a:latin typeface="Arial" pitchFamily="34" charset="0"/>
                <a:cs typeface="Arial" pitchFamily="34" charset="0"/>
              </a:rPr>
              <a:t>було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uk-UA" sz="24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яйця.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яйце вона </a:t>
            </a:r>
            <a:r>
              <a:rPr lang="uk-UA" sz="2400" b="1" dirty="0" smtClean="0">
                <a:solidFill>
                  <a:srgbClr val="B00000"/>
                </a:solidFill>
                <a:latin typeface="Arial" pitchFamily="34" charset="0"/>
                <a:cs typeface="Arial" pitchFamily="34" charset="0"/>
              </a:rPr>
              <a:t>підкинула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сороці. </a:t>
            </a:r>
          </a:p>
          <a:p>
            <a:pPr algn="just"/>
            <a:r>
              <a:rPr lang="uk-UA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Скільки</a:t>
            </a:r>
            <a:r>
              <a:rPr lang="uk-UA" sz="24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яєць </a:t>
            </a:r>
            <a:r>
              <a:rPr lang="uk-UA" sz="2400" b="1" dirty="0" smtClean="0">
                <a:solidFill>
                  <a:srgbClr val="B00000"/>
                </a:solidFill>
                <a:latin typeface="Arial" pitchFamily="34" charset="0"/>
                <a:cs typeface="Arial" pitchFamily="34" charset="0"/>
              </a:rPr>
              <a:t>залишилось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у зозулі?.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528" y="1367849"/>
            <a:ext cx="31248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Було – </a:t>
            </a:r>
            <a:r>
              <a:rPr lang="uk-UA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3</a:t>
            </a:r>
            <a:r>
              <a:rPr lang="uk-UA" sz="2800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 яйця</a:t>
            </a:r>
          </a:p>
          <a:p>
            <a:r>
              <a:rPr lang="uk-UA" sz="2800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Підкинула – </a:t>
            </a:r>
            <a:r>
              <a:rPr lang="uk-UA" sz="28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1</a:t>
            </a:r>
            <a:r>
              <a:rPr lang="uk-UA" sz="2800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 яйце</a:t>
            </a:r>
          </a:p>
          <a:p>
            <a:r>
              <a:rPr lang="uk-UA" sz="2800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Залишилось - </a:t>
            </a:r>
            <a:r>
              <a:rPr lang="uk-UA" sz="2800" b="1" dirty="0" smtClean="0">
                <a:solidFill>
                  <a:srgbClr val="00B0F0"/>
                </a:solidFill>
                <a:latin typeface="+mj-lt"/>
                <a:cs typeface="Arial" pitchFamily="34" charset="0"/>
              </a:rPr>
              <a:t>?</a:t>
            </a:r>
            <a:endParaRPr lang="ru-RU" sz="2800" b="1" dirty="0">
              <a:solidFill>
                <a:srgbClr val="00B0F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3314" name="Picture 2" descr="E:\1 клас\НУШ\ДИСТАНЦІЙНЕ НАВЧАННЯ_ЗАВДАННЯ\СКАНИ Підручників\Опорна схема3.png"/>
          <p:cNvPicPr>
            <a:picLocks noChangeAspect="1" noChangeArrowheads="1"/>
          </p:cNvPicPr>
          <p:nvPr/>
        </p:nvPicPr>
        <p:blipFill>
          <a:blip r:embed="rId6">
            <a:lum bright="-20000" contrast="30000"/>
          </a:blip>
          <a:srcRect/>
          <a:stretch>
            <a:fillRect/>
          </a:stretch>
        </p:blipFill>
        <p:spPr bwMode="auto">
          <a:xfrm>
            <a:off x="200472" y="2708920"/>
            <a:ext cx="9433048" cy="3888432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360712" y="3645024"/>
            <a:ext cx="527334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ятиугольник 1"/>
          <p:cNvSpPr/>
          <p:nvPr/>
        </p:nvSpPr>
        <p:spPr>
          <a:xfrm>
            <a:off x="3584848" y="4218815"/>
            <a:ext cx="1080120" cy="434321"/>
          </a:xfrm>
          <a:prstGeom prst="homePlate">
            <a:avLst/>
          </a:prstGeom>
          <a:noFill/>
          <a:ln w="57150">
            <a:solidFill>
              <a:srgbClr val="DB211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ятиугольник 7"/>
          <p:cNvSpPr/>
          <p:nvPr/>
        </p:nvSpPr>
        <p:spPr>
          <a:xfrm>
            <a:off x="3590950" y="5232301"/>
            <a:ext cx="2082130" cy="434321"/>
          </a:xfrm>
          <a:prstGeom prst="homePlate">
            <a:avLst/>
          </a:prstGeom>
          <a:noFill/>
          <a:ln w="57150">
            <a:solidFill>
              <a:srgbClr val="DB211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7-конечная звезда 2"/>
          <p:cNvSpPr/>
          <p:nvPr/>
        </p:nvSpPr>
        <p:spPr>
          <a:xfrm>
            <a:off x="5817096" y="4986096"/>
            <a:ext cx="864096" cy="747160"/>
          </a:xfrm>
          <a:prstGeom prst="star7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829" y="5002723"/>
            <a:ext cx="576064" cy="893475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 rot="1920544">
            <a:off x="6095373" y="3782088"/>
            <a:ext cx="1748399" cy="73638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Зменшуване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20076947">
            <a:off x="5784537" y="5510219"/>
            <a:ext cx="1521238" cy="73638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Різниця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20076947">
            <a:off x="6984545" y="5595443"/>
            <a:ext cx="1521238" cy="73638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Від</a:t>
            </a:r>
            <a:r>
              <a:rPr lang="en-US" b="1" dirty="0" smtClean="0">
                <a:solidFill>
                  <a:schemeClr val="tx1"/>
                </a:solidFill>
              </a:rPr>
              <a:t>’</a:t>
            </a:r>
            <a:r>
              <a:rPr lang="uk-UA" b="1" dirty="0" err="1" smtClean="0">
                <a:solidFill>
                  <a:schemeClr val="tx1"/>
                </a:solidFill>
              </a:rPr>
              <a:t>ємник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455">
        <p:split orient="vert"/>
      </p:transition>
    </mc:Choice>
    <mc:Fallback>
      <p:transition spd="slow" advTm="4645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3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4655" cy="6858000"/>
          </a:xfrm>
          <a:prstGeom prst="rect">
            <a:avLst/>
          </a:prstGeom>
        </p:spPr>
      </p:pic>
      <p:pic>
        <p:nvPicPr>
          <p:cNvPr id="15362" name="Picture 2" descr="E:\1 клас\НУШ\ДИСТАНЦІЙНЕ НАВЧАННЯ_ЗАВДАННЯ\СКАНИ Підручників\Опорна схема4 .png"/>
          <p:cNvPicPr>
            <a:picLocks noChangeAspect="1" noChangeArrowheads="1"/>
          </p:cNvPicPr>
          <p:nvPr/>
        </p:nvPicPr>
        <p:blipFill>
          <a:blip r:embed="rId6">
            <a:lum bright="-20000" contrast="30000"/>
          </a:blip>
          <a:srcRect/>
          <a:stretch>
            <a:fillRect/>
          </a:stretch>
        </p:blipFill>
        <p:spPr bwMode="auto">
          <a:xfrm>
            <a:off x="272480" y="260648"/>
            <a:ext cx="9361040" cy="5400600"/>
          </a:xfrm>
          <a:prstGeom prst="rect">
            <a:avLst/>
          </a:prstGeom>
          <a:noFill/>
        </p:spPr>
      </p:pic>
      <p:sp>
        <p:nvSpPr>
          <p:cNvPr id="6" name="7-конечная звезда 5"/>
          <p:cNvSpPr/>
          <p:nvPr/>
        </p:nvSpPr>
        <p:spPr>
          <a:xfrm>
            <a:off x="1928664" y="1916832"/>
            <a:ext cx="864096" cy="747160"/>
          </a:xfrm>
          <a:prstGeom prst="star7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7-конечная звезда 6"/>
          <p:cNvSpPr/>
          <p:nvPr/>
        </p:nvSpPr>
        <p:spPr>
          <a:xfrm>
            <a:off x="7545288" y="2492896"/>
            <a:ext cx="864096" cy="747160"/>
          </a:xfrm>
          <a:prstGeom prst="star7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47011" y="5229200"/>
            <a:ext cx="4312399" cy="156966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Щоб</a:t>
            </a: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знайти</a:t>
            </a: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невідоме</a:t>
            </a: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uk-UA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з</a:t>
            </a:r>
            <a:r>
              <a:rPr lang="ru-RU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меншуване</a:t>
            </a: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, </a:t>
            </a:r>
            <a:r>
              <a:rPr lang="ru-RU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потрібно</a:t>
            </a: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до</a:t>
            </a:r>
          </a:p>
          <a:p>
            <a:pPr algn="ctr"/>
            <a:r>
              <a:rPr lang="ru-RU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р</a:t>
            </a:r>
            <a:r>
              <a:rPr lang="ru-RU" sz="32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ізниці</a:t>
            </a:r>
            <a:r>
              <a:rPr lang="ru-RU" sz="3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32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додати</a:t>
            </a:r>
            <a:r>
              <a:rPr lang="ru-RU" sz="3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32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від</a:t>
            </a:r>
            <a:r>
              <a:rPr lang="en-US" sz="3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’</a:t>
            </a:r>
            <a:r>
              <a:rPr lang="ru-RU" sz="32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ємник</a:t>
            </a:r>
            <a:endParaRPr lang="ru-RU" sz="3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84513" y="5229200"/>
            <a:ext cx="5184433" cy="156966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Щоб</a:t>
            </a: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знайти</a:t>
            </a: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невідомий</a:t>
            </a: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від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’</a:t>
            </a:r>
            <a:r>
              <a:rPr lang="ru-RU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ємник</a:t>
            </a: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, </a:t>
            </a:r>
            <a:r>
              <a:rPr lang="ru-RU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потрібно</a:t>
            </a: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uk-UA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від </a:t>
            </a:r>
          </a:p>
          <a:p>
            <a:pPr algn="ctr"/>
            <a:r>
              <a:rPr lang="uk-UA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з</a:t>
            </a:r>
            <a:r>
              <a:rPr lang="ru-RU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меншуваного</a:t>
            </a: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відняти</a:t>
            </a: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р</a:t>
            </a:r>
            <a:r>
              <a:rPr lang="ru-RU" sz="32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ізницю</a:t>
            </a:r>
            <a:endParaRPr lang="ru-RU" sz="3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7955">
        <p:split orient="vert"/>
      </p:transition>
    </mc:Choice>
    <mc:Fallback>
      <p:transition spd="slow" advTm="2795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4655" cy="685800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94799" y="142865"/>
            <a:ext cx="9505056" cy="135732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uk-UA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Петрика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було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uk-UA" sz="24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яблука, а в </a:t>
            </a:r>
            <a:r>
              <a:rPr lang="uk-UA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Оленки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на 4 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яблука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більше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uk-UA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Скільки</a:t>
            </a:r>
            <a:r>
              <a:rPr lang="uk-UA" sz="24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яблук  було в Оленки? 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0752" y="1340768"/>
            <a:ext cx="49418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 smtClean="0">
                <a:solidFill>
                  <a:srgbClr val="00B050"/>
                </a:solidFill>
                <a:latin typeface="+mn-lt"/>
                <a:cs typeface="Arial" pitchFamily="34" charset="0"/>
              </a:rPr>
              <a:t>Петрик</a:t>
            </a:r>
            <a:r>
              <a:rPr lang="uk-UA" sz="2800" dirty="0" smtClean="0">
                <a:solidFill>
                  <a:srgbClr val="800000"/>
                </a:solidFill>
                <a:latin typeface="+mn-lt"/>
                <a:cs typeface="Arial" pitchFamily="34" charset="0"/>
              </a:rPr>
              <a:t> – </a:t>
            </a:r>
            <a:r>
              <a:rPr lang="uk-UA" sz="2800" b="1" dirty="0" smtClean="0">
                <a:solidFill>
                  <a:srgbClr val="FF0066"/>
                </a:solidFill>
                <a:latin typeface="+mn-lt"/>
                <a:cs typeface="Arial" pitchFamily="34" charset="0"/>
              </a:rPr>
              <a:t>3</a:t>
            </a:r>
            <a:r>
              <a:rPr lang="uk-UA" sz="2800" dirty="0" smtClean="0">
                <a:latin typeface="+mn-lt"/>
                <a:cs typeface="Arial" pitchFamily="34" charset="0"/>
              </a:rPr>
              <a:t> </a:t>
            </a:r>
            <a:r>
              <a:rPr lang="uk-UA" sz="2800" dirty="0" smtClean="0">
                <a:solidFill>
                  <a:srgbClr val="00B050"/>
                </a:solidFill>
                <a:latin typeface="+mn-lt"/>
                <a:cs typeface="Arial" pitchFamily="34" charset="0"/>
              </a:rPr>
              <a:t>яблука</a:t>
            </a:r>
          </a:p>
          <a:p>
            <a:pPr>
              <a:lnSpc>
                <a:spcPct val="150000"/>
              </a:lnSpc>
            </a:pPr>
            <a:r>
              <a:rPr lang="uk-UA" sz="2800" dirty="0" smtClean="0">
                <a:solidFill>
                  <a:srgbClr val="00B050"/>
                </a:solidFill>
                <a:latin typeface="+mn-lt"/>
                <a:cs typeface="Arial" pitchFamily="34" charset="0"/>
              </a:rPr>
              <a:t>Оленка –</a:t>
            </a:r>
            <a:r>
              <a:rPr lang="uk-UA" sz="2800" dirty="0" smtClean="0">
                <a:solidFill>
                  <a:srgbClr val="800000"/>
                </a:solidFill>
                <a:latin typeface="+mn-lt"/>
                <a:cs typeface="Arial" pitchFamily="34" charset="0"/>
              </a:rPr>
              <a:t> </a:t>
            </a:r>
            <a:r>
              <a:rPr lang="uk-UA" sz="2800" b="1" dirty="0" smtClean="0">
                <a:solidFill>
                  <a:srgbClr val="00B0F0"/>
                </a:solidFill>
                <a:latin typeface="+mn-lt"/>
                <a:cs typeface="Arial" pitchFamily="34" charset="0"/>
              </a:rPr>
              <a:t>?</a:t>
            </a:r>
            <a:r>
              <a:rPr lang="uk-UA" sz="2800" dirty="0" smtClean="0">
                <a:solidFill>
                  <a:srgbClr val="00B050"/>
                </a:solidFill>
                <a:latin typeface="+mn-lt"/>
                <a:cs typeface="Arial" pitchFamily="34" charset="0"/>
              </a:rPr>
              <a:t>,</a:t>
            </a:r>
            <a:r>
              <a:rPr lang="uk-UA" sz="2800" b="1" dirty="0" smtClean="0">
                <a:solidFill>
                  <a:srgbClr val="00B0F0"/>
                </a:solidFill>
                <a:latin typeface="+mn-lt"/>
                <a:cs typeface="Arial" pitchFamily="34" charset="0"/>
              </a:rPr>
              <a:t> </a:t>
            </a:r>
            <a:r>
              <a:rPr lang="uk-UA" sz="2800" b="1" dirty="0" smtClean="0">
                <a:solidFill>
                  <a:srgbClr val="FF0066"/>
                </a:solidFill>
                <a:latin typeface="+mn-lt"/>
                <a:cs typeface="Arial" pitchFamily="34" charset="0"/>
              </a:rPr>
              <a:t>на 4</a:t>
            </a:r>
            <a:r>
              <a:rPr lang="uk-UA" sz="2800" dirty="0" smtClean="0">
                <a:latin typeface="+mn-lt"/>
                <a:cs typeface="Arial" pitchFamily="34" charset="0"/>
              </a:rPr>
              <a:t> </a:t>
            </a:r>
            <a:r>
              <a:rPr lang="uk-UA" sz="2800" dirty="0" smtClean="0">
                <a:solidFill>
                  <a:srgbClr val="00B050"/>
                </a:solidFill>
                <a:latin typeface="+mn-lt"/>
                <a:cs typeface="Arial" pitchFamily="34" charset="0"/>
              </a:rPr>
              <a:t>яблука</a:t>
            </a:r>
            <a:r>
              <a:rPr lang="uk-UA" sz="2800" dirty="0" smtClean="0">
                <a:solidFill>
                  <a:srgbClr val="800000"/>
                </a:solidFill>
                <a:latin typeface="+mn-lt"/>
                <a:cs typeface="Arial" pitchFamily="34" charset="0"/>
              </a:rPr>
              <a:t> </a:t>
            </a:r>
            <a:r>
              <a:rPr lang="uk-UA" sz="2800" dirty="0" smtClean="0">
                <a:solidFill>
                  <a:srgbClr val="FF0066"/>
                </a:solidFill>
                <a:latin typeface="+mn-lt"/>
                <a:cs typeface="Arial" pitchFamily="34" charset="0"/>
              </a:rPr>
              <a:t>більше</a:t>
            </a:r>
          </a:p>
        </p:txBody>
      </p:sp>
      <p:pic>
        <p:nvPicPr>
          <p:cNvPr id="16386" name="Picture 2" descr="E:\1 клас\НУШ\ДИСТАНЦІЙНЕ НАВЧАННЯ_ЗАВДАННЯ\СКАНИ Підручників\Опорна схема6.png"/>
          <p:cNvPicPr>
            <a:picLocks noChangeAspect="1" noChangeArrowheads="1"/>
          </p:cNvPicPr>
          <p:nvPr/>
        </p:nvPicPr>
        <p:blipFill>
          <a:blip r:embed="rId6">
            <a:lum bright="-20000" contrast="30000"/>
          </a:blip>
          <a:srcRect/>
          <a:stretch>
            <a:fillRect/>
          </a:stretch>
        </p:blipFill>
        <p:spPr bwMode="auto">
          <a:xfrm>
            <a:off x="848544" y="2636912"/>
            <a:ext cx="8286593" cy="4021343"/>
          </a:xfrm>
          <a:prstGeom prst="rect">
            <a:avLst/>
          </a:prstGeom>
          <a:noFill/>
        </p:spPr>
      </p:pic>
      <p:cxnSp>
        <p:nvCxnSpPr>
          <p:cNvPr id="3" name="Прямая со стрелкой 2"/>
          <p:cNvCxnSpPr/>
          <p:nvPr/>
        </p:nvCxnSpPr>
        <p:spPr>
          <a:xfrm>
            <a:off x="632520" y="1772816"/>
            <a:ext cx="2016224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32520" y="2348880"/>
            <a:ext cx="2016224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784648" y="3356992"/>
            <a:ext cx="648072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656856" y="3717032"/>
            <a:ext cx="27363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4376936" y="2099117"/>
            <a:ext cx="797761" cy="6326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вал 15"/>
          <p:cNvSpPr/>
          <p:nvPr/>
        </p:nvSpPr>
        <p:spPr>
          <a:xfrm>
            <a:off x="6393160" y="2106267"/>
            <a:ext cx="1224136" cy="6326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7-конечная звезда 16"/>
          <p:cNvSpPr/>
          <p:nvPr/>
        </p:nvSpPr>
        <p:spPr>
          <a:xfrm>
            <a:off x="2432720" y="4149080"/>
            <a:ext cx="1944216" cy="936104"/>
          </a:xfrm>
          <a:prstGeom prst="star7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7-конечная звезда 17"/>
          <p:cNvSpPr/>
          <p:nvPr/>
        </p:nvSpPr>
        <p:spPr>
          <a:xfrm>
            <a:off x="5981920" y="4149080"/>
            <a:ext cx="2067424" cy="936104"/>
          </a:xfrm>
          <a:prstGeom prst="star7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Выгнутая вниз стрелка 13"/>
          <p:cNvSpPr/>
          <p:nvPr/>
        </p:nvSpPr>
        <p:spPr>
          <a:xfrm>
            <a:off x="1784648" y="5661248"/>
            <a:ext cx="1440160" cy="360040"/>
          </a:xfrm>
          <a:prstGeom prst="curvedUp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0" name="Выгнутая вниз стрелка 19"/>
          <p:cNvSpPr/>
          <p:nvPr/>
        </p:nvSpPr>
        <p:spPr>
          <a:xfrm rot="10800000">
            <a:off x="3080792" y="5185489"/>
            <a:ext cx="1440160" cy="360040"/>
          </a:xfrm>
          <a:prstGeom prst="curvedUp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1" name="Выгнутая вниз стрелка 20"/>
          <p:cNvSpPr/>
          <p:nvPr/>
        </p:nvSpPr>
        <p:spPr>
          <a:xfrm rot="10800000">
            <a:off x="5313040" y="5013176"/>
            <a:ext cx="2880320" cy="540059"/>
          </a:xfrm>
          <a:prstGeom prst="curvedUp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2" name="Выгнутая вниз стрелка 21"/>
          <p:cNvSpPr/>
          <p:nvPr/>
        </p:nvSpPr>
        <p:spPr>
          <a:xfrm>
            <a:off x="6845306" y="5701996"/>
            <a:ext cx="1636085" cy="403749"/>
          </a:xfrm>
          <a:prstGeom prst="curvedUpArrow">
            <a:avLst>
              <a:gd name="adj1" fmla="val 25000"/>
              <a:gd name="adj2" fmla="val 62246"/>
              <a:gd name="adj3" fmla="val 22978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7161">
        <p:split orient="vert"/>
      </p:transition>
    </mc:Choice>
    <mc:Fallback>
      <p:transition spd="slow" advTm="8716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465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79964" y="815113"/>
            <a:ext cx="46778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Завдання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для 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опрацювання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4106" y="3029596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Тема: </a:t>
            </a:r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Записуємо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задачу коротко.</a:t>
            </a:r>
          </a:p>
          <a:p>
            <a:pPr algn="ctr"/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Опорна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схема </a:t>
            </a:r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задачі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1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490">
        <p:split orient="vert"/>
      </p:transition>
    </mc:Choice>
    <mc:Fallback>
      <p:transition spd="slow" advTm="104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" y="0"/>
            <a:ext cx="9894655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2520" y="4725144"/>
            <a:ext cx="8915400" cy="1143000"/>
          </a:xfrm>
        </p:spPr>
        <p:txBody>
          <a:bodyPr>
            <a:noAutofit/>
          </a:bodyPr>
          <a:lstStyle/>
          <a:p>
            <a:r>
              <a:rPr lang="uk-UA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Дякую за урок!</a:t>
            </a:r>
            <a:endParaRPr lang="ru-RU" sz="7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84" y="548680"/>
            <a:ext cx="4392488" cy="4348563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4"/>
    </mc:Choice>
    <mc:Fallback>
      <p:transition spd="slow" advTm="8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" y="0"/>
            <a:ext cx="9894655" cy="6858000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4084" y="211435"/>
            <a:ext cx="7646194" cy="1071562"/>
          </a:xfrm>
        </p:spPr>
        <p:txBody>
          <a:bodyPr/>
          <a:lstStyle/>
          <a:p>
            <a:r>
              <a:rPr lang="uk-UA" dirty="0" smtClean="0">
                <a:solidFill>
                  <a:srgbClr val="B00000"/>
                </a:solidFill>
              </a:rPr>
              <a:t>Виконай дії за стрілками</a:t>
            </a:r>
            <a:endParaRPr lang="ru-RU" dirty="0">
              <a:solidFill>
                <a:srgbClr val="B00000"/>
              </a:solidFill>
            </a:endParaRPr>
          </a:p>
        </p:txBody>
      </p:sp>
      <p:pic>
        <p:nvPicPr>
          <p:cNvPr id="6" name="Рисунок 5" descr="дії за стрілками.png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rcRect t="27077"/>
          <a:stretch>
            <a:fillRect/>
          </a:stretch>
        </p:blipFill>
        <p:spPr>
          <a:xfrm>
            <a:off x="868632" y="1538318"/>
            <a:ext cx="8181646" cy="1033418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34221" y="2757315"/>
            <a:ext cx="764619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Встав пропущені числа</a:t>
            </a:r>
            <a:endParaRPr kumimoji="0" lang="ru-RU" sz="4400" b="0" i="0" u="none" strike="noStrike" kern="0" cap="none" spc="0" normalizeH="0" baseline="0" noProof="0" dirty="0" smtClean="0">
              <a:ln>
                <a:noFill/>
              </a:ln>
              <a:solidFill>
                <a:srgbClr val="B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69291" y="4499891"/>
            <a:ext cx="720000" cy="7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60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540978" y="4474534"/>
            <a:ext cx="720000" cy="7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 sz="1400"/>
          </a:p>
        </p:txBody>
      </p:sp>
      <p:sp>
        <p:nvSpPr>
          <p:cNvPr id="11" name="Овал 10"/>
          <p:cNvSpPr/>
          <p:nvPr/>
        </p:nvSpPr>
        <p:spPr>
          <a:xfrm>
            <a:off x="2383383" y="4474534"/>
            <a:ext cx="720000" cy="7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6000" b="1" dirty="0" smtClean="0"/>
              <a:t>3</a:t>
            </a:r>
            <a:endParaRPr lang="ru-RU" sz="6000" b="1" dirty="0"/>
          </a:p>
        </p:txBody>
      </p:sp>
      <p:sp>
        <p:nvSpPr>
          <p:cNvPr id="12" name="Овал 11"/>
          <p:cNvSpPr/>
          <p:nvPr/>
        </p:nvSpPr>
        <p:spPr>
          <a:xfrm>
            <a:off x="3205996" y="4474534"/>
            <a:ext cx="720000" cy="7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 sz="1400"/>
          </a:p>
        </p:txBody>
      </p:sp>
      <p:sp>
        <p:nvSpPr>
          <p:cNvPr id="13" name="Овал 12"/>
          <p:cNvSpPr/>
          <p:nvPr/>
        </p:nvSpPr>
        <p:spPr>
          <a:xfrm>
            <a:off x="4031482" y="4474534"/>
            <a:ext cx="720000" cy="7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 sz="1400"/>
          </a:p>
        </p:txBody>
      </p:sp>
      <p:sp>
        <p:nvSpPr>
          <p:cNvPr id="14" name="Овал 13"/>
          <p:cNvSpPr/>
          <p:nvPr/>
        </p:nvSpPr>
        <p:spPr>
          <a:xfrm>
            <a:off x="4850986" y="4466399"/>
            <a:ext cx="720000" cy="7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6000" b="1" dirty="0" smtClean="0"/>
              <a:t>6</a:t>
            </a:r>
            <a:endParaRPr lang="ru-RU" sz="6000" b="1" dirty="0"/>
          </a:p>
        </p:txBody>
      </p:sp>
      <p:sp>
        <p:nvSpPr>
          <p:cNvPr id="15" name="Овал 14"/>
          <p:cNvSpPr/>
          <p:nvPr/>
        </p:nvSpPr>
        <p:spPr>
          <a:xfrm>
            <a:off x="5686471" y="4466399"/>
            <a:ext cx="720000" cy="7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 sz="1400"/>
          </a:p>
        </p:txBody>
      </p:sp>
      <p:sp>
        <p:nvSpPr>
          <p:cNvPr id="16" name="Овал 15"/>
          <p:cNvSpPr/>
          <p:nvPr/>
        </p:nvSpPr>
        <p:spPr>
          <a:xfrm>
            <a:off x="6522344" y="4466399"/>
            <a:ext cx="720000" cy="7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6000" b="1" dirty="0" smtClean="0"/>
              <a:t>8</a:t>
            </a:r>
            <a:endParaRPr lang="ru-RU" sz="6000" b="1" dirty="0"/>
          </a:p>
        </p:txBody>
      </p:sp>
      <p:sp>
        <p:nvSpPr>
          <p:cNvPr id="17" name="Овал 16"/>
          <p:cNvSpPr/>
          <p:nvPr/>
        </p:nvSpPr>
        <p:spPr>
          <a:xfrm>
            <a:off x="7359694" y="4466399"/>
            <a:ext cx="720000" cy="7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 sz="1400"/>
          </a:p>
        </p:txBody>
      </p:sp>
      <p:sp>
        <p:nvSpPr>
          <p:cNvPr id="18" name="Овал 17"/>
          <p:cNvSpPr/>
          <p:nvPr/>
        </p:nvSpPr>
        <p:spPr>
          <a:xfrm>
            <a:off x="8225113" y="4405906"/>
            <a:ext cx="857256" cy="85725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3200" b="1" dirty="0" smtClean="0"/>
              <a:t>10</a:t>
            </a:r>
            <a:endParaRPr lang="ru-RU" sz="3200" b="1" dirty="0"/>
          </a:p>
        </p:txBody>
      </p:sp>
      <p:sp>
        <p:nvSpPr>
          <p:cNvPr id="2" name="Дуга 1"/>
          <p:cNvSpPr/>
          <p:nvPr/>
        </p:nvSpPr>
        <p:spPr>
          <a:xfrm rot="10800000" flipV="1">
            <a:off x="1216558" y="1450537"/>
            <a:ext cx="1177698" cy="792089"/>
          </a:xfrm>
          <a:prstGeom prst="arc">
            <a:avLst>
              <a:gd name="adj1" fmla="val 11146972"/>
              <a:gd name="adj2" fmla="val 2122478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Дуга 21"/>
          <p:cNvSpPr/>
          <p:nvPr/>
        </p:nvSpPr>
        <p:spPr>
          <a:xfrm rot="10800000" flipV="1">
            <a:off x="2132228" y="1410878"/>
            <a:ext cx="1177698" cy="792089"/>
          </a:xfrm>
          <a:prstGeom prst="arc">
            <a:avLst>
              <a:gd name="adj1" fmla="val 11146972"/>
              <a:gd name="adj2" fmla="val 2122478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Дуга 22"/>
          <p:cNvSpPr/>
          <p:nvPr/>
        </p:nvSpPr>
        <p:spPr>
          <a:xfrm rot="10800000" flipV="1">
            <a:off x="3005924" y="1427511"/>
            <a:ext cx="1177698" cy="792089"/>
          </a:xfrm>
          <a:prstGeom prst="arc">
            <a:avLst>
              <a:gd name="adj1" fmla="val 11146972"/>
              <a:gd name="adj2" fmla="val 2122478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Дуга 23"/>
          <p:cNvSpPr/>
          <p:nvPr/>
        </p:nvSpPr>
        <p:spPr>
          <a:xfrm rot="10800000" flipV="1">
            <a:off x="3879620" y="1434380"/>
            <a:ext cx="1177698" cy="792089"/>
          </a:xfrm>
          <a:prstGeom prst="arc">
            <a:avLst>
              <a:gd name="adj1" fmla="val 11146972"/>
              <a:gd name="adj2" fmla="val 2122478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Дуга 24"/>
          <p:cNvSpPr/>
          <p:nvPr/>
        </p:nvSpPr>
        <p:spPr>
          <a:xfrm rot="10800000" flipV="1">
            <a:off x="4795289" y="1441249"/>
            <a:ext cx="1177698" cy="792089"/>
          </a:xfrm>
          <a:prstGeom prst="arc">
            <a:avLst>
              <a:gd name="adj1" fmla="val 11146972"/>
              <a:gd name="adj2" fmla="val 2122478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Дуга 25"/>
          <p:cNvSpPr/>
          <p:nvPr/>
        </p:nvSpPr>
        <p:spPr>
          <a:xfrm rot="10800000" flipV="1">
            <a:off x="5680882" y="1441249"/>
            <a:ext cx="1177698" cy="792089"/>
          </a:xfrm>
          <a:prstGeom prst="arc">
            <a:avLst>
              <a:gd name="adj1" fmla="val 11146972"/>
              <a:gd name="adj2" fmla="val 2122478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Дуга 26"/>
          <p:cNvSpPr/>
          <p:nvPr/>
        </p:nvSpPr>
        <p:spPr>
          <a:xfrm rot="10800000" flipV="1">
            <a:off x="6566475" y="1434379"/>
            <a:ext cx="1177698" cy="792089"/>
          </a:xfrm>
          <a:prstGeom prst="arc">
            <a:avLst>
              <a:gd name="adj1" fmla="val 11146972"/>
              <a:gd name="adj2" fmla="val 2122478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Дуга 27"/>
          <p:cNvSpPr/>
          <p:nvPr/>
        </p:nvSpPr>
        <p:spPr>
          <a:xfrm rot="10800000" flipV="1">
            <a:off x="7476043" y="1442855"/>
            <a:ext cx="1177698" cy="792089"/>
          </a:xfrm>
          <a:prstGeom prst="arc">
            <a:avLst>
              <a:gd name="adj1" fmla="val 11146972"/>
              <a:gd name="adj2" fmla="val 2122478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вал 4"/>
          <p:cNvSpPr/>
          <p:nvPr/>
        </p:nvSpPr>
        <p:spPr>
          <a:xfrm>
            <a:off x="1496766" y="1031439"/>
            <a:ext cx="694206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3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365194" y="1047184"/>
            <a:ext cx="694206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0" name="Овал 29"/>
          <p:cNvSpPr/>
          <p:nvPr/>
        </p:nvSpPr>
        <p:spPr>
          <a:xfrm>
            <a:off x="3294108" y="1046624"/>
            <a:ext cx="694206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Овал 30"/>
          <p:cNvSpPr/>
          <p:nvPr/>
        </p:nvSpPr>
        <p:spPr>
          <a:xfrm>
            <a:off x="4167805" y="1062899"/>
            <a:ext cx="694206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10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5015765" y="1050354"/>
            <a:ext cx="694206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Овал 32"/>
          <p:cNvSpPr/>
          <p:nvPr/>
        </p:nvSpPr>
        <p:spPr>
          <a:xfrm>
            <a:off x="5890448" y="1034914"/>
            <a:ext cx="694206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4" name="Овал 33"/>
          <p:cNvSpPr/>
          <p:nvPr/>
        </p:nvSpPr>
        <p:spPr>
          <a:xfrm>
            <a:off x="6826095" y="1036703"/>
            <a:ext cx="694206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5" name="Овал 34"/>
          <p:cNvSpPr/>
          <p:nvPr/>
        </p:nvSpPr>
        <p:spPr>
          <a:xfrm>
            <a:off x="7697507" y="1046624"/>
            <a:ext cx="694206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10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1559892" y="4463435"/>
            <a:ext cx="720000" cy="7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3218060" y="4463435"/>
            <a:ext cx="720000" cy="7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Овал 38"/>
          <p:cNvSpPr/>
          <p:nvPr/>
        </p:nvSpPr>
        <p:spPr>
          <a:xfrm>
            <a:off x="4026573" y="4474534"/>
            <a:ext cx="720000" cy="7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Овал 39"/>
          <p:cNvSpPr/>
          <p:nvPr/>
        </p:nvSpPr>
        <p:spPr>
          <a:xfrm>
            <a:off x="5686471" y="4474534"/>
            <a:ext cx="720000" cy="7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7358886" y="4463845"/>
            <a:ext cx="720000" cy="7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37" name="Звук 3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2445">
        <p:split orient="vert"/>
      </p:transition>
    </mc:Choice>
    <mc:Fallback xmlns="">
      <p:transition spd="slow" advTm="12244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4.81481E-6 L 2.30769E-6 0.05138 C 2.30769E-6 0.0743 0.01218 0.10277 0.02227 0.10277 L 0.04455 0.10277 " pathEditMode="relative" rAng="0" ptsTypes="AA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8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5128E-6 0 L 2.05128E-6 0.05139 C 2.05128E-6 0.07431 0.01218 0.10278 0.02227 0.10278 L 0.04455 0.10278 " pathEditMode="relative" rAng="0" ptsTypes="AAAA"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8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5128E-6 1.48148E-6 L 2.05128E-6 0.05139 C 2.05128E-6 0.0743 0.01218 0.10278 0.02227 0.10278 L 0.04455 0.10278 " pathEditMode="relative" rAng="0" ptsTypes="AAAA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8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-4.81481E-6 L 7.69231E-7 0.05139 C 7.69231E-7 0.07431 0.01218 0.10278 0.02227 0.10278 L 0.04455 0.10278 " pathEditMode="relative" rAng="0" ptsTypes="AAAA">
                                      <p:cBhvr>
                                        <p:cTn id="1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8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615E-6 -2.96296E-6 L 3.84615E-6 0.05139 C 3.84615E-6 0.07431 0.01218 0.10278 0.02227 0.10278 L 0.04455 0.10278 " pathEditMode="relative" rAng="0" ptsTypes="AAAA">
                                      <p:cBhvr>
                                        <p:cTn id="16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8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1.85185E-6 L 2.5641E-6 0.05139 C 2.5641E-6 0.0743 0.01218 0.10278 0.02227 0.10278 L 0.04455 0.10278 " pathEditMode="relative" rAng="0" ptsTypes="AAAA">
                                      <p:cBhvr>
                                        <p:cTn id="1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8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846E-6 3.7037E-7 L 1.53846E-6 0.05139 C 1.53846E-6 0.07431 0.01218 0.10278 0.02227 0.10278 L 0.04455 0.10278 " pathEditMode="relative" rAng="0" ptsTypes="AAAA">
                                      <p:cBhvr>
                                        <p:cTn id="2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8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1.48148E-6 L 7.69231E-7 0.05139 C 7.69231E-7 0.0743 0.01218 0.10278 0.02227 0.10278 L 0.04455 0.10278 " pathEditMode="relative" rAng="0" ptsTypes="AAAA">
                                      <p:cBhvr>
                                        <p:cTn id="2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8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5" grpId="0" animBg="1"/>
      <p:bldP spid="5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" y="0"/>
            <a:ext cx="9894655" cy="6858000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52600" y="607137"/>
            <a:ext cx="7646194" cy="1071562"/>
          </a:xfrm>
        </p:spPr>
        <p:txBody>
          <a:bodyPr/>
          <a:lstStyle/>
          <a:p>
            <a:r>
              <a:rPr lang="uk-UA" sz="4000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Згадай, з яких частин складається задача:</a:t>
            </a:r>
            <a:endParaRPr lang="ru-RU" sz="4000" b="1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Рисунок 8" descr="умова і запитання.png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530962" y="2564904"/>
            <a:ext cx="8856983" cy="2376264"/>
          </a:xfrm>
          <a:prstGeom prst="rect">
            <a:avLst/>
          </a:prstGeom>
        </p:spPr>
      </p:pic>
      <p:sp>
        <p:nvSpPr>
          <p:cNvPr id="2" name="Стрелка влево 1"/>
          <p:cNvSpPr/>
          <p:nvPr/>
        </p:nvSpPr>
        <p:spPr>
          <a:xfrm rot="19428125">
            <a:off x="6918686" y="1349192"/>
            <a:ext cx="2664296" cy="143119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/>
              <a:t>Відоме</a:t>
            </a:r>
            <a:endParaRPr lang="uk-UA" sz="4400" b="1" dirty="0"/>
          </a:p>
        </p:txBody>
      </p:sp>
      <p:sp>
        <p:nvSpPr>
          <p:cNvPr id="7" name="Стрелка влево 6"/>
          <p:cNvSpPr/>
          <p:nvPr/>
        </p:nvSpPr>
        <p:spPr>
          <a:xfrm rot="1761899">
            <a:off x="6933360" y="5098909"/>
            <a:ext cx="2936075" cy="121041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/>
              <a:t>Невідоме</a:t>
            </a:r>
            <a:endParaRPr lang="uk-UA" sz="4400" b="1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752">
        <p:split orient="vert"/>
      </p:transition>
    </mc:Choice>
    <mc:Fallback xmlns="">
      <p:transition spd="slow" advTm="2375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" y="0"/>
            <a:ext cx="9894655" cy="6858000"/>
          </a:xfrm>
          <a:prstGeom prst="rect">
            <a:avLst/>
          </a:prstGeom>
        </p:spPr>
      </p:pic>
      <p:pic>
        <p:nvPicPr>
          <p:cNvPr id="9" name="Рисунок 8" descr="умова і запитання.png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992560" y="548680"/>
            <a:ext cx="7826267" cy="164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32520" y="3830654"/>
            <a:ext cx="914501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3200" b="1" dirty="0" smtClean="0">
                <a:solidFill>
                  <a:srgbClr val="FF0066"/>
                </a:solidFill>
              </a:rPr>
              <a:t>Числові дані </a:t>
            </a:r>
            <a:r>
              <a:rPr lang="uk-UA" sz="3200" b="1" dirty="0" smtClean="0"/>
              <a:t>задачі – це </a:t>
            </a:r>
            <a:r>
              <a:rPr lang="uk-UA" sz="3200" b="1" dirty="0" smtClean="0">
                <a:solidFill>
                  <a:srgbClr val="FF0066"/>
                </a:solidFill>
              </a:rPr>
              <a:t>відомі</a:t>
            </a:r>
            <a:r>
              <a:rPr lang="uk-UA" sz="3200" b="1" dirty="0" smtClean="0"/>
              <a:t>  в задачі числа.</a:t>
            </a:r>
          </a:p>
          <a:p>
            <a:pPr>
              <a:lnSpc>
                <a:spcPct val="150000"/>
              </a:lnSpc>
            </a:pPr>
            <a:r>
              <a:rPr lang="uk-UA" sz="3200" b="1" dirty="0" smtClean="0"/>
              <a:t>Числові дані містяться в </a:t>
            </a:r>
            <a:r>
              <a:rPr lang="uk-UA" sz="3200" b="1" dirty="0" smtClean="0">
                <a:solidFill>
                  <a:srgbClr val="FF0066"/>
                </a:solidFill>
              </a:rPr>
              <a:t>умові </a:t>
            </a:r>
            <a:r>
              <a:rPr lang="uk-UA" sz="3200" b="1" dirty="0" smtClean="0"/>
              <a:t>задачі.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36576" y="2189667"/>
            <a:ext cx="3985386" cy="1306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b="1" dirty="0" smtClean="0">
                <a:solidFill>
                  <a:srgbClr val="00B050"/>
                </a:solidFill>
                <a:latin typeface="Georgia" panose="02040502050405020303" pitchFamily="18" charset="0"/>
                <a:cs typeface="Arial" pitchFamily="34" charset="0"/>
              </a:rPr>
              <a:t>Неля – </a:t>
            </a:r>
            <a:r>
              <a:rPr lang="uk-UA" sz="2800" b="1" dirty="0" smtClean="0">
                <a:solidFill>
                  <a:srgbClr val="FF0066"/>
                </a:solidFill>
                <a:latin typeface="Georgia" panose="02040502050405020303" pitchFamily="18" charset="0"/>
                <a:cs typeface="Arial" pitchFamily="34" charset="0"/>
              </a:rPr>
              <a:t>3</a:t>
            </a:r>
            <a:r>
              <a:rPr lang="uk-UA" sz="2800" b="1" dirty="0" smtClean="0">
                <a:solidFill>
                  <a:srgbClr val="00B050"/>
                </a:solidFill>
                <a:latin typeface="Georgia" panose="02040502050405020303" pitchFamily="18" charset="0"/>
                <a:cs typeface="Arial" pitchFamily="34" charset="0"/>
              </a:rPr>
              <a:t> цукерки</a:t>
            </a:r>
          </a:p>
          <a:p>
            <a:pPr>
              <a:lnSpc>
                <a:spcPct val="150000"/>
              </a:lnSpc>
            </a:pPr>
            <a:r>
              <a:rPr lang="uk-UA" sz="2800" b="1" dirty="0" smtClean="0">
                <a:solidFill>
                  <a:srgbClr val="00B050"/>
                </a:solidFill>
                <a:latin typeface="Georgia" panose="02040502050405020303" pitchFamily="18" charset="0"/>
                <a:cs typeface="Arial" pitchFamily="34" charset="0"/>
              </a:rPr>
              <a:t>Микола – </a:t>
            </a:r>
            <a:r>
              <a:rPr lang="uk-UA" sz="2800" b="1" dirty="0" smtClean="0">
                <a:solidFill>
                  <a:srgbClr val="FF0066"/>
                </a:solidFill>
                <a:latin typeface="Georgia" panose="02040502050405020303" pitchFamily="18" charset="0"/>
                <a:cs typeface="Arial" pitchFamily="34" charset="0"/>
              </a:rPr>
              <a:t>1</a:t>
            </a:r>
            <a:r>
              <a:rPr lang="uk-UA" sz="2800" b="1" dirty="0" smtClean="0">
                <a:solidFill>
                  <a:srgbClr val="00B050"/>
                </a:solidFill>
                <a:latin typeface="Georgia" panose="02040502050405020303" pitchFamily="18" charset="0"/>
                <a:cs typeface="Arial" pitchFamily="34" charset="0"/>
              </a:rPr>
              <a:t> цукерка</a:t>
            </a:r>
            <a:endParaRPr lang="ru-RU" sz="2800" b="1" dirty="0">
              <a:solidFill>
                <a:srgbClr val="00B050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504728" y="2852903"/>
            <a:ext cx="5525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008784" y="3497089"/>
            <a:ext cx="5525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вал 3"/>
          <p:cNvSpPr/>
          <p:nvPr/>
        </p:nvSpPr>
        <p:spPr>
          <a:xfrm>
            <a:off x="6969224" y="692696"/>
            <a:ext cx="115212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136576" y="1340768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440832" y="1340768"/>
            <a:ext cx="144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Звук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082">
        <p:split orient="vert"/>
      </p:transition>
    </mc:Choice>
    <mc:Fallback xmlns="">
      <p:transition spd="slow" advTm="4408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6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4655" cy="6858000"/>
          </a:xfrm>
          <a:prstGeom prst="rect">
            <a:avLst/>
          </a:prstGeom>
        </p:spPr>
      </p:pic>
      <p:pic>
        <p:nvPicPr>
          <p:cNvPr id="9" name="Рисунок 8" descr="умова і запитання.png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871149" y="785860"/>
            <a:ext cx="8176610" cy="17144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5659" y="4293096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3000" b="1" dirty="0" smtClean="0">
                <a:solidFill>
                  <a:srgbClr val="00B0F0"/>
                </a:solidFill>
                <a:latin typeface="+mn-lt"/>
                <a:cs typeface="Arial" pitchFamily="34" charset="0"/>
              </a:rPr>
              <a:t>Шукане</a:t>
            </a:r>
            <a:r>
              <a:rPr lang="uk-UA" sz="3000" b="1" dirty="0" smtClean="0">
                <a:solidFill>
                  <a:srgbClr val="FF0066"/>
                </a:solidFill>
                <a:latin typeface="+mn-lt"/>
                <a:cs typeface="Arial" pitchFamily="34" charset="0"/>
              </a:rPr>
              <a:t> </a:t>
            </a:r>
            <a:r>
              <a:rPr lang="uk-UA" sz="3000" b="1" dirty="0" smtClean="0">
                <a:latin typeface="+mn-lt"/>
                <a:cs typeface="Arial" pitchFamily="34" charset="0"/>
              </a:rPr>
              <a:t>задачі – це </a:t>
            </a:r>
            <a:r>
              <a:rPr lang="uk-UA" sz="3000" b="1" dirty="0" smtClean="0">
                <a:solidFill>
                  <a:srgbClr val="00B0F0"/>
                </a:solidFill>
                <a:latin typeface="+mn-lt"/>
                <a:cs typeface="Arial" pitchFamily="34" charset="0"/>
              </a:rPr>
              <a:t>число</a:t>
            </a:r>
            <a:r>
              <a:rPr lang="uk-UA" sz="3000" b="1" dirty="0" smtClean="0">
                <a:latin typeface="+mn-lt"/>
                <a:cs typeface="Arial" pitchFamily="34" charset="0"/>
              </a:rPr>
              <a:t>, яке треба знайти.</a:t>
            </a:r>
          </a:p>
          <a:p>
            <a:pPr>
              <a:lnSpc>
                <a:spcPct val="150000"/>
              </a:lnSpc>
            </a:pPr>
            <a:r>
              <a:rPr lang="uk-UA" sz="3000" b="1" dirty="0" smtClean="0">
                <a:latin typeface="+mn-lt"/>
                <a:cs typeface="Arial" pitchFamily="34" charset="0"/>
              </a:rPr>
              <a:t>На шукане вказує </a:t>
            </a:r>
            <a:r>
              <a:rPr lang="uk-UA" sz="3000" b="1" dirty="0" smtClean="0">
                <a:solidFill>
                  <a:srgbClr val="00B0F0"/>
                </a:solidFill>
                <a:latin typeface="+mn-lt"/>
                <a:cs typeface="Arial" pitchFamily="34" charset="0"/>
              </a:rPr>
              <a:t>запитання</a:t>
            </a:r>
            <a:r>
              <a:rPr lang="uk-UA" sz="3000" b="1" dirty="0" smtClean="0">
                <a:latin typeface="+mn-lt"/>
                <a:cs typeface="Arial" pitchFamily="34" charset="0"/>
              </a:rPr>
              <a:t> задачі.</a:t>
            </a:r>
            <a:endParaRPr lang="ru-RU" sz="3000" b="1" dirty="0">
              <a:latin typeface="+mn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59" y="2820327"/>
            <a:ext cx="39853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b="1" dirty="0" smtClean="0">
                <a:solidFill>
                  <a:srgbClr val="00B050"/>
                </a:solidFill>
                <a:latin typeface="Georgia" panose="02040502050405020303" pitchFamily="18" charset="0"/>
                <a:cs typeface="Arial" pitchFamily="34" charset="0"/>
              </a:rPr>
              <a:t>Неля – </a:t>
            </a:r>
            <a:r>
              <a:rPr lang="uk-UA" sz="2800" b="1" dirty="0" smtClean="0">
                <a:solidFill>
                  <a:srgbClr val="FF0066"/>
                </a:solidFill>
                <a:latin typeface="Georgia" panose="02040502050405020303" pitchFamily="18" charset="0"/>
                <a:cs typeface="Arial" pitchFamily="34" charset="0"/>
              </a:rPr>
              <a:t>3</a:t>
            </a:r>
            <a:r>
              <a:rPr lang="uk-UA" sz="2800" b="1" dirty="0" smtClean="0">
                <a:solidFill>
                  <a:srgbClr val="00B050"/>
                </a:solidFill>
                <a:latin typeface="Georgia" panose="02040502050405020303" pitchFamily="18" charset="0"/>
                <a:cs typeface="Arial" pitchFamily="34" charset="0"/>
              </a:rPr>
              <a:t> цукерки</a:t>
            </a:r>
          </a:p>
          <a:p>
            <a:pPr>
              <a:lnSpc>
                <a:spcPct val="150000"/>
              </a:lnSpc>
            </a:pPr>
            <a:r>
              <a:rPr lang="uk-UA" sz="2800" b="1" dirty="0" smtClean="0">
                <a:solidFill>
                  <a:srgbClr val="00B050"/>
                </a:solidFill>
                <a:latin typeface="Georgia" panose="02040502050405020303" pitchFamily="18" charset="0"/>
                <a:cs typeface="Arial" pitchFamily="34" charset="0"/>
              </a:rPr>
              <a:t>Микола – </a:t>
            </a:r>
            <a:r>
              <a:rPr lang="uk-UA" sz="2800" b="1" dirty="0" smtClean="0">
                <a:solidFill>
                  <a:srgbClr val="FF0066"/>
                </a:solidFill>
                <a:latin typeface="Georgia" panose="02040502050405020303" pitchFamily="18" charset="0"/>
                <a:cs typeface="Arial" pitchFamily="34" charset="0"/>
              </a:rPr>
              <a:t>1</a:t>
            </a:r>
            <a:r>
              <a:rPr lang="uk-UA" sz="2800" b="1" dirty="0" smtClean="0">
                <a:solidFill>
                  <a:srgbClr val="00B050"/>
                </a:solidFill>
                <a:latin typeface="Georgia" panose="02040502050405020303" pitchFamily="18" charset="0"/>
                <a:cs typeface="Arial" pitchFamily="34" charset="0"/>
              </a:rPr>
              <a:t> цукерка</a:t>
            </a:r>
            <a:endParaRPr lang="ru-RU" sz="2800" b="1" dirty="0">
              <a:solidFill>
                <a:srgbClr val="00B050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5090312" y="2716934"/>
            <a:ext cx="696521" cy="164307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912774" y="3043350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5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992560" y="2593668"/>
            <a:ext cx="3096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7113240" y="1811383"/>
            <a:ext cx="1872208" cy="8489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875">
        <p:split orient="vert"/>
      </p:transition>
    </mc:Choice>
    <mc:Fallback xmlns="">
      <p:transition spd="slow" advTm="1687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7" grpId="0" animBg="1"/>
      <p:bldP spid="8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" y="0"/>
            <a:ext cx="9894655" cy="6858000"/>
          </a:xfrm>
          <a:prstGeom prst="rect">
            <a:avLst/>
          </a:prstGeom>
        </p:spPr>
      </p:pic>
      <p:pic>
        <p:nvPicPr>
          <p:cNvPr id="9" name="Рисунок 8" descr="умова і запитання.png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859022" y="638291"/>
            <a:ext cx="8176610" cy="1714446"/>
          </a:xfrm>
          <a:prstGeom prst="rect">
            <a:avLst/>
          </a:prstGeom>
        </p:spPr>
      </p:pic>
      <p:sp>
        <p:nvSpPr>
          <p:cNvPr id="7" name="Правая фигурная скобка 6"/>
          <p:cNvSpPr/>
          <p:nvPr/>
        </p:nvSpPr>
        <p:spPr>
          <a:xfrm>
            <a:off x="5077564" y="2410823"/>
            <a:ext cx="696521" cy="164307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865812" y="2754460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5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2178" y="2544072"/>
            <a:ext cx="39853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b="1" dirty="0" smtClean="0">
                <a:solidFill>
                  <a:srgbClr val="00B050"/>
                </a:solidFill>
                <a:latin typeface="Georgia" panose="02040502050405020303" pitchFamily="18" charset="0"/>
                <a:cs typeface="Arial" pitchFamily="34" charset="0"/>
              </a:rPr>
              <a:t>Неля – </a:t>
            </a:r>
            <a:r>
              <a:rPr lang="uk-UA" sz="2800" b="1" dirty="0" smtClean="0">
                <a:solidFill>
                  <a:srgbClr val="FF0066"/>
                </a:solidFill>
                <a:latin typeface="Georgia" panose="02040502050405020303" pitchFamily="18" charset="0"/>
                <a:cs typeface="Arial" pitchFamily="34" charset="0"/>
              </a:rPr>
              <a:t>3</a:t>
            </a:r>
            <a:r>
              <a:rPr lang="uk-UA" sz="2800" b="1" dirty="0" smtClean="0">
                <a:solidFill>
                  <a:srgbClr val="00B050"/>
                </a:solidFill>
                <a:latin typeface="Georgia" panose="02040502050405020303" pitchFamily="18" charset="0"/>
                <a:cs typeface="Arial" pitchFamily="34" charset="0"/>
              </a:rPr>
              <a:t> цукерки</a:t>
            </a:r>
          </a:p>
          <a:p>
            <a:pPr>
              <a:lnSpc>
                <a:spcPct val="150000"/>
              </a:lnSpc>
            </a:pPr>
            <a:r>
              <a:rPr lang="uk-UA" sz="2800" b="1" dirty="0" smtClean="0">
                <a:solidFill>
                  <a:srgbClr val="00B050"/>
                </a:solidFill>
                <a:latin typeface="Georgia" panose="02040502050405020303" pitchFamily="18" charset="0"/>
                <a:cs typeface="Arial" pitchFamily="34" charset="0"/>
              </a:rPr>
              <a:t>Микола – </a:t>
            </a:r>
            <a:r>
              <a:rPr lang="uk-UA" sz="2800" b="1" dirty="0" smtClean="0">
                <a:solidFill>
                  <a:srgbClr val="FF0066"/>
                </a:solidFill>
                <a:latin typeface="Georgia" panose="02040502050405020303" pitchFamily="18" charset="0"/>
                <a:cs typeface="Arial" pitchFamily="34" charset="0"/>
              </a:rPr>
              <a:t>1</a:t>
            </a:r>
            <a:r>
              <a:rPr lang="uk-UA" sz="2800" b="1" dirty="0" smtClean="0">
                <a:solidFill>
                  <a:srgbClr val="00B050"/>
                </a:solidFill>
                <a:latin typeface="Georgia" panose="02040502050405020303" pitchFamily="18" charset="0"/>
                <a:cs typeface="Arial" pitchFamily="34" charset="0"/>
              </a:rPr>
              <a:t> цукерка</a:t>
            </a:r>
            <a:endParaRPr lang="ru-RU" sz="2800" b="1" dirty="0">
              <a:solidFill>
                <a:srgbClr val="00B050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992560" y="2352737"/>
            <a:ext cx="40850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трелка вниз 4"/>
          <p:cNvSpPr/>
          <p:nvPr/>
        </p:nvSpPr>
        <p:spPr>
          <a:xfrm>
            <a:off x="2144688" y="817870"/>
            <a:ext cx="792088" cy="10801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732035" y="4008538"/>
            <a:ext cx="3046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3+1=4(ц.)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56856" y="3993955"/>
            <a:ext cx="5822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</a:t>
            </a:r>
            <a:r>
              <a:rPr lang="uk-UA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</a:t>
            </a:r>
            <a:r>
              <a:rPr lang="ru-RU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озв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’</a:t>
            </a:r>
            <a:r>
              <a:rPr lang="ru-RU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язок</a:t>
            </a:r>
            <a:r>
              <a:rPr lang="ru-RU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задачі</a:t>
            </a:r>
            <a:r>
              <a:rPr lang="ru-RU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9482" y="4661537"/>
            <a:ext cx="34311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0"/>
                <a:solidFill>
                  <a:srgbClr val="B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Відповідь</a:t>
            </a:r>
            <a:r>
              <a:rPr lang="ru-RU" sz="5400" b="1" cap="none" spc="0" dirty="0" smtClean="0">
                <a:ln w="0"/>
                <a:solidFill>
                  <a:srgbClr val="B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ru-RU" sz="5400" b="1" cap="none" spc="0" dirty="0">
              <a:ln w="0"/>
              <a:solidFill>
                <a:srgbClr val="B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10994" y="4704372"/>
            <a:ext cx="49416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r>
              <a:rPr lang="ru-RU" sz="4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сього</a:t>
            </a:r>
            <a:r>
              <a:rPr lang="ru-RU" sz="4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 </a:t>
            </a:r>
            <a:r>
              <a:rPr lang="ru-RU" sz="4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цукерки</a:t>
            </a:r>
            <a:endParaRPr lang="ru-RU" sz="48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4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</a:t>
            </a:r>
            <a:r>
              <a:rPr lang="ru-RU" sz="48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4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endParaRPr lang="ru-RU" sz="48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Звук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349">
        <p:split orient="vert"/>
      </p:transition>
    </mc:Choice>
    <mc:Fallback xmlns="">
      <p:transition spd="slow" advTm="6734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15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" y="0"/>
            <a:ext cx="9894655" cy="685800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776536" y="764704"/>
            <a:ext cx="8424936" cy="5184576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latin typeface="Arial Black" panose="020B0A04020102020204" pitchFamily="34" charset="0"/>
                <a:cs typeface="Arial" pitchFamily="34" charset="0"/>
              </a:rPr>
              <a:t>Опорна схема – це зразок короткого запису задачі.</a:t>
            </a:r>
            <a:endParaRPr lang="ru-RU" sz="6000" b="1" dirty="0"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245">
        <p:split orient="vert"/>
      </p:transition>
    </mc:Choice>
    <mc:Fallback>
      <p:transition spd="slow" advTm="3524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" y="0"/>
            <a:ext cx="9894655" cy="685800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851268" y="155156"/>
            <a:ext cx="8203464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Зозуля підкинула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яйце в гніздо сороці й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яйця – в гніздо ворони. </a:t>
            </a:r>
          </a:p>
          <a:p>
            <a:pPr algn="just"/>
            <a:r>
              <a:rPr lang="uk-UA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Скільки  всього 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яєць підкинула зозуля?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E:\1 клас\НУШ\ДИСТАНЦІЙНЕ НАВЧАННЯ_ЗАВДАННЯ\СКАНИ Підручників\Опорна схема1.png"/>
          <p:cNvPicPr>
            <a:picLocks noChangeAspect="1" noChangeArrowheads="1"/>
          </p:cNvPicPr>
          <p:nvPr/>
        </p:nvPicPr>
        <p:blipFill>
          <a:blip r:embed="rId6">
            <a:lum bright="-20000" contrast="40000"/>
          </a:blip>
          <a:srcRect/>
          <a:stretch>
            <a:fillRect/>
          </a:stretch>
        </p:blipFill>
        <p:spPr bwMode="auto">
          <a:xfrm>
            <a:off x="581944" y="2972722"/>
            <a:ext cx="8691535" cy="36966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121297" y="1575376"/>
            <a:ext cx="26629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Сорока –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uk-UA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яйце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Ворона –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uk-UA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яйця</a:t>
            </a:r>
            <a:endParaRPr lang="ru-RU" sz="2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авая фигурная скобка 11"/>
          <p:cNvSpPr/>
          <p:nvPr/>
        </p:nvSpPr>
        <p:spPr>
          <a:xfrm>
            <a:off x="3755517" y="1638945"/>
            <a:ext cx="464347" cy="114300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275715" y="1745216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5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67" y="4591358"/>
            <a:ext cx="1571922" cy="13652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51" y="3731155"/>
            <a:ext cx="1571922" cy="1365214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763209" y="3726743"/>
            <a:ext cx="43924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Дуга 5"/>
          <p:cNvSpPr/>
          <p:nvPr/>
        </p:nvSpPr>
        <p:spPr>
          <a:xfrm rot="10800000">
            <a:off x="6537176" y="5509833"/>
            <a:ext cx="1944216" cy="373031"/>
          </a:xfrm>
          <a:prstGeom prst="arc">
            <a:avLst>
              <a:gd name="adj1" fmla="val 10712776"/>
              <a:gd name="adj2" fmla="val 0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56">
        <p:split orient="vert"/>
      </p:transition>
    </mc:Choice>
    <mc:Fallback>
      <p:transition spd="slow" advTm="4635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" y="0"/>
            <a:ext cx="9894655" cy="685800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28464" y="125927"/>
            <a:ext cx="9577064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Зозуля підкинула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яйце в гніздо сороці й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яйця – в гніздо ворони. </a:t>
            </a:r>
          </a:p>
          <a:p>
            <a:pPr algn="just"/>
            <a:r>
              <a:rPr lang="uk-UA" sz="24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На скільки  менше 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яєць підкинула зозуля сороці?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32920" y="1760477"/>
            <a:ext cx="2648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на</a:t>
            </a:r>
            <a:r>
              <a:rPr lang="uk-UA" sz="4000" b="1" dirty="0" smtClean="0">
                <a:solidFill>
                  <a:srgbClr val="00B0F0"/>
                </a:solidFill>
                <a:latin typeface="+mj-lt"/>
                <a:cs typeface="Arial" pitchFamily="34" charset="0"/>
              </a:rPr>
              <a:t> ? </a:t>
            </a:r>
            <a:r>
              <a:rPr lang="uk-UA" sz="40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менше</a:t>
            </a:r>
            <a:endParaRPr lang="ru-RU" sz="4000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Правая круглая скобка 6"/>
          <p:cNvSpPr/>
          <p:nvPr/>
        </p:nvSpPr>
        <p:spPr>
          <a:xfrm>
            <a:off x="3629778" y="1760477"/>
            <a:ext cx="464347" cy="916389"/>
          </a:xfrm>
          <a:prstGeom prst="rightBracket">
            <a:avLst>
              <a:gd name="adj" fmla="val 87102"/>
            </a:avLst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E:\1 клас\НУШ\ДИСТАНЦІЙНЕ НАВЧАННЯ_ЗАВДАННЯ\СКАНИ Підручників\Опорна схема5.png"/>
          <p:cNvPicPr>
            <a:picLocks noChangeAspect="1" noChangeArrowheads="1"/>
          </p:cNvPicPr>
          <p:nvPr/>
        </p:nvPicPr>
        <p:blipFill>
          <a:blip r:embed="rId6">
            <a:lum bright="-20000" contrast="30000"/>
          </a:blip>
          <a:srcRect/>
          <a:stretch>
            <a:fillRect/>
          </a:stretch>
        </p:blipFill>
        <p:spPr bwMode="auto">
          <a:xfrm>
            <a:off x="272480" y="2817028"/>
            <a:ext cx="9433048" cy="385233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58638" y="1569353"/>
            <a:ext cx="26629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Сорока –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uk-UA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яйце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Ворона – </a:t>
            </a:r>
            <a:r>
              <a:rPr lang="uk-UA" sz="2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uk-UA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яйця</a:t>
            </a:r>
            <a:endParaRPr lang="ru-RU" sz="2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0" y="4293096"/>
            <a:ext cx="1571922" cy="1653246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2415963" y="3861048"/>
            <a:ext cx="527334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4236030" y="1727459"/>
            <a:ext cx="2645371" cy="8489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3080792" y="2420888"/>
            <a:ext cx="1944216" cy="244827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457056" y="4869160"/>
            <a:ext cx="0" cy="432048"/>
          </a:xfrm>
          <a:prstGeom prst="line">
            <a:avLst/>
          </a:prstGeom>
          <a:ln w="571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185248" y="4869160"/>
            <a:ext cx="0" cy="432048"/>
          </a:xfrm>
          <a:prstGeom prst="line">
            <a:avLst/>
          </a:prstGeom>
          <a:ln w="571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Дуга 18"/>
          <p:cNvSpPr/>
          <p:nvPr/>
        </p:nvSpPr>
        <p:spPr>
          <a:xfrm rot="10800000">
            <a:off x="7204535" y="4704642"/>
            <a:ext cx="1420873" cy="373031"/>
          </a:xfrm>
          <a:prstGeom prst="arc">
            <a:avLst>
              <a:gd name="adj1" fmla="val 10712776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8194">
        <p:split orient="vert"/>
      </p:transition>
    </mc:Choice>
    <mc:Fallback>
      <p:transition spd="slow" advTm="4819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2.9|2.4|2|1|3.1|2.7|2.1|2.4|2.3|2.6|2|1.2|3|3.2|2.3|1.6|3.3|2.4|2.5|1.5|2.6|3|2|2.1|2.5|2.7|2.5|3.4|1.9|2.4|2.3|8.2|2.3|4.4|4.3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7.7|1.7|3|8.4|8.5|3.5|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2|6.2|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7.6|3.6|5|0.9|22.9|13.8|3.4|7.3|6.3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.4|13.2|8.1|1.5|3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4|2.8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7.6|13.3|6.8|6.1|2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6.6|4.9|10.3|9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.5|6.8|2.1|14.4|7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1|14.8|6.7|1.8|6.6|5|3.1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360</Words>
  <Application>Microsoft Office PowerPoint</Application>
  <PresentationFormat>Лист A4 (210x297 мм)</PresentationFormat>
  <Paragraphs>92</Paragraphs>
  <Slides>15</Slides>
  <Notes>1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Georgia</vt:lpstr>
      <vt:lpstr>Monotype Corsiva</vt:lpstr>
      <vt:lpstr>Times New Roman</vt:lpstr>
      <vt:lpstr>Оформление по умолчанию</vt:lpstr>
      <vt:lpstr>Записуємо задачу коротко</vt:lpstr>
      <vt:lpstr>Виконай дії за стрілками</vt:lpstr>
      <vt:lpstr>Згадай, з яких частин складається задача: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урок!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Екатерина Корягина</cp:lastModifiedBy>
  <cp:revision>92</cp:revision>
  <dcterms:created xsi:type="dcterms:W3CDTF">2012-08-12T16:04:58Z</dcterms:created>
  <dcterms:modified xsi:type="dcterms:W3CDTF">2020-04-05T15:45:03Z</dcterms:modified>
</cp:coreProperties>
</file>