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D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508-E255-4A72-A107-C561A2537D71}" type="datetimeFigureOut">
              <a:rPr lang="uk-UA" smtClean="0"/>
              <a:t>05.04.2020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5907-1234-4A75-97E0-0B0E651A41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4155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508-E255-4A72-A107-C561A2537D71}" type="datetimeFigureOut">
              <a:rPr lang="uk-UA" smtClean="0"/>
              <a:t>05.04.2020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5907-1234-4A75-97E0-0B0E651A41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652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508-E255-4A72-A107-C561A2537D71}" type="datetimeFigureOut">
              <a:rPr lang="uk-UA" smtClean="0"/>
              <a:t>05.04.2020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5907-1234-4A75-97E0-0B0E651A41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957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508-E255-4A72-A107-C561A2537D71}" type="datetimeFigureOut">
              <a:rPr lang="uk-UA" smtClean="0"/>
              <a:t>05.04.2020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5907-1234-4A75-97E0-0B0E651A41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665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508-E255-4A72-A107-C561A2537D71}" type="datetimeFigureOut">
              <a:rPr lang="uk-UA" smtClean="0"/>
              <a:t>05.04.2020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5907-1234-4A75-97E0-0B0E651A41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817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508-E255-4A72-A107-C561A2537D71}" type="datetimeFigureOut">
              <a:rPr lang="uk-UA" smtClean="0"/>
              <a:t>05.04.2020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5907-1234-4A75-97E0-0B0E651A41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7512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508-E255-4A72-A107-C561A2537D71}" type="datetimeFigureOut">
              <a:rPr lang="uk-UA" smtClean="0"/>
              <a:t>05.04.2020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5907-1234-4A75-97E0-0B0E651A41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5460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508-E255-4A72-A107-C561A2537D71}" type="datetimeFigureOut">
              <a:rPr lang="uk-UA" smtClean="0"/>
              <a:t>05.04.2020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5907-1234-4A75-97E0-0B0E651A41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1439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508-E255-4A72-A107-C561A2537D71}" type="datetimeFigureOut">
              <a:rPr lang="uk-UA" smtClean="0"/>
              <a:t>05.04.2020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5907-1234-4A75-97E0-0B0E651A41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724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508-E255-4A72-A107-C561A2537D71}" type="datetimeFigureOut">
              <a:rPr lang="uk-UA" smtClean="0"/>
              <a:t>05.04.2020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5907-1234-4A75-97E0-0B0E651A41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8372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508-E255-4A72-A107-C561A2537D71}" type="datetimeFigureOut">
              <a:rPr lang="uk-UA" smtClean="0"/>
              <a:t>05.04.2020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5907-1234-4A75-97E0-0B0E651A41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701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86508-E255-4A72-A107-C561A2537D71}" type="datetimeFigureOut">
              <a:rPr lang="uk-UA" smtClean="0"/>
              <a:t>05.04.2020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55907-1234-4A75-97E0-0B0E651A41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377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7.jp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9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11.jp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0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1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3.jfif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74489" y="645726"/>
            <a:ext cx="787145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Урок математики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для 1 </a:t>
            </a:r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класу</a:t>
            </a:r>
            <a:endParaRPr lang="ru-RU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Тема: 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Рахуємо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десятками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31151" y="4382805"/>
            <a:ext cx="521931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Корягіна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Катерина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Вікторівна</a:t>
            </a:r>
            <a:endParaRPr lang="ru-RU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20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</a:t>
            </a:r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пеціаліст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вищої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кваліфікаційної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endParaRPr lang="ru-RU" sz="2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КЗ «</a:t>
            </a:r>
            <a:r>
              <a:rPr lang="ru-RU" sz="2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Богодухівський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ліцей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№2»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3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5616">
        <p:circle/>
      </p:transition>
    </mc:Choice>
    <mc:Fallback>
      <p:transition spd="slow" advTm="1561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460" y="761602"/>
            <a:ext cx="3531632" cy="54775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07669" y="376451"/>
            <a:ext cx="9576661" cy="6247864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 </a:t>
            </a:r>
            <a:r>
              <a:rPr lang="en-US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&gt; 7</a:t>
            </a:r>
          </a:p>
          <a:p>
            <a:pPr algn="ctr"/>
            <a:r>
              <a:rPr lang="en-US" sz="20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</a:t>
            </a:r>
            <a:r>
              <a:rPr lang="uk-UA" sz="20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д.</a:t>
            </a:r>
            <a:r>
              <a:rPr lang="en-US" sz="20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&gt; 7</a:t>
            </a:r>
            <a:r>
              <a:rPr lang="uk-UA" sz="20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д.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1" y="142765"/>
            <a:ext cx="11835134" cy="6581307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6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7026">
        <p:circle/>
      </p:transition>
    </mc:Choice>
    <mc:Fallback xmlns="">
      <p:transition spd="slow" advTm="2702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83013" y="397164"/>
            <a:ext cx="1895071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2</a:t>
            </a:r>
            <a:endParaRPr lang="ru-RU" sz="2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93119" y="3774133"/>
            <a:ext cx="187743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+</a:t>
            </a:r>
            <a:endParaRPr lang="ru-RU" sz="2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09563" y="604034"/>
            <a:ext cx="1895071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3</a:t>
            </a:r>
            <a:endParaRPr lang="ru-RU" sz="2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21409" y="113429"/>
            <a:ext cx="187743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=</a:t>
            </a:r>
            <a:endParaRPr lang="ru-RU" sz="2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0339" y="1507989"/>
            <a:ext cx="1115132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Додати</a:t>
            </a:r>
            <a:r>
              <a:rPr lang="ru-RU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61891" y="3996993"/>
            <a:ext cx="1895071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5</a:t>
            </a:r>
            <a:endParaRPr lang="ru-RU" sz="2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1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1882">
        <p:circle/>
      </p:transition>
    </mc:Choice>
    <mc:Fallback xmlns="">
      <p:transition spd="slow" advTm="3188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2.70833E-6 0.1081 C -2.70833E-6 0.15671 0.0237 0.21643 0.04297 0.21643 L 0.08594 0.21643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1081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-4.79167E-6 -0.13056 C -4.79167E-6 -0.18912 0.04922 -0.26111 0.0892 -0.26111 L 0.17865 -0.26111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30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4.58333E-6 0.10046 C 4.58333E-6 0.1456 -0.08659 0.20116 -0.15665 0.20116 L -0.3129 0.20116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1004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2.29167E-6 0.13635 C 2.29167E-6 0.19723 0.04414 0.27269 0.08008 0.27269 L 0.16028 0.27269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1363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2.08333E-7 -0.14699 C 2.08333E-7 -0.21296 0.03359 -0.29375 0.0612 -0.29375 L 0.12279 -0.29375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5" grpId="1"/>
      <p:bldP spid="5" grpId="2"/>
      <p:bldP spid="6" grpId="0"/>
      <p:bldP spid="7" grpId="0"/>
      <p:bldP spid="3" grpId="0"/>
      <p:bldP spid="3" grpId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2005" y="2967335"/>
            <a:ext cx="10927992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8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2 + 3 = 5</a:t>
            </a:r>
            <a:endParaRPr lang="ru-RU" sz="1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249382" y="581892"/>
            <a:ext cx="2854035" cy="2385444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latin typeface="Arial Black" panose="020B0A04020102020204" pitchFamily="34" charset="0"/>
              </a:rPr>
              <a:t>Перший</a:t>
            </a:r>
          </a:p>
          <a:p>
            <a:pPr algn="ctr"/>
            <a:r>
              <a:rPr lang="uk-UA" sz="4000" dirty="0" smtClean="0">
                <a:latin typeface="Arial Black" panose="020B0A04020102020204" pitchFamily="34" charset="0"/>
              </a:rPr>
              <a:t> доданок</a:t>
            </a:r>
            <a:endParaRPr lang="uk-UA" sz="4000" dirty="0">
              <a:latin typeface="Arial Black" panose="020B0A04020102020204" pitchFamily="34" charset="0"/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4668982" y="581892"/>
            <a:ext cx="2854035" cy="2385444"/>
          </a:xfrm>
          <a:prstGeom prst="down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latin typeface="Arial Black" panose="020B0A04020102020204" pitchFamily="34" charset="0"/>
              </a:rPr>
              <a:t>Другий</a:t>
            </a:r>
          </a:p>
          <a:p>
            <a:pPr algn="ctr"/>
            <a:r>
              <a:rPr lang="uk-UA" sz="4000" dirty="0" smtClean="0">
                <a:latin typeface="Arial Black" panose="020B0A04020102020204" pitchFamily="34" charset="0"/>
              </a:rPr>
              <a:t> доданок</a:t>
            </a:r>
            <a:endParaRPr lang="uk-UA" sz="4000" dirty="0">
              <a:latin typeface="Arial Black" panose="020B0A04020102020204" pitchFamily="34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9088585" y="581892"/>
            <a:ext cx="2854035" cy="2385444"/>
          </a:xfrm>
          <a:prstGeom prst="down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latin typeface="Arial Black" panose="020B0A04020102020204" pitchFamily="34" charset="0"/>
              </a:rPr>
              <a:t>Сума</a:t>
            </a:r>
            <a:endParaRPr lang="uk-UA" sz="4000" dirty="0">
              <a:latin typeface="Arial Black" panose="020B0A040201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661532" y="2802310"/>
            <a:ext cx="301557" cy="3300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9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946">
        <p:circle/>
      </p:transition>
    </mc:Choice>
    <mc:Fallback xmlns="">
      <p:transition spd="slow" advTm="1994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C 0.16068 1.11111E-6 0.29193 0.09676 0.29193 0.2162 C 0.29193 0.33542 0.16068 0.43264 1.04167E-6 0.43264 C -0.16133 0.43264 -0.29193 0.33542 -0.29193 0.2162 C -0.29193 0.09676 -0.16133 1.11111E-6 1.04167E-6 1.11111E-6 Z " pathEditMode="relative" rAng="0" ptsTypes="AAAAA"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549" y="418230"/>
            <a:ext cx="516541" cy="252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83131" y="418230"/>
            <a:ext cx="516541" cy="252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2717" y="418230"/>
            <a:ext cx="516541" cy="252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02303" y="418230"/>
            <a:ext cx="516541" cy="252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87349" y="418230"/>
            <a:ext cx="516541" cy="252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77763" y="418230"/>
            <a:ext cx="516541" cy="252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68177" y="418230"/>
            <a:ext cx="516541" cy="252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741401" y="3179771"/>
            <a:ext cx="530145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4 + 3</a:t>
            </a:r>
            <a:endParaRPr lang="ru-RU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25619" y="3179770"/>
            <a:ext cx="145424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=</a:t>
            </a:r>
            <a:endParaRPr lang="ru-RU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817106" y="3179769"/>
            <a:ext cx="146706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7</a:t>
            </a:r>
            <a:endParaRPr lang="ru-RU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57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337">
        <p:circle/>
      </p:transition>
    </mc:Choice>
    <mc:Fallback xmlns="">
      <p:transition spd="slow" advTm="2633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25729 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-0.00139 L -0.26198 0.0016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9" y="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5872 0.0030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1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26784 0.000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98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26432 0.001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452" y="414766"/>
            <a:ext cx="1026419" cy="20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0871" y="414766"/>
            <a:ext cx="1026419" cy="20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7290" y="414766"/>
            <a:ext cx="1026419" cy="20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3709" y="414766"/>
            <a:ext cx="1026419" cy="20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23834" y="414766"/>
            <a:ext cx="1026419" cy="20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97415" y="414766"/>
            <a:ext cx="1026419" cy="20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70996" y="414766"/>
            <a:ext cx="1026419" cy="20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414452" y="3429000"/>
            <a:ext cx="734367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4д. + 3д.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66249" y="3505350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=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67219" y="3505350"/>
            <a:ext cx="274305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7д.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" name="Звук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189">
        <p:circle/>
      </p:transition>
    </mc:Choice>
    <mc:Fallback xmlns="">
      <p:transition spd="slow" advTm="4018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15651 -0.001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-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18945 0.001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15886 0.00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8737 0.00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16823 -3.703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18815 0.000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16784 -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84801" y="353444"/>
            <a:ext cx="75605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 err="1" smtClean="0">
                <a:ln/>
                <a:solidFill>
                  <a:srgbClr val="00B050"/>
                </a:solidFill>
              </a:rPr>
              <a:t>Знайди</a:t>
            </a:r>
            <a:r>
              <a:rPr lang="ru-RU" sz="3600" b="1" dirty="0" smtClean="0">
                <a:ln/>
                <a:solidFill>
                  <a:srgbClr val="00B050"/>
                </a:solidFill>
              </a:rPr>
              <a:t> </a:t>
            </a:r>
            <a:r>
              <a:rPr lang="ru-RU" sz="3600" b="1" dirty="0" err="1" smtClean="0">
                <a:ln/>
                <a:solidFill>
                  <a:srgbClr val="00B050"/>
                </a:solidFill>
              </a:rPr>
              <a:t>спочатку</a:t>
            </a:r>
            <a:r>
              <a:rPr lang="ru-RU" sz="3600" b="1" dirty="0" smtClean="0">
                <a:ln/>
                <a:solidFill>
                  <a:srgbClr val="00B050"/>
                </a:solidFill>
              </a:rPr>
              <a:t> </a:t>
            </a:r>
            <a:r>
              <a:rPr lang="ru-RU" sz="3600" b="1" dirty="0" err="1" smtClean="0">
                <a:ln/>
                <a:solidFill>
                  <a:srgbClr val="00B050"/>
                </a:solidFill>
              </a:rPr>
              <a:t>значення</a:t>
            </a:r>
            <a:r>
              <a:rPr lang="ru-RU" sz="3600" b="1" dirty="0" smtClean="0">
                <a:ln/>
                <a:solidFill>
                  <a:srgbClr val="00B050"/>
                </a:solidFill>
              </a:rPr>
              <a:t> </a:t>
            </a:r>
            <a:r>
              <a:rPr lang="ru-RU" sz="3600" b="1" dirty="0" err="1" smtClean="0">
                <a:ln/>
                <a:solidFill>
                  <a:srgbClr val="00B050"/>
                </a:solidFill>
              </a:rPr>
              <a:t>виразів</a:t>
            </a:r>
            <a:r>
              <a:rPr lang="ru-RU" sz="3600" b="1" dirty="0" smtClean="0">
                <a:ln/>
                <a:solidFill>
                  <a:srgbClr val="00B050"/>
                </a:solidFill>
              </a:rPr>
              <a:t> у </a:t>
            </a:r>
          </a:p>
          <a:p>
            <a:pPr algn="ctr"/>
            <a:r>
              <a:rPr lang="ru-RU" sz="3600" b="1" dirty="0" err="1">
                <a:ln/>
                <a:solidFill>
                  <a:srgbClr val="00B050"/>
                </a:solidFill>
              </a:rPr>
              <a:t>п</a:t>
            </a:r>
            <a:r>
              <a:rPr lang="ru-RU" sz="3600" b="1" cap="none" spc="0" dirty="0" err="1" smtClean="0">
                <a:ln/>
                <a:solidFill>
                  <a:srgbClr val="00B050"/>
                </a:solidFill>
                <a:effectLst/>
              </a:rPr>
              <a:t>ершому</a:t>
            </a:r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</a:rPr>
              <a:t> рядку, а </a:t>
            </a:r>
            <a:r>
              <a:rPr lang="ru-RU" sz="3600" b="1" cap="none" spc="0" dirty="0" err="1" smtClean="0">
                <a:ln/>
                <a:solidFill>
                  <a:srgbClr val="00B050"/>
                </a:solidFill>
                <a:effectLst/>
              </a:rPr>
              <a:t>потім</a:t>
            </a:r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</a:rPr>
              <a:t> – у другому.</a:t>
            </a:r>
            <a:endParaRPr lang="ru-RU" sz="36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8826" y="1632282"/>
            <a:ext cx="5394425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0"/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7 + 2 = </a:t>
            </a:r>
          </a:p>
          <a:p>
            <a:pPr algn="ctr"/>
            <a:r>
              <a:rPr lang="ru-RU" sz="7200" dirty="0" smtClean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7д. + 2д. =</a:t>
            </a:r>
            <a:endParaRPr lang="ru-RU" sz="7200" b="0" cap="none" spc="0" dirty="0" smtClean="0">
              <a:ln w="0"/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2758597"/>
            <a:ext cx="17187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dirty="0" smtClean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9д.</a:t>
            </a:r>
            <a:endParaRPr lang="ru-RU" sz="7200" b="0" cap="none" spc="0" dirty="0" smtClean="0">
              <a:ln w="0"/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64879" y="1632282"/>
            <a:ext cx="8002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dirty="0" smtClean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9</a:t>
            </a:r>
            <a:endParaRPr lang="ru-RU" sz="7200" b="0" cap="none" spc="0" dirty="0" smtClean="0">
              <a:ln w="0"/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4863" y="3812136"/>
            <a:ext cx="5394426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2</a:t>
            </a:r>
            <a:r>
              <a:rPr lang="ru-RU" sz="7200" b="0" cap="none" spc="0" dirty="0" smtClean="0">
                <a:ln w="0"/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+ 6 = </a:t>
            </a:r>
          </a:p>
          <a:p>
            <a:pPr algn="ctr"/>
            <a:r>
              <a:rPr lang="ru-RU" sz="7200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2</a:t>
            </a:r>
            <a:r>
              <a:rPr lang="ru-RU" sz="7200" dirty="0" smtClean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д. + 6д. =</a:t>
            </a:r>
            <a:endParaRPr lang="ru-RU" sz="7200" b="0" cap="none" spc="0" dirty="0" smtClean="0">
              <a:ln w="0"/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97406" y="3812136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8</a:t>
            </a:r>
            <a:endParaRPr lang="ru-RU" sz="7200" b="0" cap="none" spc="0" dirty="0" smtClean="0">
              <a:ln w="0"/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07237" y="4887579"/>
            <a:ext cx="17187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8</a:t>
            </a:r>
            <a:r>
              <a:rPr lang="ru-RU" sz="7200" dirty="0" smtClean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д.</a:t>
            </a:r>
            <a:endParaRPr lang="ru-RU" sz="7200" b="0" cap="none" spc="0" dirty="0" smtClean="0">
              <a:ln w="0"/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t="8101" r="11220" b="8255"/>
          <a:stretch/>
        </p:blipFill>
        <p:spPr>
          <a:xfrm>
            <a:off x="9402038" y="1683169"/>
            <a:ext cx="1635417" cy="2484336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67854" y="259987"/>
            <a:ext cx="11711710" cy="62875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олнце 11"/>
          <p:cNvSpPr/>
          <p:nvPr/>
        </p:nvSpPr>
        <p:spPr>
          <a:xfrm>
            <a:off x="267854" y="353444"/>
            <a:ext cx="11591637" cy="6287501"/>
          </a:xfrm>
          <a:prstGeom prst="sun">
            <a:avLst/>
          </a:prstGeom>
          <a:solidFill>
            <a:srgbClr val="FFFF00"/>
          </a:solidFill>
          <a:ln>
            <a:solidFill>
              <a:srgbClr val="3CDE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Числа десятків додають, </a:t>
            </a:r>
          </a:p>
          <a:p>
            <a:pPr algn="ctr"/>
            <a:r>
              <a:rPr lang="uk-UA" sz="3600" dirty="0">
                <a:solidFill>
                  <a:srgbClr val="0070C0"/>
                </a:solidFill>
                <a:latin typeface="Arial Black" panose="020B0A04020102020204" pitchFamily="34" charset="0"/>
              </a:rPr>
              <a:t>я</a:t>
            </a:r>
            <a:r>
              <a:rPr lang="uk-UA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к прості одиниці!</a:t>
            </a:r>
            <a:endParaRPr lang="uk-UA" sz="36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" y="0"/>
            <a:ext cx="12231001" cy="6879382"/>
          </a:xfrm>
          <a:prstGeom prst="rect">
            <a:avLst/>
          </a:prstGeom>
        </p:spPr>
      </p:pic>
      <p:pic>
        <p:nvPicPr>
          <p:cNvPr id="18" name="Звук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94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7696">
        <p:circle/>
      </p:transition>
    </mc:Choice>
    <mc:Fallback xmlns="">
      <p:transition spd="slow" advTm="476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4" grpId="0"/>
      <p:bldP spid="9" grpId="0"/>
      <p:bldP spid="10" grpId="0"/>
      <p:bldP spid="13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931" y="1507989"/>
            <a:ext cx="12074139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Відня</a:t>
            </a:r>
            <a:r>
              <a:rPr lang="ru-RU" sz="20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216816" y="384142"/>
            <a:ext cx="6080289" cy="608971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80898" y="1725106"/>
            <a:ext cx="649559" cy="6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80898" y="2370799"/>
            <a:ext cx="649559" cy="6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80898" y="3656975"/>
            <a:ext cx="649559" cy="6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80898" y="3013887"/>
            <a:ext cx="649559" cy="6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80898" y="4300063"/>
            <a:ext cx="649559" cy="6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1055802" y="4300063"/>
            <a:ext cx="1498862" cy="6430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1055802" y="3675917"/>
            <a:ext cx="1498862" cy="6430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1114733" y="3052940"/>
            <a:ext cx="1498862" cy="6430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057062" y="4308037"/>
            <a:ext cx="5716630" cy="156966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5 – 3 = 2</a:t>
            </a:r>
            <a:endParaRPr lang="ru-RU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103855" y="4407115"/>
            <a:ext cx="1225067" cy="14705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вал 15"/>
          <p:cNvSpPr/>
          <p:nvPr/>
        </p:nvSpPr>
        <p:spPr>
          <a:xfrm>
            <a:off x="1192699" y="1581240"/>
            <a:ext cx="1225067" cy="14705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8" name="Звук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647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447">
        <p:circle/>
      </p:transition>
    </mc:Choice>
    <mc:Fallback xmlns="">
      <p:transition spd="slow" advTm="3044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  <p:bldP spid="3" grpId="1"/>
      <p:bldP spid="4" grpId="0" animBg="1"/>
      <p:bldP spid="15" grpId="0" animBg="1"/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81971" y="3429000"/>
            <a:ext cx="8828058" cy="2400657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5 – 3 = 2</a:t>
            </a:r>
            <a:endParaRPr lang="ru-RU" sz="15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544946" y="1207935"/>
            <a:ext cx="3934691" cy="2385444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latin typeface="Arial Black" panose="020B0A04020102020204" pitchFamily="34" charset="0"/>
              </a:rPr>
              <a:t>Зменшуване</a:t>
            </a:r>
            <a:endParaRPr lang="uk-UA" sz="4000" dirty="0">
              <a:latin typeface="Arial Black" panose="020B0A04020102020204" pitchFamily="34" charset="0"/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4673837" y="1207935"/>
            <a:ext cx="3232727" cy="2385444"/>
          </a:xfrm>
          <a:prstGeom prst="down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latin typeface="Arial Black" panose="020B0A04020102020204" pitchFamily="34" charset="0"/>
              </a:rPr>
              <a:t>Від</a:t>
            </a:r>
            <a:r>
              <a:rPr lang="en-US" sz="4000" dirty="0" smtClean="0">
                <a:latin typeface="Arial Black" panose="020B0A04020102020204" pitchFamily="34" charset="0"/>
              </a:rPr>
              <a:t>’</a:t>
            </a:r>
            <a:r>
              <a:rPr lang="uk-UA" sz="4000" dirty="0" err="1" smtClean="0">
                <a:latin typeface="Arial Black" panose="020B0A04020102020204" pitchFamily="34" charset="0"/>
              </a:rPr>
              <a:t>ємник</a:t>
            </a:r>
            <a:r>
              <a:rPr lang="uk-UA" sz="4000" dirty="0" smtClean="0">
                <a:latin typeface="Arial Black" panose="020B0A04020102020204" pitchFamily="34" charset="0"/>
              </a:rPr>
              <a:t> </a:t>
            </a:r>
            <a:endParaRPr lang="uk-UA" sz="4000" dirty="0">
              <a:latin typeface="Arial Black" panose="020B0A04020102020204" pitchFamily="34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8100765" y="1207935"/>
            <a:ext cx="3288147" cy="2385444"/>
          </a:xfrm>
          <a:prstGeom prst="down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latin typeface="Arial Black" panose="020B0A04020102020204" pitchFamily="34" charset="0"/>
              </a:rPr>
              <a:t>Різниця</a:t>
            </a:r>
            <a:endParaRPr lang="uk-UA" sz="4000" dirty="0">
              <a:latin typeface="Arial Black" panose="020B0A040201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487054" y="3429000"/>
            <a:ext cx="5463177" cy="23854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708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803">
        <p:circle/>
      </p:transition>
    </mc:Choice>
    <mc:Fallback xmlns="">
      <p:transition spd="slow" advTm="208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53199" r="38057" b="23226"/>
          <a:stretch/>
        </p:blipFill>
        <p:spPr>
          <a:xfrm rot="16200000">
            <a:off x="60561" y="2091510"/>
            <a:ext cx="3883891" cy="249948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613891" y="1080655"/>
            <a:ext cx="18473" cy="44519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024909" y="1080654"/>
            <a:ext cx="18473" cy="44519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752762" y="1246909"/>
            <a:ext cx="1731819" cy="417483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3252250" y="2385613"/>
            <a:ext cx="573105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6</a:t>
            </a:r>
            <a:r>
              <a:rPr lang="ru-RU" sz="10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д. </a:t>
            </a:r>
            <a:r>
              <a:rPr lang="ru-RU" sz="10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-</a:t>
            </a:r>
            <a:r>
              <a:rPr lang="ru-RU" sz="10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 2д.</a:t>
            </a:r>
            <a:endParaRPr lang="ru-RU" sz="1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814990" y="2385613"/>
            <a:ext cx="103105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=</a:t>
            </a:r>
            <a:endParaRPr lang="ru-RU" sz="1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626963" y="2385613"/>
            <a:ext cx="231666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4</a:t>
            </a:r>
            <a:r>
              <a:rPr lang="ru-RU" sz="10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д.</a:t>
            </a:r>
            <a:endParaRPr lang="ru-RU" sz="1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2761" y="284495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54668" y="284495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40831" y="284495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56392" y="284495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Звук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792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843">
        <p:circle/>
      </p:transition>
    </mc:Choice>
    <mc:Fallback xmlns="">
      <p:transition spd="slow" advTm="4084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241" y="601208"/>
            <a:ext cx="1195551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Запам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’</a:t>
            </a:r>
            <a:r>
              <a:rPr lang="ru-RU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ятайте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!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Десятки </a:t>
            </a:r>
            <a:r>
              <a:rPr lang="ru-RU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віднімаємо</a:t>
            </a:r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 так само,</a:t>
            </a:r>
          </a:p>
          <a:p>
            <a:pPr algn="ctr"/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я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к і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одиниці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.</a:t>
            </a:r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04843" y="2697510"/>
            <a:ext cx="184731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7200" b="0" cap="none" spc="0" dirty="0" smtClean="0">
              <a:ln w="0"/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8609" y="3273767"/>
            <a:ext cx="5093061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8</a:t>
            </a:r>
            <a:r>
              <a:rPr lang="ru-RU" sz="7200" b="0" cap="none" spc="0" dirty="0" smtClean="0">
                <a:ln w="0"/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7200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-</a:t>
            </a:r>
            <a:r>
              <a:rPr lang="ru-RU" sz="7200" b="0" cap="none" spc="0" dirty="0" smtClean="0">
                <a:ln w="0"/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7200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3</a:t>
            </a:r>
            <a:r>
              <a:rPr lang="ru-RU" sz="7200" b="0" cap="none" spc="0" dirty="0" smtClean="0">
                <a:ln w="0"/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= </a:t>
            </a:r>
          </a:p>
          <a:p>
            <a:pPr algn="ctr"/>
            <a:r>
              <a:rPr lang="ru-RU" sz="7200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8</a:t>
            </a:r>
            <a:r>
              <a:rPr lang="ru-RU" sz="7200" dirty="0" smtClean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д. - </a:t>
            </a:r>
            <a:r>
              <a:rPr lang="ru-RU" sz="7200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3</a:t>
            </a:r>
            <a:r>
              <a:rPr lang="ru-RU" sz="7200" dirty="0" smtClean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д. =</a:t>
            </a:r>
            <a:endParaRPr lang="ru-RU" sz="7200" b="0" cap="none" spc="0" dirty="0" smtClean="0">
              <a:ln w="0"/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37656" y="3295287"/>
            <a:ext cx="800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5</a:t>
            </a:r>
            <a:endParaRPr lang="ru-RU" sz="7200" b="0" cap="none" spc="0" dirty="0" smtClean="0">
              <a:ln w="0"/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61670" y="4422101"/>
            <a:ext cx="17187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dirty="0" smtClean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5д.</a:t>
            </a:r>
            <a:endParaRPr lang="ru-RU" sz="7200" b="0" cap="none" spc="0" dirty="0" smtClean="0">
              <a:ln w="0"/>
              <a:solidFill>
                <a:srgbClr val="0070C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8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8464">
        <p:circle/>
      </p:transition>
    </mc:Choice>
    <mc:Fallback xmlns="">
      <p:transition spd="slow" advTm="2846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71"/>
          <a:stretch/>
        </p:blipFill>
        <p:spPr>
          <a:xfrm>
            <a:off x="1145968" y="790038"/>
            <a:ext cx="9946904" cy="3477162"/>
          </a:xfrm>
          <a:prstGeom prst="rect">
            <a:avLst/>
          </a:prstGeom>
        </p:spPr>
      </p:pic>
      <p:sp>
        <p:nvSpPr>
          <p:cNvPr id="4" name="Стрелка вверх 3"/>
          <p:cNvSpPr/>
          <p:nvPr/>
        </p:nvSpPr>
        <p:spPr>
          <a:xfrm>
            <a:off x="914400" y="4267200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1 д.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1810328" y="4623129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2</a:t>
            </a:r>
            <a:r>
              <a:rPr lang="uk-UA" dirty="0" smtClean="0">
                <a:solidFill>
                  <a:schemeClr val="tx1"/>
                </a:solidFill>
              </a:rPr>
              <a:t> д.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6" name="Стрелка вверх 5"/>
          <p:cNvSpPr/>
          <p:nvPr/>
        </p:nvSpPr>
        <p:spPr>
          <a:xfrm>
            <a:off x="3094182" y="4267199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3</a:t>
            </a:r>
            <a:r>
              <a:rPr lang="uk-UA" dirty="0" smtClean="0">
                <a:solidFill>
                  <a:schemeClr val="tx1"/>
                </a:solidFill>
              </a:rPr>
              <a:t> д.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4729019" y="4623128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4</a:t>
            </a:r>
            <a:r>
              <a:rPr lang="uk-UA" dirty="0" smtClean="0">
                <a:solidFill>
                  <a:schemeClr val="tx1"/>
                </a:solidFill>
              </a:rPr>
              <a:t> д.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8" name="Стрелка вверх 7"/>
          <p:cNvSpPr/>
          <p:nvPr/>
        </p:nvSpPr>
        <p:spPr>
          <a:xfrm>
            <a:off x="6834908" y="4267199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5</a:t>
            </a:r>
            <a:r>
              <a:rPr lang="uk-UA" dirty="0" smtClean="0">
                <a:solidFill>
                  <a:schemeClr val="tx1"/>
                </a:solidFill>
              </a:rPr>
              <a:t> д.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9" name="Стрелка вверх 8"/>
          <p:cNvSpPr/>
          <p:nvPr/>
        </p:nvSpPr>
        <p:spPr>
          <a:xfrm>
            <a:off x="9291780" y="4623127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6</a:t>
            </a:r>
            <a:r>
              <a:rPr lang="uk-UA" dirty="0" smtClean="0">
                <a:solidFill>
                  <a:schemeClr val="tx1"/>
                </a:solidFill>
              </a:rPr>
              <a:t> д.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265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781">
        <p:circle/>
      </p:transition>
    </mc:Choice>
    <mc:Fallback xmlns="">
      <p:transition spd="slow" advTm="2678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64491" y="464281"/>
            <a:ext cx="56044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Завдання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для 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опрацювання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81200" y="3170489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Тема: </a:t>
            </a:r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Рахуємо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десятками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6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015">
        <p:circle/>
      </p:transition>
    </mc:Choice>
    <mc:Fallback xmlns="">
      <p:transition spd="slow" advTm="1101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4" y="1898645"/>
            <a:ext cx="5789166" cy="46776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 rot="636843">
            <a:off x="3768436" y="836816"/>
            <a:ext cx="815570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Успіхів</a:t>
            </a:r>
            <a:r>
              <a:rPr lang="ru-RU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!</a:t>
            </a:r>
          </a:p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Так </a:t>
            </a:r>
            <a:r>
              <a:rPr lang="ru-RU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тримати</a:t>
            </a: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!</a:t>
            </a:r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6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360">
        <p:circle/>
      </p:transition>
    </mc:Choice>
    <mc:Fallback xmlns="">
      <p:transition spd="slow" advTm="836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1"/>
          <a:stretch/>
        </p:blipFill>
        <p:spPr>
          <a:xfrm>
            <a:off x="1122548" y="1011711"/>
            <a:ext cx="9946903" cy="3560289"/>
          </a:xfrm>
          <a:prstGeom prst="rect">
            <a:avLst/>
          </a:prstGeom>
        </p:spPr>
      </p:pic>
      <p:sp>
        <p:nvSpPr>
          <p:cNvPr id="4" name="Стрелка вверх 3"/>
          <p:cNvSpPr/>
          <p:nvPr/>
        </p:nvSpPr>
        <p:spPr>
          <a:xfrm>
            <a:off x="1939637" y="4782126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7</a:t>
            </a:r>
            <a:r>
              <a:rPr lang="uk-UA" dirty="0" smtClean="0">
                <a:solidFill>
                  <a:schemeClr val="tx1"/>
                </a:solidFill>
              </a:rPr>
              <a:t> д.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5163128" y="4782126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  <a:r>
              <a:rPr lang="uk-UA" dirty="0" smtClean="0">
                <a:solidFill>
                  <a:schemeClr val="tx1"/>
                </a:solidFill>
              </a:rPr>
              <a:t> д.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6" name="Стрелка вверх 5"/>
          <p:cNvSpPr/>
          <p:nvPr/>
        </p:nvSpPr>
        <p:spPr>
          <a:xfrm>
            <a:off x="8677564" y="4782126"/>
            <a:ext cx="1283854" cy="932873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9</a:t>
            </a:r>
            <a:r>
              <a:rPr lang="uk-UA" dirty="0" smtClean="0">
                <a:solidFill>
                  <a:schemeClr val="tx1"/>
                </a:solidFill>
              </a:rPr>
              <a:t> д.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25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017">
        <p:circle/>
      </p:transition>
    </mc:Choice>
    <mc:Fallback xmlns="">
      <p:transition spd="slow" advTm="801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2" t="16952" r="24922" b="17255"/>
          <a:stretch/>
        </p:blipFill>
        <p:spPr>
          <a:xfrm>
            <a:off x="2382980" y="544947"/>
            <a:ext cx="4895273" cy="4821102"/>
          </a:xfrm>
          <a:prstGeom prst="rect">
            <a:avLst/>
          </a:prstGeom>
        </p:spPr>
      </p:pic>
      <p:sp>
        <p:nvSpPr>
          <p:cNvPr id="4" name="Стрелка вверх 3"/>
          <p:cNvSpPr/>
          <p:nvPr/>
        </p:nvSpPr>
        <p:spPr>
          <a:xfrm rot="2662187">
            <a:off x="909162" y="4696397"/>
            <a:ext cx="1579430" cy="1484230"/>
          </a:xfrm>
          <a:prstGeom prst="upArrow">
            <a:avLst>
              <a:gd name="adj1" fmla="val 50000"/>
              <a:gd name="adj2" fmla="val 480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10 д.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" name="Стрелка влево 4"/>
          <p:cNvSpPr/>
          <p:nvPr/>
        </p:nvSpPr>
        <p:spPr>
          <a:xfrm rot="20450559">
            <a:off x="6927274" y="271454"/>
            <a:ext cx="4590472" cy="19858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Arial Black" panose="020B0A04020102020204" pitchFamily="34" charset="0"/>
              </a:rPr>
              <a:t>10 десятків складають</a:t>
            </a:r>
          </a:p>
          <a:p>
            <a:pPr algn="ctr"/>
            <a:r>
              <a:rPr lang="uk-UA" sz="2000" dirty="0" smtClean="0">
                <a:latin typeface="Arial Black" panose="020B0A04020102020204" pitchFamily="34" charset="0"/>
              </a:rPr>
              <a:t>1 сотню</a:t>
            </a:r>
            <a:endParaRPr lang="uk-UA" sz="2000" dirty="0">
              <a:latin typeface="Arial Black" panose="020B0A04020102020204" pitchFamily="34" charset="0"/>
            </a:endParaRPr>
          </a:p>
        </p:txBody>
      </p:sp>
      <p:sp>
        <p:nvSpPr>
          <p:cNvPr id="6" name="Стрелка влево 5"/>
          <p:cNvSpPr/>
          <p:nvPr/>
        </p:nvSpPr>
        <p:spPr>
          <a:xfrm rot="643063">
            <a:off x="6981391" y="3909970"/>
            <a:ext cx="4590472" cy="19858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atin typeface="Arial Black" panose="020B0A04020102020204" pitchFamily="34" charset="0"/>
              </a:rPr>
              <a:t>У сотні 100 одиниць</a:t>
            </a:r>
            <a:endParaRPr lang="uk-UA" sz="2400" dirty="0">
              <a:latin typeface="Arial Black" panose="020B0A04020102020204" pitchFamily="34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242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819">
        <p:circle/>
      </p:transition>
    </mc:Choice>
    <mc:Fallback xmlns="">
      <p:transition spd="slow" advTm="1581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11200" y="1034472"/>
            <a:ext cx="5200073" cy="4655127"/>
          </a:xfrm>
          <a:prstGeom prst="roundRect">
            <a:avLst/>
          </a:prstGeom>
          <a:solidFill>
            <a:srgbClr val="3CDE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58000" y="775855"/>
            <a:ext cx="2881745" cy="2417619"/>
          </a:xfrm>
          <a:prstGeom prst="roundRect">
            <a:avLst/>
          </a:prstGeom>
          <a:solidFill>
            <a:srgbClr val="3CDE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342746" y="3634509"/>
            <a:ext cx="2881745" cy="2417619"/>
          </a:xfrm>
          <a:prstGeom prst="roundRect">
            <a:avLst/>
          </a:prstGeom>
          <a:solidFill>
            <a:srgbClr val="3CDE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Шеврон 5"/>
          <p:cNvSpPr/>
          <p:nvPr/>
        </p:nvSpPr>
        <p:spPr>
          <a:xfrm>
            <a:off x="1526303" y="2096653"/>
            <a:ext cx="1584039" cy="1265382"/>
          </a:xfrm>
          <a:prstGeom prst="chevron">
            <a:avLst>
              <a:gd name="adj" fmla="val 778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Шеврон 6"/>
          <p:cNvSpPr/>
          <p:nvPr/>
        </p:nvSpPr>
        <p:spPr>
          <a:xfrm flipH="1">
            <a:off x="3535216" y="2110507"/>
            <a:ext cx="1602507" cy="1265382"/>
          </a:xfrm>
          <a:prstGeom prst="chevron">
            <a:avLst>
              <a:gd name="adj" fmla="val 778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8" name="Равно 7"/>
          <p:cNvSpPr/>
          <p:nvPr/>
        </p:nvSpPr>
        <p:spPr>
          <a:xfrm>
            <a:off x="2152071" y="4050145"/>
            <a:ext cx="2225963" cy="1182254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9" name="Плюс 8"/>
          <p:cNvSpPr/>
          <p:nvPr/>
        </p:nvSpPr>
        <p:spPr>
          <a:xfrm>
            <a:off x="7305964" y="1034471"/>
            <a:ext cx="2031999" cy="1930401"/>
          </a:xfrm>
          <a:prstGeom prst="mathPlus">
            <a:avLst>
              <a:gd name="adj1" fmla="val 20219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Минус 9"/>
          <p:cNvSpPr/>
          <p:nvPr/>
        </p:nvSpPr>
        <p:spPr>
          <a:xfrm>
            <a:off x="8702963" y="4279899"/>
            <a:ext cx="2161309" cy="1126837"/>
          </a:xfrm>
          <a:prstGeom prst="mathMinus">
            <a:avLst>
              <a:gd name="adj1" fmla="val 3991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Звук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71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8118">
        <p:circle/>
      </p:transition>
    </mc:Choice>
    <mc:Fallback xmlns="">
      <p:transition spd="slow" advTm="2811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9631" y="1767623"/>
            <a:ext cx="659801" cy="439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9630" y="2207490"/>
            <a:ext cx="674913" cy="44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9629" y="2639051"/>
            <a:ext cx="659802" cy="43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7075" y="3078919"/>
            <a:ext cx="652356" cy="43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7075" y="3500406"/>
            <a:ext cx="652356" cy="43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9629" y="3916675"/>
            <a:ext cx="659802" cy="43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9629" y="4352547"/>
            <a:ext cx="652356" cy="43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7075" y="4774748"/>
            <a:ext cx="644910" cy="42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9629" y="5194299"/>
            <a:ext cx="655146" cy="43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7075" y="5631063"/>
            <a:ext cx="652356" cy="43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401018" y="381248"/>
            <a:ext cx="960872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dirty="0" smtClean="0">
                <a:latin typeface="Arial Black" panose="020B0A04020102020204" pitchFamily="34" charset="0"/>
              </a:rPr>
              <a:t>Скільки намистинок зліва? Справа? Чи можна стверджувати, що 1 одиниця й 1 десяток – це те саме? Чому?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14" name="Стрелка вверх 13"/>
          <p:cNvSpPr/>
          <p:nvPr/>
        </p:nvSpPr>
        <p:spPr>
          <a:xfrm rot="5400000">
            <a:off x="1607748" y="3555240"/>
            <a:ext cx="566327" cy="7228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0347" y="4468293"/>
            <a:ext cx="19288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Arial Black" panose="020B0A04020102020204" pitchFamily="34" charset="0"/>
              </a:rPr>
              <a:t>1десяток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54521" y="2180367"/>
            <a:ext cx="882623" cy="58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Стрелка вверх 16"/>
          <p:cNvSpPr/>
          <p:nvPr/>
        </p:nvSpPr>
        <p:spPr>
          <a:xfrm>
            <a:off x="7333673" y="2909455"/>
            <a:ext cx="563418" cy="72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726829" y="3824915"/>
            <a:ext cx="207170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dirty="0" smtClean="0">
                <a:latin typeface="Arial Black" panose="020B0A04020102020204" pitchFamily="34" charset="0"/>
                <a:cs typeface="Times New Roman" pitchFamily="18" charset="0"/>
              </a:rPr>
              <a:t>1 одиниця</a:t>
            </a:r>
            <a:endParaRPr lang="ru-RU" sz="2000" dirty="0"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1290" y="1758774"/>
            <a:ext cx="673074" cy="44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1290" y="2190335"/>
            <a:ext cx="673074" cy="44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1290" y="2626271"/>
            <a:ext cx="673074" cy="44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1290" y="3064134"/>
            <a:ext cx="673074" cy="44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0644" y="3506151"/>
            <a:ext cx="673720" cy="44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0644" y="3935310"/>
            <a:ext cx="673720" cy="44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1888" y="4373712"/>
            <a:ext cx="691232" cy="46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0644" y="4832427"/>
            <a:ext cx="673720" cy="44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0643" y="5280396"/>
            <a:ext cx="673722" cy="44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0643" y="5690492"/>
            <a:ext cx="673757" cy="44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Звук 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12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174">
        <p:circle/>
      </p:transition>
    </mc:Choice>
    <mc:Fallback xmlns="">
      <p:transition spd="slow" advTm="341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1742" y="303063"/>
            <a:ext cx="1335249" cy="89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2658" y="1203585"/>
            <a:ext cx="1335249" cy="89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2657" y="2104107"/>
            <a:ext cx="1335249" cy="89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2656" y="3004629"/>
            <a:ext cx="1335249" cy="89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2656" y="3915507"/>
            <a:ext cx="1335249" cy="89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38392" y="2082159"/>
            <a:ext cx="1335249" cy="89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7477" y="1192611"/>
            <a:ext cx="1335249" cy="89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7477" y="303063"/>
            <a:ext cx="1335249" cy="89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2715099" y="4848854"/>
            <a:ext cx="11085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5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974192" y="4848854"/>
            <a:ext cx="11085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3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Шеврон 12"/>
          <p:cNvSpPr/>
          <p:nvPr/>
        </p:nvSpPr>
        <p:spPr>
          <a:xfrm>
            <a:off x="5324764" y="1278595"/>
            <a:ext cx="1542472" cy="1607128"/>
          </a:xfrm>
          <a:prstGeom prst="chevron">
            <a:avLst>
              <a:gd name="adj" fmla="val 6736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4" name="Шеврон 13"/>
          <p:cNvSpPr/>
          <p:nvPr/>
        </p:nvSpPr>
        <p:spPr>
          <a:xfrm>
            <a:off x="5656660" y="5061527"/>
            <a:ext cx="1219199" cy="1273978"/>
          </a:xfrm>
          <a:prstGeom prst="chevron">
            <a:avLst>
              <a:gd name="adj" fmla="val 6736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1874230">
            <a:off x="1039990" y="967542"/>
            <a:ext cx="1440873" cy="79892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трелка вправо 15"/>
          <p:cNvSpPr/>
          <p:nvPr/>
        </p:nvSpPr>
        <p:spPr>
          <a:xfrm rot="8310646">
            <a:off x="9242530" y="879133"/>
            <a:ext cx="1440873" cy="79892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/>
          <p:cNvSpPr/>
          <p:nvPr/>
        </p:nvSpPr>
        <p:spPr>
          <a:xfrm>
            <a:off x="3130877" y="44444"/>
            <a:ext cx="276978" cy="2141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Овал 17"/>
          <p:cNvSpPr/>
          <p:nvPr/>
        </p:nvSpPr>
        <p:spPr>
          <a:xfrm>
            <a:off x="8267527" y="44445"/>
            <a:ext cx="276978" cy="2141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4" name="Звук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16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3015">
        <p:circle/>
      </p:transition>
    </mc:Choice>
    <mc:Fallback xmlns="">
      <p:transition spd="slow" advTm="3301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C 0.06914 -2.22222E-6 0.12578 0.15949 0.12578 0.35718 C 0.12578 0.5544 0.06914 0.71505 -8.33333E-7 0.71505 C -0.06953 0.71505 -0.12552 0.5544 -0.12552 0.35718 C -0.12552 0.15949 -0.06953 -2.22222E-6 -8.33333E-7 -2.22222E-6 Z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C 0.0457 -7.40741E-7 0.08294 0.10324 0.08294 0.23079 C 0.08294 0.3581 0.0457 0.46157 2.5E-6 0.46157 C -0.04597 0.46157 -0.08295 0.3581 -0.08295 0.23079 C -0.08295 0.10324 -0.04597 -7.40741E-7 2.5E-6 -7.40741E-7 Z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612 0.5629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01263 0.5678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2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r="91070"/>
          <a:stretch/>
        </p:blipFill>
        <p:spPr>
          <a:xfrm>
            <a:off x="2815213" y="409574"/>
            <a:ext cx="961455" cy="4070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4" r="50542"/>
          <a:stretch/>
        </p:blipFill>
        <p:spPr>
          <a:xfrm>
            <a:off x="7140428" y="409574"/>
            <a:ext cx="2531176" cy="4070064"/>
          </a:xfrm>
          <a:prstGeom prst="rect">
            <a:avLst/>
          </a:prstGeom>
        </p:spPr>
      </p:pic>
      <p:sp>
        <p:nvSpPr>
          <p:cNvPr id="5" name="Шеврон 4"/>
          <p:cNvSpPr/>
          <p:nvPr/>
        </p:nvSpPr>
        <p:spPr>
          <a:xfrm flipH="1">
            <a:off x="4607076" y="1821872"/>
            <a:ext cx="1677269" cy="1607128"/>
          </a:xfrm>
          <a:prstGeom prst="chevron">
            <a:avLst>
              <a:gd name="adj" fmla="val 6736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Шеврон 5"/>
          <p:cNvSpPr/>
          <p:nvPr/>
        </p:nvSpPr>
        <p:spPr>
          <a:xfrm flipH="1">
            <a:off x="5028586" y="4950691"/>
            <a:ext cx="1178250" cy="1273978"/>
          </a:xfrm>
          <a:prstGeom prst="chevron">
            <a:avLst>
              <a:gd name="adj" fmla="val 6736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1874230">
            <a:off x="1264368" y="645908"/>
            <a:ext cx="1440873" cy="79892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елка вправо 7"/>
          <p:cNvSpPr/>
          <p:nvPr/>
        </p:nvSpPr>
        <p:spPr>
          <a:xfrm rot="8310646">
            <a:off x="9731968" y="645908"/>
            <a:ext cx="1440873" cy="79892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/>
          <p:cNvSpPr/>
          <p:nvPr/>
        </p:nvSpPr>
        <p:spPr>
          <a:xfrm>
            <a:off x="3130877" y="44444"/>
            <a:ext cx="276978" cy="2141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/>
          <p:cNvSpPr/>
          <p:nvPr/>
        </p:nvSpPr>
        <p:spPr>
          <a:xfrm>
            <a:off x="8267527" y="44445"/>
            <a:ext cx="276978" cy="2141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902691" y="4848854"/>
            <a:ext cx="29464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 д.</a:t>
            </a:r>
            <a:endParaRPr lang="ru-RU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71305" y="4848854"/>
            <a:ext cx="29464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6</a:t>
            </a:r>
            <a:r>
              <a:rPr lang="ru-RU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д.</a:t>
            </a:r>
            <a:endParaRPr lang="ru-RU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65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812">
        <p:circle/>
      </p:transition>
    </mc:Choice>
    <mc:Fallback xmlns="">
      <p:transition spd="slow" advTm="368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C 0.04479 -7.40741E-7 0.08164 0.14375 0.08164 0.32269 C 0.08164 0.50046 0.04479 0.64583 2.91667E-6 0.64583 C -0.04519 0.64583 -0.08138 0.50046 -0.08138 0.32269 C -0.08138 0.14375 -0.04519 -7.40741E-7 2.91667E-6 -7.40741E-7 Z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C 0.08086 -7.40741E-7 0.14726 0.15648 0.14726 0.35 C 0.14726 0.54282 0.08086 0.7 1.45833E-6 0.7 C -0.08177 0.7 -0.14727 0.54282 -0.14727 0.35 C -0.14727 0.15648 -0.08177 -7.40741E-7 1.45833E-6 -7.40741E-7 Z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03516 0.554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2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5 0.00186 L -0.02226 0.5696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8740" y="1337820"/>
            <a:ext cx="2977396" cy="4242062"/>
          </a:xfrm>
          <a:prstGeom prst="rect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03303" y="295731"/>
            <a:ext cx="902869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Порівняй</a:t>
            </a:r>
            <a:r>
              <a:rPr lang="ru-RU" sz="3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36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спочатку</a:t>
            </a:r>
            <a:r>
              <a:rPr lang="ru-RU" sz="3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36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одиниці</a:t>
            </a:r>
            <a:r>
              <a:rPr lang="ru-RU" sz="3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а </a:t>
            </a:r>
            <a:r>
              <a:rPr lang="ru-RU" sz="36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потім</a:t>
            </a:r>
            <a:r>
              <a:rPr lang="ru-RU" sz="3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десятки</a:t>
            </a:r>
            <a:endParaRPr lang="ru-RU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4876" y="1307969"/>
            <a:ext cx="2977396" cy="4242062"/>
          </a:xfrm>
          <a:prstGeom prst="rect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399651" y="1307969"/>
            <a:ext cx="2977396" cy="4242062"/>
          </a:xfrm>
          <a:prstGeom prst="rect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187910" y="2143472"/>
            <a:ext cx="2031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5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6    4</a:t>
            </a:r>
            <a:endParaRPr lang="uk-UA" sz="5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900" y="3775042"/>
            <a:ext cx="3179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5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8д.   5д.</a:t>
            </a:r>
            <a:endParaRPr lang="uk-UA" sz="5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4199" y="2143472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5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8    5</a:t>
            </a:r>
            <a:endParaRPr lang="uk-UA" sz="5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72685" y="2143472"/>
            <a:ext cx="2031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5400" dirty="0">
                <a:solidFill>
                  <a:srgbClr val="0070C0"/>
                </a:solidFill>
                <a:latin typeface="Arial Black" panose="020B0A04020102020204" pitchFamily="34" charset="0"/>
              </a:rPr>
              <a:t>3</a:t>
            </a:r>
            <a:r>
              <a:rPr lang="uk-UA" sz="5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  </a:t>
            </a:r>
            <a:r>
              <a:rPr lang="uk-UA" sz="5400" dirty="0">
                <a:solidFill>
                  <a:srgbClr val="0070C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54354" y="3846751"/>
            <a:ext cx="3179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5400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  <a:r>
              <a:rPr lang="uk-UA" sz="5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д.   4д.</a:t>
            </a:r>
            <a:endParaRPr lang="uk-UA" sz="5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42965" y="3902305"/>
            <a:ext cx="3179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54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  <a:r>
              <a:rPr lang="uk-UA" sz="5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д.   7д.</a:t>
            </a:r>
            <a:endParaRPr lang="uk-UA" sz="5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Шеврон 12"/>
          <p:cNvSpPr/>
          <p:nvPr/>
        </p:nvSpPr>
        <p:spPr>
          <a:xfrm>
            <a:off x="2130458" y="2282177"/>
            <a:ext cx="452486" cy="611355"/>
          </a:xfrm>
          <a:prstGeom prst="chevron">
            <a:avLst>
              <a:gd name="adj" fmla="val 6041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4" name="Шеврон 13"/>
          <p:cNvSpPr/>
          <p:nvPr/>
        </p:nvSpPr>
        <p:spPr>
          <a:xfrm>
            <a:off x="2149436" y="3937263"/>
            <a:ext cx="452486" cy="611355"/>
          </a:xfrm>
          <a:prstGeom prst="chevron">
            <a:avLst>
              <a:gd name="adj" fmla="val 6041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5" name="Шеврон 14"/>
          <p:cNvSpPr/>
          <p:nvPr/>
        </p:nvSpPr>
        <p:spPr>
          <a:xfrm>
            <a:off x="5977330" y="2282177"/>
            <a:ext cx="452486" cy="611355"/>
          </a:xfrm>
          <a:prstGeom prst="chevron">
            <a:avLst>
              <a:gd name="adj" fmla="val 6041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6" name="Шеврон 15"/>
          <p:cNvSpPr/>
          <p:nvPr/>
        </p:nvSpPr>
        <p:spPr>
          <a:xfrm>
            <a:off x="6017648" y="4002738"/>
            <a:ext cx="452486" cy="611355"/>
          </a:xfrm>
          <a:prstGeom prst="chevron">
            <a:avLst>
              <a:gd name="adj" fmla="val 6041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7" name="Шеврон 16"/>
          <p:cNvSpPr/>
          <p:nvPr/>
        </p:nvSpPr>
        <p:spPr>
          <a:xfrm flipH="1">
            <a:off x="9654352" y="2288658"/>
            <a:ext cx="467991" cy="611355"/>
          </a:xfrm>
          <a:prstGeom prst="chevron">
            <a:avLst>
              <a:gd name="adj" fmla="val 6041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8" name="Шеврон 17"/>
          <p:cNvSpPr/>
          <p:nvPr/>
        </p:nvSpPr>
        <p:spPr>
          <a:xfrm flipH="1">
            <a:off x="9698506" y="4069093"/>
            <a:ext cx="467991" cy="611355"/>
          </a:xfrm>
          <a:prstGeom prst="chevron">
            <a:avLst>
              <a:gd name="adj" fmla="val 6041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23" name="Звук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67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226">
        <p:circle/>
      </p:transition>
    </mc:Choice>
    <mc:Fallback xmlns="">
      <p:transition spd="slow" advTm="3622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5.3|1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5|2.9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5|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7.5|1.6|1.5|1.5|1.8|1.8|1.7|1.8|8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4.9|5.1|5.6|3|2.5|4|6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4|2.5|2.1|2.4|8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.7|2.6|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6|2.4|9.9|9.3|3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4.3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7.3|0.4|0.4|0.4|0.4|0.5|0.5|0.5|0.5|0.5|0.5|4.5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6.5|3.9|5.9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9.6|3.7|4.3|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3|5|3.4|4.7|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4|10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285</Words>
  <Application>Microsoft Office PowerPoint</Application>
  <PresentationFormat>Широкоэкранный</PresentationFormat>
  <Paragraphs>91</Paragraphs>
  <Slides>21</Slides>
  <Notes>0</Notes>
  <HiddenSlides>0</HiddenSlides>
  <MMClips>21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Корягина</dc:creator>
  <cp:lastModifiedBy>Екатерина Корягина</cp:lastModifiedBy>
  <cp:revision>54</cp:revision>
  <dcterms:created xsi:type="dcterms:W3CDTF">2020-04-02T18:15:35Z</dcterms:created>
  <dcterms:modified xsi:type="dcterms:W3CDTF">2020-04-05T11:01:28Z</dcterms:modified>
</cp:coreProperties>
</file>