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90" r:id="rId6"/>
    <p:sldId id="261" r:id="rId7"/>
    <p:sldId id="262" r:id="rId8"/>
    <p:sldId id="292" r:id="rId9"/>
    <p:sldId id="291" r:id="rId10"/>
    <p:sldId id="288" r:id="rId11"/>
    <p:sldId id="289" r:id="rId12"/>
    <p:sldId id="272" r:id="rId13"/>
    <p:sldId id="293" r:id="rId14"/>
    <p:sldId id="294" r:id="rId15"/>
    <p:sldId id="295" r:id="rId16"/>
    <p:sldId id="278" r:id="rId17"/>
    <p:sldId id="297" r:id="rId18"/>
    <p:sldId id="296" r:id="rId19"/>
    <p:sldId id="298" r:id="rId20"/>
    <p:sldId id="285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8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4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4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9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6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9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9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6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5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C1F7-DC5E-4E4E-A8A3-66465342DFC4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EAA7-C89C-4C35-9FB2-FB405929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4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etmats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996950"/>
            <a:ext cx="8204200" cy="3525838"/>
          </a:xfrm>
        </p:spPr>
        <p:txBody>
          <a:bodyPr/>
          <a:lstStyle/>
          <a:p>
            <a:pPr eaLnBrk="1" hangingPunct="1"/>
            <a:r>
              <a:rPr lang="uk-UA" dirty="0" smtClean="0"/>
              <a:t>Навчально-методичне забезпечення  викладання математики у  5–1</a:t>
            </a:r>
            <a:r>
              <a:rPr lang="en-US" dirty="0" smtClean="0"/>
              <a:t>1</a:t>
            </a:r>
            <a:r>
              <a:rPr lang="uk-UA" dirty="0" smtClean="0"/>
              <a:t> класах</a:t>
            </a:r>
            <a:br>
              <a:rPr lang="uk-UA" dirty="0" smtClean="0"/>
            </a:br>
            <a:r>
              <a:rPr lang="uk-UA" dirty="0" smtClean="0"/>
              <a:t>загальноосвітніх навчальних закладів</a:t>
            </a:r>
            <a:r>
              <a:rPr lang="en-US" dirty="0" smtClean="0"/>
              <a:t> </a:t>
            </a:r>
            <a:r>
              <a:rPr lang="uk-UA" dirty="0" smtClean="0"/>
              <a:t>в 201</a:t>
            </a:r>
            <a:r>
              <a:rPr lang="en-US" dirty="0" smtClean="0"/>
              <a:t>8</a:t>
            </a:r>
            <a:r>
              <a:rPr lang="uk-UA" dirty="0" smtClean="0"/>
              <a:t>/201</a:t>
            </a:r>
            <a:r>
              <a:rPr lang="en-US" dirty="0" smtClean="0"/>
              <a:t>9</a:t>
            </a:r>
            <a:r>
              <a:rPr lang="uk-UA" dirty="0" smtClean="0"/>
              <a:t> </a:t>
            </a:r>
            <a:r>
              <a:rPr lang="uk-UA" dirty="0" err="1" smtClean="0"/>
              <a:t>н.р</a:t>
            </a:r>
            <a:r>
              <a:rPr lang="uk-UA" dirty="0" smtClean="0"/>
              <a:t>. </a:t>
            </a:r>
            <a:endParaRPr lang="ru-RU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4797425"/>
            <a:ext cx="5472112" cy="1584325"/>
          </a:xfrm>
        </p:spPr>
        <p:txBody>
          <a:bodyPr rtlCol="0">
            <a:normAutofit/>
          </a:bodyPr>
          <a:lstStyle/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 smtClean="0"/>
              <a:t>Будна Світлана Миколаївна, </a:t>
            </a:r>
            <a:br>
              <a:rPr lang="uk-UA" sz="2400" dirty="0" smtClean="0"/>
            </a:br>
            <a:r>
              <a:rPr lang="uk-UA" sz="2400" dirty="0" smtClean="0"/>
              <a:t>методист Центру методичної та аналітичної роботи КВНЗ «Харківська академія неперервної освіти»</a:t>
            </a:r>
            <a:r>
              <a:rPr 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412324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навчальної програми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 і навчального часу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орієнтовним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Учителям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коригувати послідовність вивчення тем та змінювати розподіл годин на їх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кожного класу вказано значну кількість резервних годин, які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власний розсуд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витрачати на систематизацію та повторення матеріалу на початку та в кінці року, збільшення кількості годин на кожну із вказаних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виділення годин варіативної складової на вивчення математики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 час поповнює години резерву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64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стандарту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з математики складається з двох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курсів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(алгебра і початки аналізу та геометрія), які вивчаються протягом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навчального року.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Семестрове оцінювання здійснюється на підставі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тематичного: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алгебри і початків аналізу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геометрії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Семестрова оцінка з математики виводиться як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 арифметичне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семестрових оцінок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двох математичних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курсів.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5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Самостійна робота </a:t>
            </a:r>
            <a:r>
              <a:rPr lang="uk-UA" b="1" dirty="0"/>
              <a:t>учнів</a:t>
            </a:r>
            <a:r>
              <a:rPr lang="uk-UA" dirty="0"/>
              <a:t>. Формуванню відповідних мотивів до самостійної роботи сприяє застосування завдань на рисунках, контрольних запитань, зокрема прикладного характеру, домашніх робіт з дослідження конкретних класів функцій, геометричних конструкцій.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26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Контрольні </a:t>
            </a:r>
            <a:r>
              <a:rPr lang="uk-UA" b="1" dirty="0"/>
              <a:t>запитання і тестові </a:t>
            </a:r>
            <a:r>
              <a:rPr lang="uk-UA" b="1" dirty="0" smtClean="0"/>
              <a:t>завдання.</a:t>
            </a:r>
            <a:r>
              <a:rPr lang="uk-UA" dirty="0" smtClean="0"/>
              <a:t> Повинні бути спрямовані </a:t>
            </a:r>
            <a:r>
              <a:rPr lang="uk-UA" dirty="0"/>
              <a:t>не на відтворення означень, фактів, формул, а на з’ясування елементів та структури означень математичних об’єктів; їх місця в системі інших понять; операцій, які можна виконувати з об’єктом, його особливостей </a:t>
            </a:r>
            <a:r>
              <a:rPr lang="uk-UA" dirty="0" smtClean="0"/>
              <a:t>та властивостей</a:t>
            </a:r>
            <a:r>
              <a:rPr lang="uk-UA" dirty="0"/>
              <a:t>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Подібні </a:t>
            </a:r>
            <a:r>
              <a:rPr lang="uk-UA" dirty="0"/>
              <a:t>контрольні запитання стимулюють продуктивне мислення учнів, сприяють неформальному засвоєнню теоретичного матеріалу, формують навички порівняння, класифікації, узагальнення, застосування математичних понять і об’єктів.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94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/>
              <a:t>Діагностика </a:t>
            </a:r>
            <a:r>
              <a:rPr lang="uk-UA" b="1" dirty="0"/>
              <a:t>навчальних досягнень учнів. </a:t>
            </a:r>
            <a:r>
              <a:rPr lang="uk-UA" dirty="0"/>
              <a:t>Вивчення кожної теми слід починати з виконання діагностичної роботи, що дає змогу встановити рівень володіння матеріалом попередньої теми. За результатами діагностичної роботи виявляються прогалини у підготовці учня, його досягнення, що допомагає спрямувати зусилля його та викладача на поліпшення стану справ.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61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1200" dirty="0" smtClean="0"/>
          </a:p>
          <a:p>
            <a:r>
              <a:rPr lang="uk-UA" dirty="0" smtClean="0"/>
              <a:t>Тематичну оцінку </a:t>
            </a:r>
            <a:r>
              <a:rPr lang="uk-UA" u="sng" dirty="0" smtClean="0"/>
              <a:t>не можна виставляти як середнє арифметичне</a:t>
            </a:r>
            <a:r>
              <a:rPr lang="uk-UA" dirty="0" smtClean="0"/>
              <a:t> всіх поточних</a:t>
            </a:r>
          </a:p>
          <a:p>
            <a:r>
              <a:rPr lang="uk-UA" dirty="0" smtClean="0"/>
              <a:t>Тематична оцінка виставляється відповідно до важливості видів робіт:</a:t>
            </a:r>
            <a:endParaRPr lang="ru-RU" dirty="0" smtClean="0"/>
          </a:p>
          <a:p>
            <a:pPr lvl="1"/>
            <a:r>
              <a:rPr lang="uk-UA" dirty="0" smtClean="0"/>
              <a:t>контрольна робота (максимальний пріоритет);</a:t>
            </a:r>
            <a:endParaRPr lang="ru-RU" dirty="0" smtClean="0"/>
          </a:p>
          <a:p>
            <a:pPr lvl="1"/>
            <a:r>
              <a:rPr lang="uk-UA" dirty="0" smtClean="0"/>
              <a:t>письмові самостійні роботи;</a:t>
            </a:r>
            <a:endParaRPr lang="ru-RU" dirty="0" smtClean="0"/>
          </a:p>
          <a:p>
            <a:pPr lvl="1"/>
            <a:r>
              <a:rPr lang="uk-UA" dirty="0" smtClean="0"/>
              <a:t>поточна робота.</a:t>
            </a:r>
            <a:endParaRPr lang="ru-RU" dirty="0" smtClean="0"/>
          </a:p>
          <a:p>
            <a:pPr marL="6350" lvl="1" indent="0">
              <a:buNone/>
            </a:pPr>
            <a:r>
              <a:rPr lang="uk-UA" sz="3200" dirty="0" smtClean="0"/>
              <a:t>Ведення зошитів при виставленні тематичної оцінки </a:t>
            </a:r>
            <a:r>
              <a:rPr lang="uk-UA" sz="3200" u="sng" dirty="0" smtClean="0"/>
              <a:t>не </a:t>
            </a:r>
            <a:r>
              <a:rPr lang="uk-UA" sz="3200" dirty="0" smtClean="0"/>
              <a:t>враховується.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9941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Тематичний контроль навчальних досягнень</a:t>
            </a:r>
            <a:r>
              <a:rPr lang="uk-UA" dirty="0" smtClean="0"/>
              <a:t>. До кожної теми система контролю </a:t>
            </a:r>
            <a:r>
              <a:rPr lang="uk-UA" u="sng" dirty="0" smtClean="0"/>
              <a:t>може</a:t>
            </a:r>
            <a:r>
              <a:rPr lang="uk-UA" dirty="0" smtClean="0"/>
              <a:t> складатися з тематичної контрольної роботи, що, як правило, включає дві частини — теоретичну і тестову.</a:t>
            </a:r>
          </a:p>
          <a:p>
            <a:pPr algn="just"/>
            <a:endParaRPr lang="uk-UA" sz="1200" u="sng" dirty="0" smtClean="0"/>
          </a:p>
          <a:p>
            <a:pPr algn="just"/>
            <a:r>
              <a:rPr lang="uk-UA" u="sng" dirty="0" smtClean="0"/>
              <a:t>Бажано</a:t>
            </a:r>
            <a:r>
              <a:rPr lang="uk-UA" dirty="0" smtClean="0"/>
              <a:t> проводити  не менше, ніж одну контрольну роботу протягом кожної теми</a:t>
            </a:r>
          </a:p>
          <a:p>
            <a:pPr algn="just"/>
            <a:r>
              <a:rPr lang="uk-UA" dirty="0" smtClean="0"/>
              <a:t>Рішення про кількість контрольних робіт </a:t>
            </a:r>
            <a:r>
              <a:rPr lang="uk-UA" u="sng" dirty="0" smtClean="0"/>
              <a:t>приймається вчителем</a:t>
            </a:r>
            <a:r>
              <a:rPr lang="uk-UA" dirty="0" smtClean="0"/>
              <a:t> і відображається в календарно-тематичному плані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88906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1200" dirty="0" smtClean="0"/>
          </a:p>
          <a:p>
            <a:r>
              <a:rPr lang="uk-UA" dirty="0" smtClean="0"/>
              <a:t>Тематичну оцінку </a:t>
            </a:r>
            <a:r>
              <a:rPr lang="uk-UA" u="sng" dirty="0" smtClean="0"/>
              <a:t>не можна виставляти як середнє арифметичне</a:t>
            </a:r>
            <a:r>
              <a:rPr lang="uk-UA" dirty="0" smtClean="0"/>
              <a:t> всіх поточних</a:t>
            </a:r>
          </a:p>
          <a:p>
            <a:r>
              <a:rPr lang="uk-UA" dirty="0" smtClean="0"/>
              <a:t>Тематична оцінка виставляється відповідно до важливості видів робіт:</a:t>
            </a:r>
            <a:endParaRPr lang="ru-RU" dirty="0" smtClean="0"/>
          </a:p>
          <a:p>
            <a:pPr lvl="1"/>
            <a:r>
              <a:rPr lang="uk-UA" dirty="0" smtClean="0"/>
              <a:t>контрольна робота (максимальний пріоритет);</a:t>
            </a:r>
            <a:endParaRPr lang="ru-RU" dirty="0" smtClean="0"/>
          </a:p>
          <a:p>
            <a:pPr lvl="1"/>
            <a:r>
              <a:rPr lang="uk-UA" dirty="0" smtClean="0"/>
              <a:t>письмові самостійні роботи;</a:t>
            </a:r>
            <a:endParaRPr lang="ru-RU" dirty="0" smtClean="0"/>
          </a:p>
          <a:p>
            <a:pPr lvl="1"/>
            <a:r>
              <a:rPr lang="uk-UA" dirty="0" smtClean="0"/>
              <a:t>поточна робота.</a:t>
            </a:r>
            <a:endParaRPr lang="ru-RU" dirty="0" smtClean="0"/>
          </a:p>
          <a:p>
            <a:pPr marL="6350" lvl="1" indent="0">
              <a:buNone/>
            </a:pPr>
            <a:r>
              <a:rPr lang="uk-UA" sz="3200" dirty="0" smtClean="0"/>
              <a:t>Ведення зошитів при виставленні тематичної оцінки </a:t>
            </a:r>
            <a:r>
              <a:rPr lang="uk-UA" sz="3200" u="sng" dirty="0" smtClean="0"/>
              <a:t>не </a:t>
            </a:r>
            <a:r>
              <a:rPr lang="uk-UA" sz="3200" dirty="0" smtClean="0"/>
              <a:t>враховується.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9003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Вивчення математики у 10-х класах 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Обов’язковим </a:t>
            </a:r>
            <a:r>
              <a:rPr lang="uk-UA" dirty="0"/>
              <a:t>елементом навчання мають </a:t>
            </a:r>
            <a:r>
              <a:rPr lang="uk-UA" dirty="0" smtClean="0"/>
              <a:t>стати </a:t>
            </a:r>
            <a:r>
              <a:rPr lang="uk-UA" b="1" dirty="0" smtClean="0"/>
              <a:t>індивідуальні </a:t>
            </a:r>
            <a:r>
              <a:rPr lang="uk-UA" b="1" dirty="0"/>
              <a:t>завдання з теми</a:t>
            </a:r>
            <a:r>
              <a:rPr lang="uk-UA" dirty="0"/>
              <a:t>. Їх варто пропонувати на завершальному етапі вивчення теми для самостійного опрацювання після всіх контролюючих заходів. Мета завдань — охопити матеріал теми в цілому, привернути увагу до головного, дати додаткові приклади і пояснення окремих складних моментів, підкреслити особливості й тонкощі, переконати учнів у можливості розв’язання задач основних типів. Індивідуальні завдання перевіряються, оцінюються вчителем та захищаються учнем.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655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b="1" dirty="0"/>
              <a:t>Структура навчальної 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726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Учителям і авторам підручників надається право </a:t>
            </a:r>
            <a:r>
              <a:rPr lang="uk-UA" u="sng" dirty="0"/>
              <a:t>коригувати послідовність вивчення тем та змінювати розподіл годин </a:t>
            </a:r>
            <a:r>
              <a:rPr lang="uk-UA" dirty="0"/>
              <a:t>на їх вивчення залежно від прийнятої методичної концепції та конкретних навчальних ситуацій. </a:t>
            </a:r>
            <a:endParaRPr lang="uk-UA" dirty="0" smtClean="0"/>
          </a:p>
          <a:p>
            <a:pPr algn="just"/>
            <a:r>
              <a:rPr lang="uk-UA" dirty="0" smtClean="0"/>
              <a:t>На </a:t>
            </a:r>
            <a:r>
              <a:rPr lang="uk-UA" dirty="0"/>
              <a:t>початку кожного класу вказано значну кількість резервних годин, які вчитель, </a:t>
            </a:r>
            <a:r>
              <a:rPr lang="uk-UA" u="sng" dirty="0"/>
              <a:t>на власний розсуд </a:t>
            </a:r>
            <a:r>
              <a:rPr lang="uk-UA" dirty="0"/>
              <a:t>може витрачати на систематизацію та повторення матеріалу на початку та в кінці року, збільшення кількості годин на кожну із вказаних тем, зокрема для внесення змін до орієнтовного календарно-тематичного плану. </a:t>
            </a:r>
            <a:endParaRPr lang="uk-UA" dirty="0" smtClean="0"/>
          </a:p>
          <a:p>
            <a:pPr algn="just"/>
            <a:r>
              <a:rPr lang="uk-UA" dirty="0" smtClean="0"/>
              <a:t>За </a:t>
            </a:r>
            <a:r>
              <a:rPr lang="uk-UA" dirty="0"/>
              <a:t>умови виділення годин варіативної складової на вивчення математики </a:t>
            </a:r>
            <a:r>
              <a:rPr lang="uk-UA" u="sng" dirty="0"/>
              <a:t>додатковий час поповнює години резерву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48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42900"/>
            <a:ext cx="8215312" cy="784225"/>
          </a:xfrm>
        </p:spPr>
        <p:txBody>
          <a:bodyPr/>
          <a:lstStyle/>
          <a:p>
            <a:pPr eaLnBrk="1" hangingPunct="1"/>
            <a:r>
              <a:rPr lang="uk-UA" sz="3600" smtClean="0"/>
              <a:t>Програмне забезпечення</a:t>
            </a:r>
            <a:endParaRPr lang="ru-RU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3734" y="1124744"/>
            <a:ext cx="8950325" cy="54133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92075" indent="-3175">
              <a:buNone/>
            </a:pPr>
            <a:r>
              <a:rPr lang="uk-UA" sz="3000" b="1" u="sng" dirty="0" smtClean="0">
                <a:solidFill>
                  <a:srgbClr val="FF0000"/>
                </a:solidFill>
              </a:rPr>
              <a:t>в 5-9 класах </a:t>
            </a:r>
            <a:r>
              <a:rPr lang="uk-UA" sz="3000" dirty="0" smtClean="0"/>
              <a:t>– </a:t>
            </a:r>
            <a:r>
              <a:rPr lang="uk-UA" sz="2800" b="1" dirty="0" smtClean="0"/>
              <a:t>Математика. Навчальна програма для учнів 5–9 класів загальноосвітніх навчальних закладів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3000" dirty="0" smtClean="0"/>
              <a:t>зі </a:t>
            </a:r>
            <a:r>
              <a:rPr lang="uk-UA" sz="3000" dirty="0"/>
              <a:t>змінами</a:t>
            </a:r>
            <a:r>
              <a:rPr lang="uk-UA" sz="2800" dirty="0"/>
              <a:t>              </a:t>
            </a:r>
            <a:r>
              <a:rPr lang="uk-UA" sz="2800" dirty="0" smtClean="0"/>
              <a:t>      </a:t>
            </a:r>
            <a:r>
              <a:rPr lang="uk-UA" sz="2800" dirty="0"/>
              <a:t>Наказ </a:t>
            </a:r>
            <a:r>
              <a:rPr lang="uk-UA" sz="2800" dirty="0" smtClean="0"/>
              <a:t>МОНУ від 13.01.2017 № 52</a:t>
            </a:r>
            <a:endParaRPr lang="uk-UA" sz="3600" dirty="0" smtClean="0"/>
          </a:p>
          <a:p>
            <a:pPr marL="92075" indent="-3175">
              <a:buNone/>
            </a:pPr>
            <a:r>
              <a:rPr lang="uk-UA" sz="3000" b="1" dirty="0" smtClean="0">
                <a:solidFill>
                  <a:srgbClr val="FF0000"/>
                </a:solidFill>
              </a:rPr>
              <a:t>	</a:t>
            </a:r>
            <a:r>
              <a:rPr lang="uk-UA" sz="3000" b="1" u="sng" dirty="0" smtClean="0">
                <a:solidFill>
                  <a:srgbClr val="FF0000"/>
                </a:solidFill>
              </a:rPr>
              <a:t>в 10-х класах </a:t>
            </a:r>
            <a:r>
              <a:rPr lang="uk-UA" sz="3000" dirty="0" smtClean="0"/>
              <a:t>– </a:t>
            </a:r>
            <a:r>
              <a:rPr lang="uk-UA" sz="2800" b="1" dirty="0" smtClean="0"/>
              <a:t>Навчальні програми з математики для учнів 10–11 класів загальноосвітніх навчальних закладів                       </a:t>
            </a:r>
            <a:r>
              <a:rPr lang="uk-UA" sz="3000" b="1" dirty="0" smtClean="0"/>
              <a:t> </a:t>
            </a:r>
            <a:r>
              <a:rPr lang="uk-UA" sz="2800" dirty="0" smtClean="0"/>
              <a:t>Наказ </a:t>
            </a:r>
            <a:r>
              <a:rPr lang="uk-UA" sz="2800" dirty="0"/>
              <a:t>МОНУ від </a:t>
            </a:r>
            <a:r>
              <a:rPr lang="ru-RU" sz="2800" dirty="0"/>
              <a:t>23.10.2017 №1407</a:t>
            </a:r>
            <a:endParaRPr lang="en-US" sz="2800" dirty="0"/>
          </a:p>
          <a:p>
            <a:pPr marL="92075" indent="-3175">
              <a:buNone/>
            </a:pPr>
            <a:r>
              <a:rPr lang="uk-UA" sz="3000" b="1" u="sng" dirty="0" smtClean="0">
                <a:solidFill>
                  <a:srgbClr val="FF0000"/>
                </a:solidFill>
              </a:rPr>
              <a:t>в 11-х класах </a:t>
            </a:r>
            <a:r>
              <a:rPr lang="uk-UA" sz="3000" dirty="0" smtClean="0"/>
              <a:t>– </a:t>
            </a:r>
            <a:r>
              <a:rPr lang="uk-UA" sz="2800" b="1" dirty="0" smtClean="0"/>
              <a:t>Навчальні програми з математики для учнів 10–11 класів загальноосвітніх навчальних закладів                       </a:t>
            </a:r>
            <a:r>
              <a:rPr lang="uk-UA" sz="3000" b="1" dirty="0" smtClean="0"/>
              <a:t> </a:t>
            </a:r>
            <a:r>
              <a:rPr lang="uk-UA" sz="2800" dirty="0" smtClean="0"/>
              <a:t>Наказ МОНУ від 14.07.2016 №826</a:t>
            </a:r>
          </a:p>
        </p:txBody>
      </p:sp>
    </p:spTree>
    <p:extLst>
      <p:ext uri="{BB962C8B-B14F-4D97-AF65-F5344CB8AC3E}">
        <p14:creationId xmlns:p14="http://schemas.microsoft.com/office/powerpoint/2010/main" val="3319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i="1" dirty="0"/>
              <a:t>Календарне та поурочне планування</a:t>
            </a:r>
            <a:r>
              <a:rPr lang="uk-UA" dirty="0"/>
              <a:t> здійснюється вчителем у довільній формі, у тому числі з використанням друкованих чи електронних джерел тощо. Формат, обсяг, структура, зміст та оформлення календарних планів та поурочних планів-конспектів є </a:t>
            </a:r>
            <a:r>
              <a:rPr lang="uk-UA" b="1" i="1" dirty="0"/>
              <a:t>індивідуальною справою вчителя.</a:t>
            </a:r>
            <a:r>
              <a:rPr lang="uk-UA" dirty="0"/>
              <a:t> Встановлення універсальних у межах закладу загальної середньої освіти міста, району чи області стандартів таких документів є неприпустимим.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Вчитель </a:t>
            </a:r>
            <a:r>
              <a:rPr lang="uk-UA" b="1" i="1" dirty="0" smtClean="0"/>
              <a:t>має право самостійно </a:t>
            </a:r>
            <a:r>
              <a:rPr lang="uk-UA" dirty="0" smtClean="0"/>
              <a:t>переносити теми уроків, відповідно до засвоєння учнями навчального матеріалу, визначати кількість годин на вивчення окремих тем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0" algn="r">
              <a:buNone/>
            </a:pPr>
            <a:r>
              <a:rPr lang="uk-UA" dirty="0" smtClean="0"/>
              <a:t>лист МОНУ від </a:t>
            </a:r>
            <a:r>
              <a:rPr lang="uk-UA" dirty="0"/>
              <a:t>03.07.2018 № 1/9-415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201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Контактна інформація</a:t>
            </a:r>
            <a:endParaRPr lang="ru-RU" smtClean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uk-UA" dirty="0" smtClean="0"/>
              <a:t>Тел.    063-277-88-76</a:t>
            </a:r>
          </a:p>
          <a:p>
            <a:pPr marL="0" indent="0">
              <a:buFont typeface="Arial" charset="0"/>
              <a:buNone/>
            </a:pPr>
            <a:r>
              <a:rPr lang="uk-UA" smtClean="0"/>
              <a:t>	  099-66-37-504</a:t>
            </a:r>
          </a:p>
          <a:p>
            <a:pPr marL="0" indent="0">
              <a:buFont typeface="Arial" charset="0"/>
              <a:buNone/>
            </a:pPr>
            <a:endParaRPr lang="uk-UA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E-mail</a:t>
            </a:r>
            <a:r>
              <a:rPr lang="ru-RU" dirty="0" smtClean="0"/>
              <a:t>   </a:t>
            </a:r>
            <a:r>
              <a:rPr lang="en-US" dirty="0" smtClean="0">
                <a:hlinkClick r:id="rId2"/>
              </a:rPr>
              <a:t>metmatsn@gmail.com</a:t>
            </a: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ru-RU" dirty="0" smtClean="0"/>
              <a:t>Блог    </a:t>
            </a:r>
            <a:r>
              <a:rPr lang="en-US" dirty="0" smtClean="0"/>
              <a:t> centerexpert.blogspot.com</a:t>
            </a: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0418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222250"/>
            <a:ext cx="8215313" cy="784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3600" dirty="0" smtClean="0"/>
              <a:t>Програмне забезпечення</a:t>
            </a:r>
            <a:br>
              <a:rPr lang="uk-UA" sz="3600" dirty="0" smtClean="0"/>
            </a:br>
            <a:r>
              <a:rPr lang="uk-UA" sz="3600" dirty="0" smtClean="0"/>
              <a:t>(поглиблене вивчення)</a:t>
            </a:r>
            <a:endParaRPr lang="ru-RU" sz="36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39824"/>
            <a:ext cx="9144000" cy="571817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92075" indent="-3175" eaLnBrk="1" hangingPunct="1">
              <a:buFontTx/>
              <a:buNone/>
            </a:pPr>
            <a:r>
              <a:rPr lang="uk-UA" sz="3000" b="1" u="sng" dirty="0" smtClean="0">
                <a:solidFill>
                  <a:srgbClr val="FF0000"/>
                </a:solidFill>
              </a:rPr>
              <a:t>в 8-9 класах </a:t>
            </a:r>
            <a:r>
              <a:rPr lang="uk-UA" sz="3000" dirty="0" smtClean="0"/>
              <a:t>– </a:t>
            </a:r>
            <a:r>
              <a:rPr lang="uk-UA" sz="2800" b="1" dirty="0" smtClean="0"/>
              <a:t>Математика. Навчальна програма для учнів 8–9 класів загальноосвітніх навчальних закладів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                                         	Наказ МОН від 17.07.2013 №983</a:t>
            </a:r>
            <a:endParaRPr lang="uk-UA" sz="3000" dirty="0" smtClean="0"/>
          </a:p>
          <a:p>
            <a:pPr marL="92075" indent="-3175">
              <a:buNone/>
            </a:pPr>
            <a:r>
              <a:rPr lang="uk-UA" sz="3000" b="1" dirty="0" smtClean="0">
                <a:solidFill>
                  <a:srgbClr val="FF0000"/>
                </a:solidFill>
              </a:rPr>
              <a:t>	</a:t>
            </a:r>
            <a:r>
              <a:rPr lang="uk-UA" sz="3000" b="1" u="sng" dirty="0" smtClean="0">
                <a:solidFill>
                  <a:srgbClr val="FF0000"/>
                </a:solidFill>
              </a:rPr>
              <a:t>в 10-х класах </a:t>
            </a:r>
            <a:r>
              <a:rPr lang="uk-UA" sz="3000" dirty="0" smtClean="0"/>
              <a:t>– </a:t>
            </a:r>
            <a:r>
              <a:rPr lang="uk-UA" sz="3000" b="1" dirty="0" smtClean="0"/>
              <a:t>Навчальні програми з математики для учнів 10-11 класів загальноосвітніх навчальних закладів      				</a:t>
            </a:r>
            <a:r>
              <a:rPr lang="uk-UA" sz="2800" dirty="0" smtClean="0"/>
              <a:t>Наказ МОНУ від </a:t>
            </a:r>
            <a:r>
              <a:rPr lang="ru-RU" sz="2800" dirty="0" smtClean="0"/>
              <a:t>23.10.2017 №1407 </a:t>
            </a:r>
          </a:p>
          <a:p>
            <a:pPr marL="92075" indent="-3175">
              <a:buNone/>
            </a:pPr>
            <a:r>
              <a:rPr lang="uk-UA" sz="3000" b="1" u="sng" dirty="0" smtClean="0">
                <a:solidFill>
                  <a:srgbClr val="FF0000"/>
                </a:solidFill>
              </a:rPr>
              <a:t>в 11-х класах </a:t>
            </a:r>
            <a:r>
              <a:rPr lang="uk-UA" sz="3000" dirty="0" smtClean="0"/>
              <a:t>– </a:t>
            </a:r>
            <a:r>
              <a:rPr lang="uk-UA" sz="3000" b="1" dirty="0" smtClean="0"/>
              <a:t>Навчальні програми з математики для учнів 10-11 класів загальноосвітніх навчальних закладів                           				</a:t>
            </a:r>
            <a:r>
              <a:rPr lang="uk-UA" sz="2800" dirty="0" smtClean="0"/>
              <a:t>Наказ МОН від 14.07.2016 №826</a:t>
            </a:r>
          </a:p>
          <a:p>
            <a:pPr marL="92075" indent="-3175" eaLnBrk="1" hangingPunct="1">
              <a:buFont typeface="Arial" charset="0"/>
              <a:buNone/>
            </a:pPr>
            <a:endParaRPr lang="uk-UA" sz="1700" b="1" u="sng" dirty="0" smtClean="0">
              <a:solidFill>
                <a:srgbClr val="FF0000"/>
              </a:solidFill>
            </a:endParaRPr>
          </a:p>
          <a:p>
            <a:pPr marL="92075" indent="-3175" eaLnBrk="1" hangingPunct="1">
              <a:buFont typeface="Arial" charset="0"/>
              <a:buNone/>
            </a:pPr>
            <a:r>
              <a:rPr lang="uk-UA" sz="3000" b="1" u="sng" dirty="0" smtClean="0">
                <a:solidFill>
                  <a:srgbClr val="FF0000"/>
                </a:solidFill>
              </a:rPr>
              <a:t>в 5-7, 8-9 та 11-х класах </a:t>
            </a:r>
            <a:r>
              <a:rPr lang="uk-UA" sz="3000" dirty="0" smtClean="0"/>
              <a:t> - </a:t>
            </a:r>
            <a:r>
              <a:rPr lang="uk-UA" sz="3000" b="1" dirty="0" smtClean="0"/>
              <a:t>Математика для загальноосвітніх навчальних закладів з поглибленим вивченням математики </a:t>
            </a:r>
            <a:r>
              <a:rPr lang="uk-UA" sz="3000" dirty="0" smtClean="0"/>
              <a:t>(</a:t>
            </a:r>
            <a:r>
              <a:rPr lang="uk-UA" sz="3000" dirty="0" err="1" smtClean="0"/>
              <a:t>авт</a:t>
            </a:r>
            <a:r>
              <a:rPr lang="uk-UA" sz="3000" dirty="0" smtClean="0"/>
              <a:t> О.Ю.</a:t>
            </a:r>
            <a:r>
              <a:rPr lang="uk-UA" sz="3000" dirty="0" err="1" smtClean="0"/>
              <a:t>Харік</a:t>
            </a:r>
            <a:r>
              <a:rPr lang="uk-UA" sz="3000" dirty="0" smtClean="0"/>
              <a:t>)</a:t>
            </a:r>
            <a:r>
              <a:rPr lang="uk-UA" sz="3000" b="1" dirty="0" smtClean="0"/>
              <a:t/>
            </a:r>
            <a:br>
              <a:rPr lang="uk-UA" sz="3000" b="1" dirty="0" smtClean="0"/>
            </a:br>
            <a:r>
              <a:rPr lang="uk-UA" sz="3000" b="1" dirty="0" smtClean="0"/>
              <a:t>                                           </a:t>
            </a:r>
            <a:r>
              <a:rPr lang="uk-UA" sz="2800" dirty="0" smtClean="0"/>
              <a:t>Наказ МОН від 19.09.2014 №1054 </a:t>
            </a:r>
            <a:endParaRPr lang="uk-UA" sz="3000" dirty="0" smtClean="0"/>
          </a:p>
          <a:p>
            <a:pPr marL="92075" indent="-3175" eaLnBrk="1" hangingPunct="1">
              <a:buFontTx/>
              <a:buNone/>
            </a:pPr>
            <a:endParaRPr lang="uk-UA" sz="3000" dirty="0" smtClean="0"/>
          </a:p>
        </p:txBody>
      </p:sp>
    </p:spTree>
    <p:extLst>
      <p:ext uri="{BB962C8B-B14F-4D97-AF65-F5344CB8AC3E}">
        <p14:creationId xmlns:p14="http://schemas.microsoft.com/office/powerpoint/2010/main" val="21287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Програмне забезпечення </a:t>
            </a:r>
            <a:br>
              <a:rPr lang="uk-UA" dirty="0" smtClean="0"/>
            </a:br>
            <a:r>
              <a:rPr lang="uk-UA" sz="3600" b="1" dirty="0" smtClean="0"/>
              <a:t>варіативна складова</a:t>
            </a:r>
            <a:endParaRPr lang="ru-RU" sz="3600" b="1" dirty="0" smtClean="0"/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«Збірник програм з математики для допрофільного навчання та профільної підготовки» в частині варіативної складової</a:t>
            </a:r>
            <a:br>
              <a:rPr lang="uk-UA" smtClean="0"/>
            </a:br>
            <a:r>
              <a:rPr lang="uk-UA" smtClean="0"/>
              <a:t>(упорядники Прокопенко Н.С., Єргіна О.В., Вашуленко О.П.) </a:t>
            </a:r>
            <a:br>
              <a:rPr lang="uk-UA" smtClean="0"/>
            </a:br>
            <a:r>
              <a:rPr lang="uk-UA" smtClean="0"/>
              <a:t>видавництво «Ранок», 2011 р.</a:t>
            </a:r>
            <a:br>
              <a:rPr lang="uk-UA" smtClean="0"/>
            </a:br>
            <a:r>
              <a:rPr lang="uk-UA" smtClean="0"/>
              <a:t>Лист ІМЗО від 04.07.2016 №2.1/12-Г-440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5307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t="30178" b="18286"/>
          <a:stretch/>
        </p:blipFill>
        <p:spPr>
          <a:xfrm>
            <a:off x="609600" y="2132856"/>
            <a:ext cx="7994848" cy="3561016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Ключові зміни змісту навчальних програм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984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dirty="0" smtClean="0"/>
              <a:t>Ключові зміни змісту навчальних програм</a:t>
            </a:r>
            <a:endParaRPr lang="uk-UA" dirty="0" smtClean="0"/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Навчальні програми модернізовано на </a:t>
            </a:r>
            <a:r>
              <a:rPr lang="uk-UA" dirty="0" err="1" smtClean="0"/>
              <a:t>компетентнісній</a:t>
            </a:r>
            <a:r>
              <a:rPr lang="uk-UA" dirty="0" smtClean="0"/>
              <a:t> основі. </a:t>
            </a:r>
          </a:p>
          <a:p>
            <a:pPr eaLnBrk="1" hangingPunct="1"/>
            <a:r>
              <a:rPr lang="uk-UA" dirty="0" smtClean="0"/>
              <a:t>Розставлено наголоси на формуванні практичних навичок для подальшого їх застосування у реальному житті замість опрацювання великого об’єму теоретичного матеріалу без можливості його застосування на практиці. </a:t>
            </a:r>
          </a:p>
        </p:txBody>
      </p:sp>
    </p:spTree>
    <p:extLst>
      <p:ext uri="{BB962C8B-B14F-4D97-AF65-F5344CB8AC3E}">
        <p14:creationId xmlns:p14="http://schemas.microsoft.com/office/powerpoint/2010/main" val="384252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Ключові зміни змісту навчальних програм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uk-UA" dirty="0" smtClean="0"/>
              <a:t>Вилучено деякий матеріал, який не використовується ні для логічного розгортання курсу, ні під час розв’язування задач і не має прикладного значення, звужено межі застосування окремих математичних фактів.</a:t>
            </a:r>
          </a:p>
          <a:p>
            <a:pPr algn="just" eaLnBrk="1" hangingPunct="1">
              <a:defRPr/>
            </a:pPr>
            <a:r>
              <a:rPr lang="uk-UA" dirty="0" smtClean="0"/>
              <a:t>Зменшено обсяг громіздких обчислень і перетворень.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1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22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b="5594"/>
          <a:stretch/>
        </p:blipFill>
        <p:spPr>
          <a:xfrm>
            <a:off x="179512" y="404664"/>
            <a:ext cx="8712968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35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876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Навчально-методичне забезпечення  викладання математики у  5–11 класах загальноосвітніх навчальних закладів в 2018/2019 н.р. </vt:lpstr>
      <vt:lpstr>Програмне забезпечення</vt:lpstr>
      <vt:lpstr>Програмне забезпечення (поглиблене вивчення)</vt:lpstr>
      <vt:lpstr>Програмне забезпечення  варіативна складова</vt:lpstr>
      <vt:lpstr>Презентация PowerPoint</vt:lpstr>
      <vt:lpstr>Ключові зміни змісту навчальних програм</vt:lpstr>
      <vt:lpstr>Ключові зміни змісту навчальних програм</vt:lpstr>
      <vt:lpstr>Презентация PowerPoint</vt:lpstr>
      <vt:lpstr>Презентация PowerPoint</vt:lpstr>
      <vt:lpstr>Структура навчальної програми</vt:lpstr>
      <vt:lpstr>Рівень стандарту</vt:lpstr>
      <vt:lpstr>Вивчення математики у 10-х класах </vt:lpstr>
      <vt:lpstr>Вивчення математики у 10-х класах </vt:lpstr>
      <vt:lpstr>Вивчення математики у 10-х класах </vt:lpstr>
      <vt:lpstr>Вивчення математики у 10-х класах </vt:lpstr>
      <vt:lpstr>Вивчення математики у 10-х класах </vt:lpstr>
      <vt:lpstr>Вивчення математики у 10-х класах </vt:lpstr>
      <vt:lpstr>Вивчення математики у 10-х класах </vt:lpstr>
      <vt:lpstr>Структура навчальної програми</vt:lpstr>
      <vt:lpstr>Презентация PowerPoint</vt:lpstr>
      <vt:lpstr>Контактна інформація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Навчально-методичне забезпечення  викладання математики у  5–11 класах загальноосвітніх навчальних закладів в 2017/2018 н.р. </dc:title>
  <dc:creator>Svetlana</dc:creator>
  <cp:lastModifiedBy>office</cp:lastModifiedBy>
  <cp:revision>22</cp:revision>
  <dcterms:created xsi:type="dcterms:W3CDTF">2018-08-29T11:25:01Z</dcterms:created>
  <dcterms:modified xsi:type="dcterms:W3CDTF">2018-09-11T09:17:15Z</dcterms:modified>
</cp:coreProperties>
</file>