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  <p:sldMasterId id="2147483671" r:id="rId4"/>
    <p:sldMasterId id="2147483672" r:id="rId5"/>
  </p:sldMasterIdLst>
  <p:notesMasterIdLst>
    <p:notesMasterId r:id="rId63"/>
  </p:notesMasterIdLst>
  <p:handoutMasterIdLst>
    <p:handoutMasterId r:id="rId64"/>
  </p:handoutMasterIdLst>
  <p:sldIdLst>
    <p:sldId id="324" r:id="rId6"/>
    <p:sldId id="256" r:id="rId7"/>
    <p:sldId id="318" r:id="rId8"/>
    <p:sldId id="257" r:id="rId9"/>
    <p:sldId id="258" r:id="rId10"/>
    <p:sldId id="259" r:id="rId11"/>
    <p:sldId id="260" r:id="rId12"/>
    <p:sldId id="303" r:id="rId13"/>
    <p:sldId id="262" r:id="rId14"/>
    <p:sldId id="289" r:id="rId15"/>
    <p:sldId id="290" r:id="rId16"/>
    <p:sldId id="291" r:id="rId17"/>
    <p:sldId id="264" r:id="rId18"/>
    <p:sldId id="266" r:id="rId19"/>
    <p:sldId id="267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68" r:id="rId32"/>
    <p:sldId id="269" r:id="rId33"/>
    <p:sldId id="271" r:id="rId34"/>
    <p:sldId id="272" r:id="rId35"/>
    <p:sldId id="273" r:id="rId36"/>
    <p:sldId id="274" r:id="rId37"/>
    <p:sldId id="275" r:id="rId38"/>
    <p:sldId id="276" r:id="rId39"/>
    <p:sldId id="304" r:id="rId40"/>
    <p:sldId id="305" r:id="rId41"/>
    <p:sldId id="288" r:id="rId42"/>
    <p:sldId id="307" r:id="rId43"/>
    <p:sldId id="284" r:id="rId44"/>
    <p:sldId id="308" r:id="rId45"/>
    <p:sldId id="309" r:id="rId46"/>
    <p:sldId id="285" r:id="rId47"/>
    <p:sldId id="282" r:id="rId48"/>
    <p:sldId id="283" r:id="rId49"/>
    <p:sldId id="310" r:id="rId50"/>
    <p:sldId id="320" r:id="rId51"/>
    <p:sldId id="321" r:id="rId52"/>
    <p:sldId id="322" r:id="rId53"/>
    <p:sldId id="323" r:id="rId54"/>
    <p:sldId id="319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947275"/>
  <p:embeddedFontLst>
    <p:embeddedFont>
      <p:font typeface="Century Gothic" panose="020B0502020202020204" pitchFamily="34" charset="0"/>
      <p:regular r:id="rId65"/>
      <p:bold r:id="rId66"/>
      <p:italic r:id="rId67"/>
      <p:boldItalic r:id="rId68"/>
    </p:embeddedFont>
    <p:embeddedFont>
      <p:font typeface="Verdana" panose="020B0604030504040204" pitchFamily="34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Batang" panose="02030600000101010101" pitchFamily="18" charset="-127"/>
      <p:regular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720EEB7-DD0C-49B0-A1B5-8423B0EBFFB1}">
  <a:tblStyle styleId="{2720EEB7-DD0C-49B0-A1B5-8423B0EBF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7" Type="http://schemas.openxmlformats.org/officeDocument/2006/relationships/slide" Target="slides/slide2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8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B273-7DE8-4E6E-9EBE-56E9B3634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F609-7ED4-4311-ABB8-B8A9E9B1A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80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1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8184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884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93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BDFE8-D32D-4B0C-AE28-14C7B8875B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39268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E8D96-A452-4E83-82C6-01620AEDFA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30860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43B41-CE28-4D8C-9CBC-D732F9ED72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3757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E9D67-8819-4C12-AD25-F8EF098EF4C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476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3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4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79" name="Google Shape;679;p17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680" name="Google Shape;680;p17:notes"/>
          <p:cNvSpPr txBox="1"/>
          <p:nvPr/>
        </p:nvSpPr>
        <p:spPr>
          <a:xfrm>
            <a:off x="3884612" y="9448184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9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0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435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502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067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370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713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0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7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879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490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38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34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3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954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545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771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56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190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292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8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02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2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14" name="Google Shape;614;p7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615" name="Google Shape;615;p7:notes"/>
          <p:cNvSpPr txBox="1"/>
          <p:nvPr/>
        </p:nvSpPr>
        <p:spPr>
          <a:xfrm>
            <a:off x="3884612" y="9448184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14" name="Google Shape;614;p7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615" name="Google Shape;615;p7:notes"/>
          <p:cNvSpPr txBox="1"/>
          <p:nvPr/>
        </p:nvSpPr>
        <p:spPr>
          <a:xfrm>
            <a:off x="3884612" y="9448184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09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14" name="Google Shape;614;p7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615" name="Google Shape;615;p7:notes"/>
          <p:cNvSpPr txBox="1"/>
          <p:nvPr/>
        </p:nvSpPr>
        <p:spPr>
          <a:xfrm>
            <a:off x="3884612" y="9448184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64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lastní rozložení">
  <p:cSld name="1_Vlastní rozložení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159001" y="2924175"/>
            <a:ext cx="9505951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Noto Sans Symbols"/>
              <a:buNone/>
              <a:defRPr sz="5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2163875" y="4293096"/>
            <a:ext cx="9505951" cy="57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2159563" y="4797152"/>
            <a:ext cx="9505951" cy="57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2159563" y="5445225"/>
            <a:ext cx="950595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dt" idx="10"/>
          </p:nvPr>
        </p:nvSpPr>
        <p:spPr>
          <a:xfrm rot="5400000">
            <a:off x="10090150" y="1792287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ftr" idx="11"/>
          </p:nvPr>
        </p:nvSpPr>
        <p:spPr>
          <a:xfrm rot="5400000">
            <a:off x="8960643" y="3226593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ldNum" idx="12"/>
          </p:nvPr>
        </p:nvSpPr>
        <p:spPr>
          <a:xfrm>
            <a:off x="10350500" y="29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6FAE-67A2-42B0-A15B-ACD903C21A21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CBE3-BBA9-4C5B-84DC-D10743256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D9F-8A0E-43EC-86FE-F4110918AE22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9A7-A169-4294-8DCD-3FB6FC4F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4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dt" idx="10"/>
          </p:nvPr>
        </p:nvSpPr>
        <p:spPr>
          <a:xfrm rot="5400000">
            <a:off x="10090150" y="1792287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ftr" idx="11"/>
          </p:nvPr>
        </p:nvSpPr>
        <p:spPr>
          <a:xfrm rot="5400000">
            <a:off x="8960643" y="3226593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ldNum" idx="12"/>
          </p:nvPr>
        </p:nvSpPr>
        <p:spPr>
          <a:xfrm>
            <a:off x="10350500" y="29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27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•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  <a:defRPr sz="4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3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539B-B382-4B28-8D35-4684D6DD8B4E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DD42-C7BB-4A81-B3D0-4455B6F33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4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B948-FE4F-4250-83E3-332B2FD13E87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11F6-C432-4608-8087-D083DDE38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76FAE-67A2-42B0-A15B-ACD903C21A21}" type="datetimeFigureOut">
              <a:rPr lang="ru-RU" smtClean="0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4CBE3-BBA9-4C5B-84DC-D10743256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•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  <a:defRPr sz="4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3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7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096" y="-6095"/>
            <a:ext cx="12204192" cy="6876287"/>
            <a:chOff x="0" y="0"/>
            <a:chExt cx="2147483647" cy="2147483647"/>
          </a:xfrm>
        </p:grpSpPr>
        <p:grpSp>
          <p:nvGrpSpPr>
            <p:cNvPr id="19" name="Google Shape;19;p3"/>
            <p:cNvGrpSpPr/>
            <p:nvPr/>
          </p:nvGrpSpPr>
          <p:grpSpPr>
            <a:xfrm>
              <a:off x="0" y="0"/>
              <a:ext cx="2147483647" cy="2145579935"/>
              <a:chOff x="0" y="0"/>
              <a:chExt cx="2147483647" cy="2147483647"/>
            </a:xfrm>
          </p:grpSpPr>
          <p:pic>
            <p:nvPicPr>
              <p:cNvPr id="20" name="Google Shape;20;p3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21;p3"/>
              <p:cNvSpPr/>
              <p:nvPr/>
            </p:nvSpPr>
            <p:spPr>
              <a:xfrm>
                <a:off x="1072669" y="2150861"/>
                <a:ext cx="2145338341" cy="214333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2" name="Google Shape;22;p3"/>
            <p:cNvGrpSpPr/>
            <p:nvPr/>
          </p:nvGrpSpPr>
          <p:grpSpPr>
            <a:xfrm>
              <a:off x="1072669" y="833863498"/>
              <a:ext cx="739069047" cy="1311716414"/>
              <a:chOff x="0" y="0"/>
              <a:chExt cx="2147483647" cy="2147483647"/>
            </a:xfrm>
          </p:grpSpPr>
          <p:pic>
            <p:nvPicPr>
              <p:cNvPr id="23" name="Google Shape;23;p3"/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Google Shape;24;p3"/>
              <p:cNvSpPr/>
              <p:nvPr/>
            </p:nvSpPr>
            <p:spPr>
              <a:xfrm>
                <a:off x="315453517" y="315500475"/>
                <a:ext cx="1515194155" cy="1514954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5" name="Google Shape;25;p3"/>
            <p:cNvGrpSpPr/>
            <p:nvPr/>
          </p:nvGrpSpPr>
          <p:grpSpPr>
            <a:xfrm>
              <a:off x="0" y="904304041"/>
              <a:ext cx="418340970" cy="740577191"/>
              <a:chOff x="0" y="0"/>
              <a:chExt cx="2147483647" cy="2147483646"/>
            </a:xfrm>
          </p:grpSpPr>
          <p:pic>
            <p:nvPicPr>
              <p:cNvPr id="26" name="Google Shape;26;p3"/>
              <p:cNvPicPr preferRelativeResize="0"/>
              <p:nvPr/>
            </p:nvPicPr>
            <p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Google Shape;27;p3"/>
              <p:cNvSpPr/>
              <p:nvPr/>
            </p:nvSpPr>
            <p:spPr>
              <a:xfrm>
                <a:off x="319562649" y="319043976"/>
                <a:ext cx="1508766594" cy="151240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8" name="Google Shape;28;p3"/>
            <p:cNvGrpSpPr/>
            <p:nvPr/>
          </p:nvGrpSpPr>
          <p:grpSpPr>
            <a:xfrm>
              <a:off x="1514608823" y="523544371"/>
              <a:ext cx="498791156" cy="885266005"/>
              <a:chOff x="0" y="0"/>
              <a:chExt cx="2147483647" cy="2147483647"/>
            </a:xfrm>
          </p:grpSpPr>
          <p:pic>
            <p:nvPicPr>
              <p:cNvPr id="29" name="Google Shape;29;p3"/>
              <p:cNvPicPr preferRelativeResize="0"/>
              <p:nvPr/>
            </p:nvPicPr>
            <p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30;p3"/>
              <p:cNvSpPr/>
              <p:nvPr/>
            </p:nvSpPr>
            <p:spPr>
              <a:xfrm>
                <a:off x="318525337" y="317762645"/>
                <a:ext cx="1510335539" cy="1510096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1" name="Google Shape;31;p3"/>
            <p:cNvGrpSpPr/>
            <p:nvPr/>
          </p:nvGrpSpPr>
          <p:grpSpPr>
            <a:xfrm>
              <a:off x="1407341908" y="0"/>
              <a:ext cx="284257325" cy="502602455"/>
              <a:chOff x="0" y="0"/>
              <a:chExt cx="2147483647" cy="2147483646"/>
            </a:xfrm>
          </p:grpSpPr>
          <p:pic>
            <p:nvPicPr>
              <p:cNvPr id="32" name="Google Shape;32;p3"/>
              <p:cNvPicPr preferRelativeResize="0"/>
              <p:nvPr/>
            </p:nvPicPr>
            <p:blipFill rotWithShape="1">
              <a:blip r:embed="rId10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Google Shape;33;p3"/>
              <p:cNvSpPr/>
              <p:nvPr/>
            </p:nvSpPr>
            <p:spPr>
              <a:xfrm>
                <a:off x="321569998" y="318671017"/>
                <a:ext cx="1504174388" cy="1509631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4" name="Google Shape;34;p3"/>
            <p:cNvGrpSpPr/>
            <p:nvPr/>
          </p:nvGrpSpPr>
          <p:grpSpPr>
            <a:xfrm>
              <a:off x="1514608823" y="1835260723"/>
              <a:ext cx="176990410" cy="312222923"/>
              <a:chOff x="0" y="0"/>
              <a:chExt cx="2147483647" cy="2147483647"/>
            </a:xfrm>
          </p:grpSpPr>
          <p:pic>
            <p:nvPicPr>
              <p:cNvPr id="35" name="Google Shape;35;p3"/>
              <p:cNvPicPr preferRelativeResize="0"/>
              <p:nvPr/>
            </p:nvPicPr>
            <p:blipFill rotWithShape="1">
              <a:blip r:embed="rId11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Google Shape;36;p3"/>
              <p:cNvSpPr/>
              <p:nvPr/>
            </p:nvSpPr>
            <p:spPr>
              <a:xfrm>
                <a:off x="325859664" y="318996309"/>
                <a:ext cx="1495492766" cy="1504373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7" name="Google Shape;37;p3"/>
            <p:cNvSpPr/>
            <p:nvPr/>
          </p:nvSpPr>
          <p:spPr>
            <a:xfrm rot="-600000">
              <a:off x="1495267393" y="563623620"/>
              <a:ext cx="580470450" cy="137331155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1802284" y="584941753"/>
              <a:ext cx="1984437935" cy="1415949346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072669" y="2399978"/>
              <a:ext cx="2145338294" cy="2141276174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6096" y="-6095"/>
            <a:ext cx="12204192" cy="6876287"/>
            <a:chOff x="0" y="0"/>
            <a:chExt cx="2147483647" cy="2147483647"/>
          </a:xfrm>
        </p:grpSpPr>
        <p:grpSp>
          <p:nvGrpSpPr>
            <p:cNvPr id="49" name="Google Shape;49;p5"/>
            <p:cNvGrpSpPr/>
            <p:nvPr/>
          </p:nvGrpSpPr>
          <p:grpSpPr>
            <a:xfrm>
              <a:off x="0" y="0"/>
              <a:ext cx="2147483647" cy="2145579935"/>
              <a:chOff x="0" y="0"/>
              <a:chExt cx="2147483647" cy="2147483647"/>
            </a:xfrm>
          </p:grpSpPr>
          <p:pic>
            <p:nvPicPr>
              <p:cNvPr id="50" name="Google Shape;50;p5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" name="Google Shape;51;p5"/>
              <p:cNvSpPr/>
              <p:nvPr/>
            </p:nvSpPr>
            <p:spPr>
              <a:xfrm>
                <a:off x="1072669" y="2150861"/>
                <a:ext cx="2145338341" cy="214333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1072669" y="833863498"/>
              <a:ext cx="739069047" cy="1311716414"/>
              <a:chOff x="0" y="0"/>
              <a:chExt cx="2147483647" cy="2147483647"/>
            </a:xfrm>
          </p:grpSpPr>
          <p:pic>
            <p:nvPicPr>
              <p:cNvPr id="53" name="Google Shape;53;p5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" name="Google Shape;54;p5"/>
              <p:cNvSpPr/>
              <p:nvPr/>
            </p:nvSpPr>
            <p:spPr>
              <a:xfrm>
                <a:off x="315453517" y="315500475"/>
                <a:ext cx="1515194155" cy="1514954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5" name="Google Shape;55;p5"/>
            <p:cNvGrpSpPr/>
            <p:nvPr/>
          </p:nvGrpSpPr>
          <p:grpSpPr>
            <a:xfrm>
              <a:off x="0" y="904304041"/>
              <a:ext cx="418340970" cy="740577191"/>
              <a:chOff x="0" y="0"/>
              <a:chExt cx="2147483647" cy="2147483646"/>
            </a:xfrm>
          </p:grpSpPr>
          <p:pic>
            <p:nvPicPr>
              <p:cNvPr id="56" name="Google Shape;56;p5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Google Shape;57;p5"/>
              <p:cNvSpPr/>
              <p:nvPr/>
            </p:nvSpPr>
            <p:spPr>
              <a:xfrm>
                <a:off x="319562649" y="319043976"/>
                <a:ext cx="1508766594" cy="151240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1514608823" y="523544371"/>
              <a:ext cx="498791156" cy="885266005"/>
              <a:chOff x="0" y="0"/>
              <a:chExt cx="2147483647" cy="2147483647"/>
            </a:xfrm>
          </p:grpSpPr>
          <p:pic>
            <p:nvPicPr>
              <p:cNvPr id="59" name="Google Shape;59;p5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" name="Google Shape;60;p5"/>
              <p:cNvSpPr/>
              <p:nvPr/>
            </p:nvSpPr>
            <p:spPr>
              <a:xfrm>
                <a:off x="318525337" y="317762645"/>
                <a:ext cx="1510335539" cy="1510096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>
              <a:off x="1407341908" y="0"/>
              <a:ext cx="284257325" cy="502602455"/>
              <a:chOff x="0" y="0"/>
              <a:chExt cx="2147483647" cy="2147483646"/>
            </a:xfrm>
          </p:grpSpPr>
          <p:pic>
            <p:nvPicPr>
              <p:cNvPr id="62" name="Google Shape;62;p5"/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" name="Google Shape;63;p5"/>
              <p:cNvSpPr/>
              <p:nvPr/>
            </p:nvSpPr>
            <p:spPr>
              <a:xfrm>
                <a:off x="321569998" y="318671017"/>
                <a:ext cx="1504174388" cy="1509631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4" name="Google Shape;64;p5"/>
            <p:cNvGrpSpPr/>
            <p:nvPr/>
          </p:nvGrpSpPr>
          <p:grpSpPr>
            <a:xfrm>
              <a:off x="1514608823" y="1835260723"/>
              <a:ext cx="176990410" cy="312222923"/>
              <a:chOff x="0" y="0"/>
              <a:chExt cx="2147483647" cy="2147483647"/>
            </a:xfrm>
          </p:grpSpPr>
          <p:pic>
            <p:nvPicPr>
              <p:cNvPr id="65" name="Google Shape;65;p5"/>
              <p:cNvPicPr preferRelativeResize="0"/>
              <p:nvPr/>
            </p:nvPicPr>
            <p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Google Shape;66;p5"/>
              <p:cNvSpPr/>
              <p:nvPr/>
            </p:nvSpPr>
            <p:spPr>
              <a:xfrm>
                <a:off x="325859664" y="318996309"/>
                <a:ext cx="1495492766" cy="1504373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7" name="Google Shape;67;p5"/>
            <p:cNvSpPr/>
            <p:nvPr/>
          </p:nvSpPr>
          <p:spPr>
            <a:xfrm rot="-600000">
              <a:off x="1495267393" y="563623620"/>
              <a:ext cx="580470450" cy="137331155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81802284" y="584941753"/>
              <a:ext cx="1984437935" cy="1415949346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072669" y="2399978"/>
              <a:ext cx="2145338294" cy="2141276174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" name="Google Shape;70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3"/>
          <p:cNvGrpSpPr/>
          <p:nvPr/>
        </p:nvGrpSpPr>
        <p:grpSpPr>
          <a:xfrm>
            <a:off x="-6096" y="-6095"/>
            <a:ext cx="12204192" cy="6876287"/>
            <a:chOff x="0" y="0"/>
            <a:chExt cx="2147483647" cy="2147483647"/>
          </a:xfrm>
        </p:grpSpPr>
        <p:grpSp>
          <p:nvGrpSpPr>
            <p:cNvPr id="141" name="Google Shape;141;p13"/>
            <p:cNvGrpSpPr/>
            <p:nvPr/>
          </p:nvGrpSpPr>
          <p:grpSpPr>
            <a:xfrm>
              <a:off x="0" y="0"/>
              <a:ext cx="2147483647" cy="2145579935"/>
              <a:chOff x="0" y="0"/>
              <a:chExt cx="2147483647" cy="2147483647"/>
            </a:xfrm>
          </p:grpSpPr>
          <p:pic>
            <p:nvPicPr>
              <p:cNvPr id="142" name="Google Shape;142;p13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13"/>
              <p:cNvSpPr/>
              <p:nvPr/>
            </p:nvSpPr>
            <p:spPr>
              <a:xfrm>
                <a:off x="1072669" y="2150861"/>
                <a:ext cx="2145338341" cy="214333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1072669" y="833863498"/>
              <a:ext cx="739069047" cy="1311716414"/>
              <a:chOff x="0" y="0"/>
              <a:chExt cx="2147483647" cy="2147483647"/>
            </a:xfrm>
          </p:grpSpPr>
          <p:pic>
            <p:nvPicPr>
              <p:cNvPr id="145" name="Google Shape;145;p13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13"/>
              <p:cNvSpPr/>
              <p:nvPr/>
            </p:nvSpPr>
            <p:spPr>
              <a:xfrm>
                <a:off x="315453517" y="315500475"/>
                <a:ext cx="1515194155" cy="1514954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>
              <a:off x="0" y="904304041"/>
              <a:ext cx="418340970" cy="740577191"/>
              <a:chOff x="0" y="0"/>
              <a:chExt cx="2147483647" cy="2147483646"/>
            </a:xfrm>
          </p:grpSpPr>
          <p:pic>
            <p:nvPicPr>
              <p:cNvPr id="148" name="Google Shape;148;p13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p13"/>
              <p:cNvSpPr/>
              <p:nvPr/>
            </p:nvSpPr>
            <p:spPr>
              <a:xfrm>
                <a:off x="319562649" y="319043976"/>
                <a:ext cx="1508766594" cy="151240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50" name="Google Shape;150;p13"/>
            <p:cNvGrpSpPr/>
            <p:nvPr/>
          </p:nvGrpSpPr>
          <p:grpSpPr>
            <a:xfrm>
              <a:off x="1514608823" y="523544371"/>
              <a:ext cx="498791156" cy="885266005"/>
              <a:chOff x="0" y="0"/>
              <a:chExt cx="2147483647" cy="2147483647"/>
            </a:xfrm>
          </p:grpSpPr>
          <p:pic>
            <p:nvPicPr>
              <p:cNvPr id="151" name="Google Shape;151;p13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2" name="Google Shape;152;p13"/>
              <p:cNvSpPr/>
              <p:nvPr/>
            </p:nvSpPr>
            <p:spPr>
              <a:xfrm>
                <a:off x="318525337" y="317762645"/>
                <a:ext cx="1510335539" cy="1510096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53" name="Google Shape;153;p13"/>
            <p:cNvGrpSpPr/>
            <p:nvPr/>
          </p:nvGrpSpPr>
          <p:grpSpPr>
            <a:xfrm>
              <a:off x="1407341908" y="0"/>
              <a:ext cx="284257325" cy="502602455"/>
              <a:chOff x="0" y="0"/>
              <a:chExt cx="2147483647" cy="2147483646"/>
            </a:xfrm>
          </p:grpSpPr>
          <p:pic>
            <p:nvPicPr>
              <p:cNvPr id="154" name="Google Shape;154;p13"/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5" name="Google Shape;155;p13"/>
              <p:cNvSpPr/>
              <p:nvPr/>
            </p:nvSpPr>
            <p:spPr>
              <a:xfrm>
                <a:off x="321569998" y="318671017"/>
                <a:ext cx="1504174388" cy="1509631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1514608823" y="1835260723"/>
              <a:ext cx="176990410" cy="312222923"/>
              <a:chOff x="0" y="0"/>
              <a:chExt cx="2147483647" cy="2147483647"/>
            </a:xfrm>
          </p:grpSpPr>
          <p:pic>
            <p:nvPicPr>
              <p:cNvPr id="157" name="Google Shape;157;p13"/>
              <p:cNvPicPr preferRelativeResize="0"/>
              <p:nvPr/>
            </p:nvPicPr>
            <p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8" name="Google Shape;158;p13"/>
              <p:cNvSpPr/>
              <p:nvPr/>
            </p:nvSpPr>
            <p:spPr>
              <a:xfrm>
                <a:off x="325859664" y="318996309"/>
                <a:ext cx="1495492766" cy="1504373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9" name="Google Shape;159;p13"/>
            <p:cNvSpPr/>
            <p:nvPr/>
          </p:nvSpPr>
          <p:spPr>
            <a:xfrm>
              <a:off x="1072669" y="2399978"/>
              <a:ext cx="2145338294" cy="2141276174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0" name="Google Shape;16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 rot="5400000">
            <a:off x="10090150" y="1792287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 rot="5400000">
            <a:off x="8960643" y="3226593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10350500" y="29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5"/>
          <p:cNvGrpSpPr/>
          <p:nvPr/>
        </p:nvGrpSpPr>
        <p:grpSpPr>
          <a:xfrm>
            <a:off x="-6096" y="-6095"/>
            <a:ext cx="12204192" cy="6876287"/>
            <a:chOff x="0" y="0"/>
            <a:chExt cx="2147483647" cy="2147483647"/>
          </a:xfrm>
        </p:grpSpPr>
        <p:grpSp>
          <p:nvGrpSpPr>
            <p:cNvPr id="174" name="Google Shape;174;p15"/>
            <p:cNvGrpSpPr/>
            <p:nvPr/>
          </p:nvGrpSpPr>
          <p:grpSpPr>
            <a:xfrm>
              <a:off x="0" y="0"/>
              <a:ext cx="2147483647" cy="2145579935"/>
              <a:chOff x="0" y="0"/>
              <a:chExt cx="2147483647" cy="2147483647"/>
            </a:xfrm>
          </p:grpSpPr>
          <p:pic>
            <p:nvPicPr>
              <p:cNvPr id="175" name="Google Shape;175;p15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6" name="Google Shape;176;p15"/>
              <p:cNvSpPr/>
              <p:nvPr/>
            </p:nvSpPr>
            <p:spPr>
              <a:xfrm>
                <a:off x="1072669" y="2150861"/>
                <a:ext cx="2145338341" cy="214333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77" name="Google Shape;177;p15"/>
            <p:cNvGrpSpPr/>
            <p:nvPr/>
          </p:nvGrpSpPr>
          <p:grpSpPr>
            <a:xfrm>
              <a:off x="1072669" y="833863498"/>
              <a:ext cx="739069047" cy="1311716414"/>
              <a:chOff x="0" y="0"/>
              <a:chExt cx="2147483647" cy="2147483647"/>
            </a:xfrm>
          </p:grpSpPr>
          <p:pic>
            <p:nvPicPr>
              <p:cNvPr id="178" name="Google Shape;178;p15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9" name="Google Shape;179;p15"/>
              <p:cNvSpPr/>
              <p:nvPr/>
            </p:nvSpPr>
            <p:spPr>
              <a:xfrm>
                <a:off x="315453517" y="315500475"/>
                <a:ext cx="1515194155" cy="1514954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80" name="Google Shape;180;p15"/>
            <p:cNvGrpSpPr/>
            <p:nvPr/>
          </p:nvGrpSpPr>
          <p:grpSpPr>
            <a:xfrm>
              <a:off x="0" y="904304041"/>
              <a:ext cx="418340970" cy="740577191"/>
              <a:chOff x="0" y="0"/>
              <a:chExt cx="2147483647" cy="2147483646"/>
            </a:xfrm>
          </p:grpSpPr>
          <p:pic>
            <p:nvPicPr>
              <p:cNvPr id="181" name="Google Shape;181;p15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2" name="Google Shape;182;p15"/>
              <p:cNvSpPr/>
              <p:nvPr/>
            </p:nvSpPr>
            <p:spPr>
              <a:xfrm>
                <a:off x="319562649" y="319043976"/>
                <a:ext cx="1508766594" cy="151240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83" name="Google Shape;183;p15"/>
            <p:cNvGrpSpPr/>
            <p:nvPr/>
          </p:nvGrpSpPr>
          <p:grpSpPr>
            <a:xfrm>
              <a:off x="1514608823" y="523544371"/>
              <a:ext cx="498791156" cy="885266005"/>
              <a:chOff x="0" y="0"/>
              <a:chExt cx="2147483647" cy="2147483647"/>
            </a:xfrm>
          </p:grpSpPr>
          <p:pic>
            <p:nvPicPr>
              <p:cNvPr id="184" name="Google Shape;184;p15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5" name="Google Shape;185;p15"/>
              <p:cNvSpPr/>
              <p:nvPr/>
            </p:nvSpPr>
            <p:spPr>
              <a:xfrm>
                <a:off x="318525337" y="317762645"/>
                <a:ext cx="1510335539" cy="1510096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86" name="Google Shape;186;p15"/>
            <p:cNvGrpSpPr/>
            <p:nvPr/>
          </p:nvGrpSpPr>
          <p:grpSpPr>
            <a:xfrm>
              <a:off x="1407341908" y="0"/>
              <a:ext cx="284257325" cy="502602455"/>
              <a:chOff x="0" y="0"/>
              <a:chExt cx="2147483647" cy="2147483646"/>
            </a:xfrm>
          </p:grpSpPr>
          <p:pic>
            <p:nvPicPr>
              <p:cNvPr id="187" name="Google Shape;187;p15"/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8" name="Google Shape;188;p15"/>
              <p:cNvSpPr/>
              <p:nvPr/>
            </p:nvSpPr>
            <p:spPr>
              <a:xfrm>
                <a:off x="321569998" y="318671017"/>
                <a:ext cx="1504174388" cy="1509631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89" name="Google Shape;189;p15"/>
            <p:cNvGrpSpPr/>
            <p:nvPr/>
          </p:nvGrpSpPr>
          <p:grpSpPr>
            <a:xfrm>
              <a:off x="1514608823" y="1835260723"/>
              <a:ext cx="176990410" cy="312222923"/>
              <a:chOff x="0" y="0"/>
              <a:chExt cx="2147483647" cy="2147483647"/>
            </a:xfrm>
          </p:grpSpPr>
          <p:pic>
            <p:nvPicPr>
              <p:cNvPr id="190" name="Google Shape;190;p15"/>
              <p:cNvPicPr preferRelativeResize="0"/>
              <p:nvPr/>
            </p:nvPicPr>
            <p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1" name="Google Shape;191;p15"/>
              <p:cNvSpPr/>
              <p:nvPr/>
            </p:nvSpPr>
            <p:spPr>
              <a:xfrm>
                <a:off x="325859664" y="318996309"/>
                <a:ext cx="1495492766" cy="1504373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92" name="Google Shape;192;p15"/>
            <p:cNvSpPr/>
            <p:nvPr/>
          </p:nvSpPr>
          <p:spPr>
            <a:xfrm>
              <a:off x="1283806210" y="127832095"/>
              <a:ext cx="788020811" cy="18904116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 rot="-5700000">
              <a:off x="827875647" y="572062766"/>
              <a:ext cx="580562453" cy="137805147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 rot="-5400000">
              <a:off x="667356002" y="877235637"/>
              <a:ext cx="1065295993" cy="391604566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1072669" y="2399978"/>
              <a:ext cx="2145338294" cy="2141276174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6" name="Google Shape;196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1155700" y="973137"/>
            <a:ext cx="87614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dt" idx="10"/>
          </p:nvPr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ftr" idx="11"/>
          </p:nvPr>
        </p:nvSpPr>
        <p:spPr>
          <a:xfrm>
            <a:off x="528637" y="6391275"/>
            <a:ext cx="38592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TnGiJ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GDh9g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wh2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wh2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0389" y="1254032"/>
            <a:ext cx="9910353" cy="3114044"/>
          </a:xfrm>
          <a:solidFill>
            <a:srgbClr val="7030A0"/>
          </a:solidFill>
        </p:spPr>
        <p:txBody>
          <a:bodyPr/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дітьми: підготовка до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ІІІ етапів Всеукраїнської учнівської олімпіади з хімії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0389" y="4777379"/>
            <a:ext cx="5512525" cy="1301203"/>
          </a:xfrm>
        </p:spPr>
        <p:txBody>
          <a:bodyPr/>
          <a:lstStyle/>
          <a:p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Лелеко Валентина Георгіївна</a:t>
            </a:r>
          </a:p>
          <a:p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Центру методичної та аналітичної роботи </a:t>
            </a:r>
            <a:endParaRPr lang="uk-UA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КВНЗ «Харківська академія неперервної освіти»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Результат пошуку зображень за запитом &quot;школа вектор химия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89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ffice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4676775"/>
            <a:ext cx="52324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1"/>
          <p:cNvSpPr txBox="1">
            <a:spLocks noGrp="1"/>
          </p:cNvSpPr>
          <p:nvPr>
            <p:ph type="body" idx="1"/>
          </p:nvPr>
        </p:nvSpPr>
        <p:spPr>
          <a:xfrm>
            <a:off x="445407" y="2354806"/>
            <a:ext cx="11347450" cy="430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програм курсів за вибором і факультативів як і кількість годин та клас, у якому пропонується їх вивчення, є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 можуть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підходити до реалізації змісту цих програм, ураховуючи кількість годин виділених на вивчення курсу за вибором (факультативу), інтереси та здібності учнів, потреби регіону, можливості навчально­-матеріальної бази закладу освіти. </a:t>
            </a:r>
          </a:p>
          <a:p>
            <a:pPr marL="0" lvl="0" indent="0" algn="just">
              <a:spcBef>
                <a:spcPts val="0"/>
              </a:spcBef>
              <a:buClr>
                <a:schemeClr val="accent1"/>
              </a:buClr>
              <a:buSzPts val="1920"/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розділи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 у збірниках програм можуть вивчатися як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курси за вибором. Слід зазначити, що навчальні програми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за вибором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використовувати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для проведення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факультативних занять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навпаки,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факультативів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використовувати для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курсів за вибором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" name="Google Shape;618;p41"/>
          <p:cNvSpPr txBox="1">
            <a:spLocks noGrp="1"/>
          </p:cNvSpPr>
          <p:nvPr>
            <p:ph type="body" idx="1"/>
          </p:nvPr>
        </p:nvSpPr>
        <p:spPr>
          <a:xfrm>
            <a:off x="818606" y="879567"/>
            <a:ext cx="10310948" cy="635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uk-UA" sz="30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варіативної складової навчальних планів </a:t>
            </a:r>
            <a:endParaRPr lang="uk-UA" sz="30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619" name="Google Shape;619;p41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7196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endParaRPr lang="ru-RU" sz="1800" b="1" dirty="0" smtClean="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uk-UA" sz="3000" b="1" dirty="0" smtClean="0">
                <a:solidFill>
                  <a:schemeClr val="lt1"/>
                </a:solidFill>
              </a:rPr>
              <a:t>Програми варіативної складової навчальних планів </a:t>
            </a:r>
            <a:endParaRPr lang="uk-UA" sz="3000" b="1" i="0" u="none" strike="noStrike" cap="none" dirty="0">
              <a:solidFill>
                <a:schemeClr val="lt1"/>
              </a:solidFill>
              <a:sym typeface="Century Gothic"/>
            </a:endParaRPr>
          </a:p>
        </p:txBody>
      </p:sp>
      <p:sp>
        <p:nvSpPr>
          <p:cNvPr id="619" name="Google Shape;619;p41"/>
          <p:cNvSpPr txBox="1">
            <a:spLocks noGrp="1"/>
          </p:cNvSpPr>
          <p:nvPr>
            <p:ph type="body" idx="4294967295"/>
          </p:nvPr>
        </p:nvSpPr>
        <p:spPr>
          <a:xfrm>
            <a:off x="4991100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09" y="0"/>
            <a:ext cx="9345492" cy="6693251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навчальні програми курсів за вибором та факультативів з хімії скачать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08" y="219568"/>
            <a:ext cx="2331180" cy="32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30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 txBox="1">
            <a:spLocks noGrp="1"/>
          </p:cNvSpPr>
          <p:nvPr>
            <p:ph type="title" idx="4294967295"/>
          </p:nvPr>
        </p:nvSpPr>
        <p:spPr>
          <a:xfrm>
            <a:off x="2357483" y="772839"/>
            <a:ext cx="8761412" cy="708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400" b="1" i="0" u="none" strike="noStrike" cap="none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авчальна література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" name="Google Shape;625;p42"/>
          <p:cNvSpPr txBox="1">
            <a:spLocks noGrp="1"/>
          </p:cNvSpPr>
          <p:nvPr>
            <p:ph type="body" idx="1"/>
          </p:nvPr>
        </p:nvSpPr>
        <p:spPr>
          <a:xfrm>
            <a:off x="1155700" y="2759075"/>
            <a:ext cx="9501187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 освітньому процесі заклади загальної середньої освіти можуть використовувати лише навчальну літературу, що має гриф МОН України або схвалена відповідною комісією Науково-методичної ради з питань освіти Міністерства освіти і науки України. Перелік цієї навчальної літератури постійно оновлюється, його розміщено за посиланням </a:t>
            </a:r>
            <a:r>
              <a:rPr lang="uk-UA" sz="2400" b="0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https://goo.gl/TnGiJX</a:t>
            </a:r>
            <a:endParaRPr lang="uk-UA" sz="2400" b="0" i="0" u="sng" strike="noStrike" cap="none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  <a:p>
            <a:pPr marL="342900" lvl="0" indent="-342900">
              <a:spcBef>
                <a:spcPts val="0"/>
              </a:spcBef>
              <a:buSzPts val="1920"/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SzPts val="1920"/>
              <a:buNone/>
            </a:pP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від 20.08.2018 № 1/9-503 “Про переліки навчальної літератури, рекомендованої Міністерством освіти і науки України для використання у закладах загальної середньої освіти”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 txBox="1">
            <a:spLocks noGrp="1"/>
          </p:cNvSpPr>
          <p:nvPr>
            <p:ph type="body" idx="1"/>
          </p:nvPr>
        </p:nvSpPr>
        <p:spPr>
          <a:xfrm>
            <a:off x="583474" y="2370136"/>
            <a:ext cx="10946675" cy="347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0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Починаючи з </a:t>
            </a:r>
            <a:r>
              <a:rPr lang="uk-UA" sz="2000" b="1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2018/2019 навчального року, навчання хімії в 10 класі</a:t>
            </a:r>
            <a:r>
              <a:rPr lang="uk-UA" sz="20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закладів загальної середньої освіти здійснюватиметься за новими, розробленими на </a:t>
            </a:r>
            <a:r>
              <a:rPr lang="uk-UA" sz="2000" b="1" i="0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компетентнісних</a:t>
            </a:r>
            <a:r>
              <a:rPr lang="uk-UA" sz="20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засадах, навчальними програмами, які відповідають Концепції реалізації державної політики у сфері реформування загальної середньої освіти «Нова українська школа».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endParaRPr lang="uk-UA" sz="2000" b="0" i="0" u="none" strike="noStrike" cap="none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  <a:p>
            <a:pPr marL="342900" lvl="0" indent="-342900" algn="ctr">
              <a:spcBef>
                <a:spcPts val="0"/>
              </a:spcBef>
              <a:buSzPts val="1920"/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 форми організації освітнього процесу. </a:t>
            </a:r>
          </a:p>
          <a:p>
            <a:pPr marL="342900" lvl="0" indent="-342900" algn="just">
              <a:spcBef>
                <a:spcPts val="0"/>
              </a:spcBef>
              <a:buSzPts val="1920"/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формами організації освітнього процесу є різні типи уроку: </a:t>
            </a:r>
          </a:p>
          <a:p>
            <a:pPr marL="342900" lvl="0" indent="-342900" algn="just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 та/або оцінювання досягнення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 основних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комбінований урок.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624;p42"/>
          <p:cNvSpPr txBox="1">
            <a:spLocks/>
          </p:cNvSpPr>
          <p:nvPr/>
        </p:nvSpPr>
        <p:spPr>
          <a:xfrm>
            <a:off x="1173117" y="642211"/>
            <a:ext cx="9947729" cy="1151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2"/>
              </a:buClr>
              <a:buSzPts val="4400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20.04.2018 № 408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типової освітньої програми закладів загальної середньої освіти III ступеня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5"/>
          <p:cNvSpPr txBox="1">
            <a:spLocks noGrp="1"/>
          </p:cNvSpPr>
          <p:nvPr>
            <p:ph type="body" idx="1"/>
          </p:nvPr>
        </p:nvSpPr>
        <p:spPr>
          <a:xfrm>
            <a:off x="182880" y="2554287"/>
            <a:ext cx="11695611" cy="266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•"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Перевага надається проблемному навчанню, що спрямовує на послідовне розв’язування проблеми через її формулювання, усвідомлення, засвоєння необхідних знань і умінь, вироблення ставлень і формування нового знання. Посилюється увага до інтерактивних методів, виконання навчальних проектів. Змінюються акценти в діяльності вчителя. </a:t>
            </a:r>
            <a:r>
              <a:rPr lang="uk-UA" sz="2400" b="0" i="0" u="none" strike="noStrike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Учитель виконує роль супроводу, консультує, підтримує активність, створює умови для збільшення самостійності учнів у навчальній діяльності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3" name="Google Shape;643;p45"/>
          <p:cNvSpPr txBox="1">
            <a:spLocks noGrp="1"/>
          </p:cNvSpPr>
          <p:nvPr>
            <p:ph type="body" idx="1"/>
          </p:nvPr>
        </p:nvSpPr>
        <p:spPr>
          <a:xfrm>
            <a:off x="1523264" y="786039"/>
            <a:ext cx="9599661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20"/>
              <a:buFont typeface="Noto Sans Symbols"/>
              <a:buNone/>
            </a:pPr>
            <a:r>
              <a:rPr lang="uk-UA" sz="44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Акцент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4" name="Google Shape;644;p45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"/>
          <p:cNvSpPr txBox="1">
            <a:spLocks noGrp="1"/>
          </p:cNvSpPr>
          <p:nvPr>
            <p:ph type="title" idx="4294967295"/>
          </p:nvPr>
        </p:nvSpPr>
        <p:spPr>
          <a:xfrm>
            <a:off x="450965" y="636496"/>
            <a:ext cx="11242766" cy="88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472"/>
              </a:buClr>
              <a:buSzPts val="1600"/>
              <a:buFont typeface="Times New Roman"/>
              <a:buNone/>
            </a:pPr>
            <a:r>
              <a:rPr lang="en-US" sz="2400" b="1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</a:t>
            </a:r>
            <a:r>
              <a:rPr lang="en-US" sz="2400" b="1" i="0" u="none" strike="noStrike" cap="none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ІДЕЇ ОРГАНІЗАЦІЇ ОСВІТНЬОГО </a:t>
            </a:r>
            <a:r>
              <a:rPr lang="en-US" sz="2400" b="1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ПРОЦЕСУ</a:t>
            </a:r>
            <a:endParaRPr sz="4400" dirty="0"/>
          </a:p>
        </p:txBody>
      </p:sp>
      <p:pic>
        <p:nvPicPr>
          <p:cNvPr id="650" name="Google Shape;650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2" y="1519646"/>
            <a:ext cx="9828212" cy="53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0031414" y="63087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latin typeface="Arial" charset="0"/>
              </a:rPr>
              <a:t>2</a:t>
            </a:r>
            <a:endParaRPr lang="ru-RU" altLang="uk-UA" sz="1800">
              <a:latin typeface="Arial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1010195" y="662752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14291"/>
              </p:ext>
            </p:extLst>
          </p:nvPr>
        </p:nvGraphicFramePr>
        <p:xfrm>
          <a:off x="1018904" y="2516778"/>
          <a:ext cx="10432867" cy="136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66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Ключова компетентність</a:t>
                      </a:r>
                      <a:endParaRPr lang="uk-UA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Предметний зміст, що відповідає   ключовій компетентності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93670"/>
              </p:ext>
            </p:extLst>
          </p:nvPr>
        </p:nvGraphicFramePr>
        <p:xfrm>
          <a:off x="1010195" y="3883159"/>
          <a:ext cx="10432868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1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1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 державною (і рідною у разі відмінності)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мовою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Тлумачення хімічних термінів, символів, понять; сучасна українська наукова термінологія;  класифікація і номенклатура органічних сполук  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20701" y="2616114"/>
            <a:ext cx="0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0180" y="3883158"/>
            <a:ext cx="0" cy="208823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5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031414" y="63087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latin typeface="Arial" charset="0"/>
              </a:rPr>
              <a:t>3</a:t>
            </a:r>
            <a:endParaRPr lang="ru-RU" altLang="uk-UA" sz="1800">
              <a:latin typeface="Arial" charset="0"/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203451" y="1916833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800" b="1">
                <a:latin typeface="Verdana" pitchFamily="34" charset="0"/>
              </a:rPr>
              <a:t>    </a:t>
            </a:r>
            <a:endParaRPr lang="uk-UA" altLang="uk-UA" sz="280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99615"/>
              </p:ext>
            </p:extLst>
          </p:nvPr>
        </p:nvGraphicFramePr>
        <p:xfrm>
          <a:off x="1010195" y="2326323"/>
          <a:ext cx="10117251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 іноземними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Міжнародна номенклатура, походження іншомовних хімічних термінів, назв органічних сполук і хімічних процесів; інформація з іншомовних освітніх 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Інтернет-ресурсів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26586"/>
              </p:ext>
            </p:extLst>
          </p:nvPr>
        </p:nvGraphicFramePr>
        <p:xfrm>
          <a:off x="1010195" y="4708631"/>
          <a:ext cx="10117251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4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2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Математична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компетентність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Розрахункові задачі; структурні формули;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кулестержневі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масштабні моделі молекул органічних речовин; таблиці, графіки,  діаграми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58270" y="2074948"/>
            <a:ext cx="0" cy="20882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9191" y="4509507"/>
            <a:ext cx="0" cy="16561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010195" y="662752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09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57310"/>
              </p:ext>
            </p:extLst>
          </p:nvPr>
        </p:nvGraphicFramePr>
        <p:xfrm>
          <a:off x="644434" y="2264447"/>
          <a:ext cx="11138263" cy="4432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9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2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компетентності у природничих науках і технологіях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Ланцюг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залежностей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склад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будова -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властивості –застосування (добування) – біологічна дія (екологічний вплив) -- як прояв загальної залежності у природі; </a:t>
                      </a: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міжпредметні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зв’язки з фізикою (внутрішня будова, фізичні властивості речовин; альтернативні джерела енергії; матеріали для сучасної техніки); </a:t>
                      </a: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біологією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(біологічно активні речовини, їхня будова і функції в організмі); екологією (засоби знезараження шкідливих відходів; хімічні способи    розв’язування екологічних проблем); </a:t>
                      </a: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технологією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(пластмаси й інші синтетичні матеріали;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-, нанотехнології);  роль органічної хімії у розв’язуванні   проблем сталого розвитку суспільства; рівні організації матерії;  </a:t>
                      </a: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міжпредметного змісту; </a:t>
                      </a: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хімічний експеримент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8058" y="2264447"/>
            <a:ext cx="0" cy="4392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062447" y="671461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32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5721351" y="1700214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2800" b="1">
                <a:latin typeface="Verdana" pitchFamily="34" charset="0"/>
              </a:rPr>
              <a:t>    </a:t>
            </a:r>
            <a:endParaRPr lang="uk-UA" altLang="uk-UA" sz="280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55114"/>
              </p:ext>
            </p:extLst>
          </p:nvPr>
        </p:nvGraphicFramePr>
        <p:xfrm>
          <a:off x="499859" y="2902772"/>
          <a:ext cx="11120845" cy="1227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8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 компетентність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Віртуальний хімічний експеримент; 3D-моделі молекул органічних сполук;   матеріали для комп’ютерної техніки; поліграфічні матеріали;  освітні </a:t>
                      </a: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Інтернет-ресурси 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43754"/>
              </p:ext>
            </p:extLst>
          </p:nvPr>
        </p:nvGraphicFramePr>
        <p:xfrm>
          <a:off x="499860" y="5007357"/>
          <a:ext cx="11120844" cy="1227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8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 вчитися впродовж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Новий зміст як об’єкт самостійного опанування; текст і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позатекстовий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матеріал підручника;  додаткова й довідникова інформація; навчальні проекти;  тренувальні вправи  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1010195" y="662752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28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5"/>
          <p:cNvSpPr txBox="1"/>
          <p:nvPr/>
        </p:nvSpPr>
        <p:spPr>
          <a:xfrm>
            <a:off x="1899960" y="1201782"/>
            <a:ext cx="10065617" cy="255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5400" b="1" i="0" u="none" strike="noStrike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Методичні рекомендації щодо викладання хімії у 2018/2019 </a:t>
            </a:r>
            <a:endParaRPr lang="uk-UA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5400" b="1" i="0" u="none" strike="noStrike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навчальному році</a:t>
            </a:r>
            <a:endParaRPr sz="5400" b="1" i="0" u="none" dirty="0">
              <a:solidFill>
                <a:srgbClr val="7030A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17370" y="4593137"/>
            <a:ext cx="6188530" cy="130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Noto Sans Symbols"/>
              <a:buNone/>
              <a:defRPr sz="5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uk-UA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Лелеко Валентина Георгіївна</a:t>
            </a:r>
          </a:p>
          <a:p>
            <a:r>
              <a:rPr lang="uk-UA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Центру методичної та аналітичної роботи </a:t>
            </a:r>
          </a:p>
          <a:p>
            <a:r>
              <a:rPr lang="uk-UA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КВНЗ «Харківська академія неперервної освіти»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Результат пошуку зображень за запитом &quot;школа вектор химия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89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981200" y="1504951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uk-UA" altLang="uk-UA" sz="2800" b="1">
                <a:latin typeface="Arial" charset="0"/>
                <a:cs typeface="Arial" charset="0"/>
              </a:rPr>
              <a:t>                      </a:t>
            </a:r>
            <a:endParaRPr lang="uk-UA" altLang="uk-UA" sz="2800">
              <a:latin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61125"/>
              </p:ext>
            </p:extLst>
          </p:nvPr>
        </p:nvGraphicFramePr>
        <p:xfrm>
          <a:off x="792479" y="2419564"/>
          <a:ext cx="10537370" cy="98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9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2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Ініціативність 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підприємливість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Спільні навчальні проекти;   позаурочні заходи  з хімічної тематики; зустрічі з підприємливими людьми;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екскурсії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4898"/>
              </p:ext>
            </p:extLst>
          </p:nvPr>
        </p:nvGraphicFramePr>
        <p:xfrm>
          <a:off x="761999" y="3636426"/>
          <a:ext cx="10598331" cy="2943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8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9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та громадянська компетентності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Вітчизняна наукова спадщина з органічної хімії як внесок у розвиток світової науки;  пропаганда знань із органічної хімії,  збереження довкілля, сталого розвитку суспільства  серед молодших школярів, батьків, громадськості;  відповідальність за збереження довкілля від шкідливих викидів органічних речовин під час  зберігання, транспортування і застосування органічних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сполук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запобігання пов’язаної з цим пожежної небезпеки;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соціально значущі навчальні проекти; спільні заходи патріотичного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характеру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94184" y="2419564"/>
            <a:ext cx="0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94184" y="3636426"/>
            <a:ext cx="0" cy="2943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010195" y="662752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981200" y="1504951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uk-UA" altLang="uk-UA" sz="2800" b="1">
                <a:latin typeface="Arial" charset="0"/>
                <a:cs typeface="Arial" charset="0"/>
              </a:rPr>
              <a:t>                      </a:t>
            </a:r>
            <a:endParaRPr lang="uk-UA" altLang="uk-UA" sz="2800">
              <a:latin typeface="Arial" charset="0"/>
              <a:cs typeface="Arial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5329"/>
              </p:ext>
            </p:extLst>
          </p:nvPr>
        </p:nvGraphicFramePr>
        <p:xfrm>
          <a:off x="709748" y="2345534"/>
          <a:ext cx="10772503" cy="4147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3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9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Обізнаність та самовираження у сфері культури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 з органічної хімії як складник загальної культури людства; визначні події в історії хімії та інших наук на тлі всесвітньої історії та історії України  (синхроністична таблиця);     роль органічного синтезу в розвитку різних галузей науки і виробництва (анілінові барвники, лікарські засоби); ілюстрація історії хімії, хімічного виробництва, ілюстрація застосування органічних речовин творами живопису й графіки;  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95482" y="1882232"/>
            <a:ext cx="0" cy="4679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10195" y="662752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875700"/>
              </p:ext>
            </p:extLst>
          </p:nvPr>
        </p:nvGraphicFramePr>
        <p:xfrm>
          <a:off x="595483" y="2434946"/>
          <a:ext cx="11239466" cy="3679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 грамотність і здорове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40" marR="6024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безпечного поводження з органічними сполуками й матеріалами в лабораторії, в побуті; екологічно виважена   поведінка в довкіллі;  ощадне використання   і  збереження природних ресурсів; збереження довкілля під час добування і застосування органічних речовин; користь і шкода здобутків синтетичної органічної хімії; біологічне значення жирів, білків, вуглеводів; шкідливий вплив алкоголю й наркотичних речовин на організм; здоровий спосіб життя; збалансоване харчування і збереження продуктів; лікарські й </a:t>
                      </a:r>
                      <a:r>
                        <a:rPr lang="uk-UA" sz="18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дезинфікувальні</a:t>
                      </a:r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засоби; засоби захисту від шкідників сільського господарства; концепція сталого розвитку суспільства;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 властивостей речовин  для встановлення їхнього впливу на   здоров’я і довкілля; екологічні наслідки порушення технологій добування і застосування органічних сполук; поширення   органічних сполук у природі і харчових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продуктах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40" marR="6024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74819" y="1997537"/>
            <a:ext cx="0" cy="4680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1010195" y="662752"/>
            <a:ext cx="10117251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навчального змісту   ключовим </a:t>
            </a:r>
            <a:r>
              <a:rPr lang="uk-UA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endParaRPr lang="uk-UA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893678" y="2871122"/>
            <a:ext cx="10230463" cy="2563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</a:p>
          <a:p>
            <a:pPr>
              <a:defRPr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завдання</a:t>
            </a:r>
          </a:p>
          <a:p>
            <a:pPr>
              <a:defRPr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 діяльність</a:t>
            </a:r>
          </a:p>
          <a:p>
            <a:pPr>
              <a:defRPr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інформаційно-комунікативні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93678" y="894603"/>
            <a:ext cx="1023046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Питання, що потребують особливої уваги:</a:t>
            </a:r>
            <a:endParaRPr lang="uk-UA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7646" y="666597"/>
            <a:ext cx="10363200" cy="1143000"/>
          </a:xfrm>
          <a:solidFill>
            <a:schemeClr val="accent1"/>
          </a:solidFill>
        </p:spPr>
        <p:txBody>
          <a:bodyPr/>
          <a:lstStyle/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методичні орієнтири навчання хімії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1223" y="2863478"/>
            <a:ext cx="11059886" cy="3301827"/>
          </a:xfr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/>
          <a:p>
            <a:r>
              <a:rPr lang="uk-UA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використанням </a:t>
            </a:r>
            <a:r>
              <a:rPr lang="uk-UA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компетентнісного</a:t>
            </a:r>
            <a:r>
              <a:rPr lang="uk-UA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потенціалу навчального предмета;</a:t>
            </a:r>
          </a:p>
          <a:p>
            <a:r>
              <a:rPr lang="uk-UA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предметної хімічної компетентності в сукупності </a:t>
            </a:r>
            <a:r>
              <a:rPr lang="uk-UA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знаннєвого</a:t>
            </a:r>
            <a:r>
              <a:rPr lang="uk-UA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діяльнісного і ціннісного компонентів;</a:t>
            </a:r>
          </a:p>
        </p:txBody>
      </p:sp>
    </p:spTree>
    <p:extLst>
      <p:ext uri="{BB962C8B-B14F-4D97-AF65-F5344CB8AC3E}">
        <p14:creationId xmlns:p14="http://schemas.microsoft.com/office/powerpoint/2010/main" val="11952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87680" y="2365649"/>
            <a:ext cx="11216640" cy="4017734"/>
          </a:xfr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/>
          <a:lstStyle/>
          <a:p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органічних речовин на основі розкриття ланцюга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склад—будова—властивості—застосування (добування)—біологічна дія (екологічний вплив);</a:t>
            </a:r>
          </a:p>
          <a:p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завдань, спрямованих на формування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інформаційних технологій;</a:t>
            </a:r>
          </a:p>
          <a:p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проектної діяльності учнів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altLang="ru-RU" sz="2400" b="1" dirty="0">
              <a:latin typeface="Verdana" panose="020B060403050404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7646" y="666597"/>
            <a:ext cx="10363200" cy="1143000"/>
          </a:xfrm>
          <a:solidFill>
            <a:schemeClr val="accent1"/>
          </a:solidFill>
        </p:spPr>
        <p:txBody>
          <a:bodyPr/>
          <a:lstStyle/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методичні орієнтири навчання хімії</a:t>
            </a:r>
          </a:p>
        </p:txBody>
      </p:sp>
    </p:spTree>
    <p:extLst>
      <p:ext uri="{BB962C8B-B14F-4D97-AF65-F5344CB8AC3E}">
        <p14:creationId xmlns:p14="http://schemas.microsoft.com/office/powerpoint/2010/main" val="3901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96389" y="2679725"/>
            <a:ext cx="10624457" cy="2972138"/>
          </a:xfr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ключових і предметної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основним орієнтиром навчання хімії </a:t>
            </a:r>
            <a:r>
              <a:rPr lang="uk-UA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профільному рівні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 акцентом на формуванні готовності до вибору професії, пов’язаної з хімією, розумінні суспільної потреби в необхідності розвитку хімічної науки і промисловості в нашій країні, мотивації  самостійної пізнавальної діяльності.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7646" y="666597"/>
            <a:ext cx="10363200" cy="1143000"/>
          </a:xfrm>
          <a:solidFill>
            <a:schemeClr val="accent1"/>
          </a:solidFill>
        </p:spPr>
        <p:txBody>
          <a:bodyPr/>
          <a:lstStyle/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методичні орієнтири навчання хімії</a:t>
            </a:r>
          </a:p>
        </p:txBody>
      </p:sp>
    </p:spTree>
    <p:extLst>
      <p:ext uri="{BB962C8B-B14F-4D97-AF65-F5344CB8AC3E}">
        <p14:creationId xmlns:p14="http://schemas.microsoft.com/office/powerpoint/2010/main" val="17726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7"/>
          <p:cNvSpPr txBox="1">
            <a:spLocks noGrp="1"/>
          </p:cNvSpPr>
          <p:nvPr>
            <p:ph type="title" idx="4294967295"/>
          </p:nvPr>
        </p:nvSpPr>
        <p:spPr>
          <a:xfrm>
            <a:off x="862149" y="583021"/>
            <a:ext cx="10258697" cy="127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uk-UA" sz="3200" b="1" i="0" u="none" strike="noStrike" cap="none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Основним завданням кожного уроку має стати</a:t>
            </a:r>
            <a:r>
              <a:rPr lang="uk-UA" sz="2400" b="1" i="0" u="none" strike="noStrike" cap="none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6" name="Google Shape;656;p47"/>
          <p:cNvSpPr txBox="1">
            <a:spLocks noGrp="1"/>
          </p:cNvSpPr>
          <p:nvPr>
            <p:ph type="body" idx="1"/>
          </p:nvPr>
        </p:nvSpPr>
        <p:spPr>
          <a:xfrm>
            <a:off x="552450" y="2603500"/>
            <a:ext cx="6353447" cy="344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осягнення певного результату навчання, тобто набуття, формування чи розвиток учнем визначених навчальною програмою умінь, навичок, ставлень, цінностей, зазначених у відповідному структурному складнику програми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Головне: </a:t>
            </a:r>
            <a:r>
              <a:rPr lang="uk-UA" sz="2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РЕЗУЛЬТАТ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ffice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026" y="2968113"/>
            <a:ext cx="4521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"/>
          <p:cNvSpPr txBox="1">
            <a:spLocks noGrp="1"/>
          </p:cNvSpPr>
          <p:nvPr>
            <p:ph type="title" idx="4294967295"/>
          </p:nvPr>
        </p:nvSpPr>
        <p:spPr>
          <a:xfrm>
            <a:off x="1027611" y="739776"/>
            <a:ext cx="10101943" cy="862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ru-RU" sz="4400" b="0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r>
              <a:rPr lang="en-US" sz="4400" b="0" i="0" u="none" strike="noStrike" cap="none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НАСКРІЗНІ 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ЛІНІЇ</a:t>
            </a:r>
            <a:r>
              <a:rPr lang="en-US" sz="3600" b="0" i="0" u="none" strike="noStrike" cap="none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3" name="Google Shape;663;p48"/>
          <p:cNvSpPr txBox="1">
            <a:spLocks noGrp="1"/>
          </p:cNvSpPr>
          <p:nvPr>
            <p:ph type="body" idx="1"/>
          </p:nvPr>
        </p:nvSpPr>
        <p:spPr>
          <a:xfrm>
            <a:off x="383177" y="2289991"/>
            <a:ext cx="11390810" cy="430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400" b="0" i="0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Компетентнісний</a:t>
            </a: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підхід у навчанні передбачає інтеграцію ресурсів змісту курсу хімії та інших предметів на основі провідних соціально й особистісно значущих ідей, що втілюються в сучасній освіті: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Wingdings" panose="05000000000000000000" pitchFamily="2" charset="2"/>
              <a:buChar char="§"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уміння вчитися,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Wingdings" panose="05000000000000000000" pitchFamily="2" charset="2"/>
              <a:buChar char="§"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екологічна грамотність і здоровий спосіб життя,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Wingdings" panose="05000000000000000000" pitchFamily="2" charset="2"/>
              <a:buChar char="§"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соціальна та громадянська відповідальність,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Wingdings" panose="05000000000000000000" pitchFamily="2" charset="2"/>
              <a:buChar char="§"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ініціативність і підприємливість.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uk-UA" sz="2400" b="0" i="0" u="none" strike="noStrike" cap="none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  <a:p>
            <a:pPr marL="0" lvl="0" indent="0" algn="just">
              <a:spcBef>
                <a:spcPts val="0"/>
              </a:spcBef>
              <a:buSzPts val="1920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реалізації цих ідей виокремлено такі наскрізні змістові лінії: «Екологічна безпека і сталий розвиток», «Громадянська відповідальність», «Здоров'я і безпека», «Підприємливість і фінансова грамотність». </a:t>
            </a:r>
            <a:endParaRPr lang="uk-UA" sz="2400" b="0" i="0" u="none" strike="noStrike" cap="none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0"/>
          <p:cNvSpPr txBox="1">
            <a:spLocks noGrp="1"/>
          </p:cNvSpPr>
          <p:nvPr>
            <p:ph type="title" idx="4294967295"/>
          </p:nvPr>
        </p:nvSpPr>
        <p:spPr>
          <a:xfrm>
            <a:off x="1186766" y="739775"/>
            <a:ext cx="9939020" cy="906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uk-UA" b="0" i="0" u="none" strike="noStrike" cap="none" dirty="0" smtClean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За новою навчальною програмою з хімії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" name="Google Shape;676;p50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01187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 10-му класі вивчатимуться органічні речовини </a:t>
            </a:r>
            <a:r>
              <a:rPr lang="uk-UA" sz="36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(</a:t>
            </a: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завершується вивчення хімії органічних сполук </a:t>
            </a:r>
            <a:r>
              <a:rPr lang="uk-UA" sz="36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 11-му – неорганічні речовини й тема з узагальнення знань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Така послідовність вивчення розділів забезпечить логічний зв’язок змісту курсів основної і старшої школи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лево 20"/>
          <p:cNvSpPr/>
          <p:nvPr/>
        </p:nvSpPr>
        <p:spPr>
          <a:xfrm>
            <a:off x="5081589" y="4383089"/>
            <a:ext cx="617537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5070475" y="2823973"/>
            <a:ext cx="617538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411" name="Группа 2"/>
          <p:cNvGrpSpPr>
            <a:grpSpLocks/>
          </p:cNvGrpSpPr>
          <p:nvPr/>
        </p:nvGrpSpPr>
        <p:grpSpPr bwMode="auto">
          <a:xfrm>
            <a:off x="1006013" y="409575"/>
            <a:ext cx="10935777" cy="5775325"/>
            <a:chOff x="-454404" y="421490"/>
            <a:chExt cx="10936684" cy="5273550"/>
          </a:xfrm>
        </p:grpSpPr>
        <p:sp>
          <p:nvSpPr>
            <p:cNvPr id="16" name="Стрелка влево 15"/>
            <p:cNvSpPr/>
            <p:nvPr/>
          </p:nvSpPr>
          <p:spPr>
            <a:xfrm rot="10800000">
              <a:off x="4940831" y="4702082"/>
              <a:ext cx="627115" cy="30875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3586582" y="1229396"/>
              <a:ext cx="617588" cy="2884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5075780" y="3417760"/>
              <a:ext cx="492166" cy="3580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075780" y="1501423"/>
              <a:ext cx="492166" cy="3261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454404" y="776144"/>
              <a:ext cx="4018297" cy="10886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Лист Міністерства освіти і науки України від 03.07.2018 р. № 1/9-415 “Щодо вивчення у закладах загальної середньої освіти навчальних предметів у 2018/2019 навчальному році”</a:t>
              </a:r>
              <a:endPara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67946" y="2550190"/>
              <a:ext cx="4914334" cy="16054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 МОН від 20.08.2018 № 1/9-503 “Про переліки навчальної літератури, рекомендованої Міністерством освіти і науки України для використання у закладах загальної середньої освіти”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69533" y="421490"/>
              <a:ext cx="4912747" cy="18974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Наказ МОН від 14.07.2016 №826 «Про затвердження навчальних програм для 10-11 класів загальноосвітніх навчальних закладів»</a:t>
              </a:r>
            </a:p>
            <a:p>
              <a:pPr algn="ctr">
                <a:defRPr/>
              </a:pPr>
              <a:endParaRPr lang="uk-UA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uk-UA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Наказ МОН № 804 від 07 червня 2017 року Про оновлені навчальні програми для учнів 5-9 класів загальноосвітніх навчальних закладів</a:t>
              </a:r>
            </a:p>
            <a:p>
              <a:pPr algn="ctr">
                <a:defRPr/>
              </a:pPr>
              <a:r>
                <a:rPr lang="uk-UA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Наказом МОН України № 1407  від 23.10.2017 «Про затвердження програм для 10–11 класів закладів загальної середньої освіти»</a:t>
              </a:r>
              <a:endPara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69533" y="4326642"/>
              <a:ext cx="4912747" cy="13683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uk-UA" sz="1400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Накази МОН України від 20.04.2018:</a:t>
              </a:r>
            </a:p>
            <a:p>
              <a:pPr algn="just">
                <a:defRPr/>
              </a:pPr>
              <a:r>
                <a:rPr lang="uk-UA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405 - Про затвердження типової освітньої програми закладів загальної середньої освіти ІІ ступеня;</a:t>
              </a:r>
            </a:p>
            <a:p>
              <a:pPr algn="just">
                <a:defRPr/>
              </a:pPr>
              <a:r>
                <a:rPr lang="uk-UA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406 - Про затвердження типової освітньої програми закладів загальної середньої освіти III ступеня;</a:t>
              </a:r>
            </a:p>
            <a:p>
              <a:pPr algn="just">
                <a:defRPr/>
              </a:pPr>
              <a:r>
                <a:rPr lang="uk-UA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408 - Про затвердження типової освітньої програми закладів загальної середньої освіти III ступеня.</a:t>
              </a:r>
              <a:endPara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067944" y="709221"/>
              <a:ext cx="1008112" cy="443439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uk-UA" sz="2400" dirty="0">
                  <a:solidFill>
                    <a:schemeClr val="bg1">
                      <a:lumMod val="10000"/>
                    </a:schemeClr>
                  </a:solidFill>
                </a:rPr>
                <a:t>Нормативні документи, щодо викладання хімії в </a:t>
              </a:r>
              <a:r>
                <a:rPr lang="uk-UA" sz="2400" dirty="0" smtClean="0">
                  <a:solidFill>
                    <a:schemeClr val="bg1">
                      <a:lumMod val="10000"/>
                    </a:schemeClr>
                  </a:solidFill>
                </a:rPr>
                <a:t>закладах ЗСО</a:t>
              </a:r>
              <a:endParaRPr lang="ru-RU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47750" y="2418302"/>
            <a:ext cx="4019552" cy="1081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МОНУ від 21.08.2013 № 1222 «Про затвердження орієнтовних вимог оцінювання навчальних досягнень учнів із базових дисциплін у системі загальної середньої освіти»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7750" y="4106490"/>
            <a:ext cx="4019551" cy="1081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МОНУ від 03.06.2008 № 496</a:t>
            </a:r>
          </a:p>
          <a:p>
            <a:pPr algn="ctr">
              <a:defRPr/>
            </a:pPr>
            <a:r>
              <a:rPr lang="uk-UA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 затвердження Інструкції з ведення класного журналу учнів 5-11(12)-х класів загальноосвітніх навчальних закладів»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1"/>
          <p:cNvSpPr txBox="1">
            <a:spLocks noGrp="1"/>
          </p:cNvSpPr>
          <p:nvPr>
            <p:ph type="body" idx="1"/>
          </p:nvPr>
        </p:nvSpPr>
        <p:spPr>
          <a:xfrm>
            <a:off x="452846" y="2455818"/>
            <a:ext cx="11199222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 першій темі розглядається теорія будови органічних сполук як вища форма наукових знань та ізомерія як явище. Класи органічних сполук вивчаються в темах «Вуглеводні», «</a:t>
            </a:r>
            <a:r>
              <a:rPr lang="uk-UA" sz="2800" b="0" i="0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Оксигеновмісні</a:t>
            </a: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органічні сполуки», «</a:t>
            </a:r>
            <a:r>
              <a:rPr lang="uk-UA" sz="2800" b="0" i="0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Нітрогеновмісні</a:t>
            </a: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органічні сполуки». Окремі теми присвячені синтетичним високомолекулярним речовинам і багатоманітності та взаємозв’язку органічних речовин. Належну увагу приділено будові молекул органічних сполук, розкриттю взаємного впливу атомів, причинно-наслідковим зв’язкам між будовою, властивостями, застосуванням органічних речовин.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4" name="Google Shape;684;p51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6" name="Google Shape;689;p52"/>
          <p:cNvSpPr txBox="1">
            <a:spLocks noGrp="1"/>
          </p:cNvSpPr>
          <p:nvPr>
            <p:ph type="body" idx="1"/>
          </p:nvPr>
        </p:nvSpPr>
        <p:spPr>
          <a:xfrm>
            <a:off x="800827" y="674959"/>
            <a:ext cx="10311311" cy="1184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None/>
            </a:pPr>
            <a:r>
              <a:rPr lang="uk-UA" sz="32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Наголошення на деяких моментах викладання хімії в 10 класі: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2"/>
          <p:cNvSpPr txBox="1">
            <a:spLocks noGrp="1"/>
          </p:cNvSpPr>
          <p:nvPr>
            <p:ph type="body" idx="1"/>
          </p:nvPr>
        </p:nvSpPr>
        <p:spPr>
          <a:xfrm>
            <a:off x="800827" y="674959"/>
            <a:ext cx="10311311" cy="1184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None/>
            </a:pPr>
            <a:r>
              <a:rPr lang="uk-UA" sz="32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Наголошення на деяких моментах викладання хімії в 10 класі: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0" name="Google Shape;690;p5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691" name="Google Shape;691;p52"/>
          <p:cNvSpPr txBox="1">
            <a:spLocks noGrp="1"/>
          </p:cNvSpPr>
          <p:nvPr>
            <p:ph type="body" idx="1"/>
          </p:nvPr>
        </p:nvSpPr>
        <p:spPr>
          <a:xfrm>
            <a:off x="461554" y="2673351"/>
            <a:ext cx="11207932" cy="371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AutoNum type="arabicPeriod"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Завдання хімічної освіти на рівні стандарту – формування засобами навчального предмета </a:t>
            </a:r>
            <a:r>
              <a:rPr lang="uk-UA" sz="2800" b="0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не лише предметної, а й ключових </a:t>
            </a:r>
            <a:r>
              <a:rPr lang="uk-UA" sz="2800" b="0" i="1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компетентностей</a:t>
            </a: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, які означено в </a:t>
            </a:r>
            <a:r>
              <a:rPr lang="uk-UA" sz="2800" b="0" i="0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компетентнісному</a:t>
            </a: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потенціалі предмета.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AutoNum type="arabicPeriod"/>
            </a:pPr>
            <a:r>
              <a:rPr lang="uk-UA" sz="28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Основним меседжем організації навчання в старшій школі має стати гасло, яким послуговувалися укладачі програми: «Встановлюємо закономірності, а не запам'ятовуємо окремі факти»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3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698" name="Google Shape;698;p53"/>
          <p:cNvSpPr txBox="1">
            <a:spLocks noGrp="1"/>
          </p:cNvSpPr>
          <p:nvPr>
            <p:ph type="body" idx="1"/>
          </p:nvPr>
        </p:nvSpPr>
        <p:spPr>
          <a:xfrm>
            <a:off x="313509" y="2269082"/>
            <a:ext cx="11350579" cy="447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SzPts val="1600"/>
              <a:buNone/>
            </a:pPr>
            <a:r>
              <a:rPr lang="uk-UA" sz="2400" b="0" i="0" u="none" strike="noStrike" cap="none" dirty="0" smtClean="0">
                <a:solidFill>
                  <a:srgbClr val="404040"/>
                </a:solidFill>
                <a:sym typeface="Century Gothic"/>
              </a:rPr>
              <a:t> </a:t>
            </a:r>
            <a:r>
              <a:rPr lang="ru-RU" sz="2400" dirty="0"/>
              <a:t>3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організації освітнього процесу мають бути мають бути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діяльнісний і особистісно зорієнтований підходи.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Сучасний вчитель має володіти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проблемно-пошуковими, евристичними, інтерактивними </a:t>
            </a:r>
            <a:r>
              <a:rPr lang="uk-UA" sz="2400" b="0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методи навчання, активно використовувати навчальне проектування і моделювання. Це</a:t>
            </a: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дозволяє активізувати процес пізнання й осмислення, набувати учнями комунікативних навичок та здатності співпрацювати у групах, виконуючи різні соціальні ролі; розширювати коло спілкування дітей, формувати уміння толерантного сприйняття різних точок зору на одну проблему та способи її вирішення; користуватися дослідницькими прийомами, самостійно добувати нові знання, критично оцінюючи інформацію, отриману з різних джерел, зокрема й хімічну.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89;p52"/>
          <p:cNvSpPr txBox="1">
            <a:spLocks noGrp="1"/>
          </p:cNvSpPr>
          <p:nvPr>
            <p:ph type="body" idx="1"/>
          </p:nvPr>
        </p:nvSpPr>
        <p:spPr>
          <a:xfrm>
            <a:off x="800827" y="674959"/>
            <a:ext cx="10311311" cy="1184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None/>
            </a:pPr>
            <a:r>
              <a:rPr lang="uk-UA" sz="32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Наголошення на деяких моментах викладання хімії в 10 класі: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4"/>
          <p:cNvSpPr txBox="1">
            <a:spLocks noGrp="1"/>
          </p:cNvSpPr>
          <p:nvPr>
            <p:ph type="title" idx="4294967295"/>
          </p:nvPr>
        </p:nvSpPr>
        <p:spPr>
          <a:xfrm>
            <a:off x="984069" y="738006"/>
            <a:ext cx="10126117" cy="779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uk-UA" sz="4000" b="1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зміни</a:t>
            </a:r>
            <a:endParaRPr lang="uk-UA" dirty="0"/>
          </a:p>
        </p:txBody>
      </p:sp>
      <p:sp>
        <p:nvSpPr>
          <p:cNvPr id="704" name="Google Shape;704;p54"/>
          <p:cNvSpPr txBox="1">
            <a:spLocks noGrp="1"/>
          </p:cNvSpPr>
          <p:nvPr>
            <p:ph type="body" idx="1"/>
          </p:nvPr>
        </p:nvSpPr>
        <p:spPr>
          <a:xfrm>
            <a:off x="220617" y="3045323"/>
            <a:ext cx="5971177" cy="242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Зміна ставлення до освітнього процесу через  формування навичок жити в колективі, виявляти ініціативу, ефективно спілкуватися, генерувати ідеї, брати на себе відповідальність,  бути лідером.</a:t>
            </a:r>
            <a:endParaRPr sz="1400" b="1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1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7178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1" i="0" u="none" strike="noStrike" cap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717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1" i="0" u="none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C:\Users\office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779" y="3209562"/>
            <a:ext cx="5500687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5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713" name="Google Shape;713;p55"/>
          <p:cNvSpPr txBox="1">
            <a:spLocks noGrp="1"/>
          </p:cNvSpPr>
          <p:nvPr>
            <p:ph type="body" idx="1"/>
          </p:nvPr>
        </p:nvSpPr>
        <p:spPr>
          <a:xfrm>
            <a:off x="347662" y="2478087"/>
            <a:ext cx="11290300" cy="400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r>
              <a:rPr lang="en-US" sz="2000" b="0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US" sz="2000" b="0" i="0" u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Формування предметної і ключових </a:t>
            </a:r>
            <a:r>
              <a:rPr lang="uk-UA" sz="2400" b="0" i="0" u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компетентностей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неможливе без створення банку </a:t>
            </a:r>
            <a:r>
              <a:rPr lang="uk-UA" sz="2400" b="0" i="0" u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компетентнісно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орієнтованих навчальних завдань – це завдання інтегрованого змісту.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400" b="0" i="0" u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5.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Серед завдань діагностичного чи тематичного оцінювання обов’язково мають бути певні навчальні завдання,  під час розв’язування яких передбачено виконання тих чи інших розрахунків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400" b="0" i="0" u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6.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імія – наука теоретично-експериментальна, тому виконання теоретичної і практичної частин навчальної програми </a:t>
            </a:r>
            <a:r>
              <a:rPr lang="uk-UA" sz="2400" b="1" i="1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є обов’язковим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. Наголошуємо на тому, що практична робота – це вид </a:t>
            </a:r>
            <a:r>
              <a:rPr lang="uk-UA" sz="2400" b="1" i="1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самостійної роботи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89;p52"/>
          <p:cNvSpPr txBox="1">
            <a:spLocks noGrp="1"/>
          </p:cNvSpPr>
          <p:nvPr>
            <p:ph type="body" idx="1"/>
          </p:nvPr>
        </p:nvSpPr>
        <p:spPr>
          <a:xfrm>
            <a:off x="800827" y="674959"/>
            <a:ext cx="10311311" cy="1184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None/>
            </a:pPr>
            <a:r>
              <a:rPr lang="uk-UA" sz="32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Наголошення на деяких моментах викладання хімії в 10 класі: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5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713" name="Google Shape;713;p55"/>
          <p:cNvSpPr txBox="1">
            <a:spLocks noGrp="1"/>
          </p:cNvSpPr>
          <p:nvPr>
            <p:ph type="body" idx="1"/>
          </p:nvPr>
        </p:nvSpPr>
        <p:spPr>
          <a:xfrm>
            <a:off x="347662" y="2478087"/>
            <a:ext cx="11290300" cy="400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r>
              <a:rPr lang="en-US" sz="2000" b="0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US" sz="2000" b="0" i="0" u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Формування предметної і ключових </a:t>
            </a:r>
            <a:r>
              <a:rPr lang="uk-UA" sz="2400" b="0" i="0" u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компетентностей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неможливе без створення банку </a:t>
            </a:r>
            <a:r>
              <a:rPr lang="uk-UA" sz="2400" b="0" i="0" u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компетентнісно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орієнтованих навчальних завдань – це завдання інтегрованого змісту.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400" b="0" i="0" u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5.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Серед завдань діагностичного чи тематичного оцінювання обов’язково мають бути певні навчальні завдання,  під час розв’язування яких передбачено виконання тих чи інших розрахунків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</a:pPr>
            <a:r>
              <a:rPr lang="uk-UA" sz="2400" b="0" i="0" u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6.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імія – наука теоретично-експериментальна, тому виконання теоретичної і практичної частин навчальної програми </a:t>
            </a:r>
            <a:r>
              <a:rPr lang="uk-UA" sz="2400" b="1" i="1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є обов’язковим</a:t>
            </a:r>
            <a:r>
              <a:rPr lang="uk-UA" sz="2400" b="0" i="0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. Наголошуємо на тому, що практична робота – це вид </a:t>
            </a:r>
            <a:r>
              <a:rPr lang="uk-UA" sz="2400" b="1" i="1" u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самостійної роботи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89;p52"/>
          <p:cNvSpPr txBox="1">
            <a:spLocks noGrp="1"/>
          </p:cNvSpPr>
          <p:nvPr>
            <p:ph type="body" idx="1"/>
          </p:nvPr>
        </p:nvSpPr>
        <p:spPr>
          <a:xfrm>
            <a:off x="800827" y="674959"/>
            <a:ext cx="10311311" cy="1184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None/>
            </a:pPr>
            <a:r>
              <a:rPr lang="uk-UA" sz="32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Наголошення на деяких моментах викладання хімії в 10 класі: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26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5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713" name="Google Shape;713;p55"/>
          <p:cNvSpPr txBox="1">
            <a:spLocks noGrp="1"/>
          </p:cNvSpPr>
          <p:nvPr>
            <p:ph type="body" idx="1"/>
          </p:nvPr>
        </p:nvSpPr>
        <p:spPr>
          <a:xfrm>
            <a:off x="347662" y="2478087"/>
            <a:ext cx="11290300" cy="400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" lv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Певну частину демонстрацій можна здійснювати, використовуючи 3D-моделювання або віртуальне експериментування. Якщо у хімічному кабінеті є доступ до Інтернету, то найпростіше виконати віртуальний хімічний експеримент, використовуючи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безкоштовну онлайн-службу для роботи з потоковим відео. Завдяки простоті та зручності використання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із найпопулярніших сервісів для розміщення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відеофайлів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Практично всі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демонстраційні та лабораторні досліди,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передбачені навчальною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 з хімії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розміщені на цьому ресурсі у вигляді коротких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відеофрагментів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голосовим супроводом. </a:t>
            </a:r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Зазначимо, що хід такого експерименту, спостереження, відповідні рівняння реакцій повинні бути занотовані в робочому зошиті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89;p52"/>
          <p:cNvSpPr txBox="1">
            <a:spLocks noGrp="1"/>
          </p:cNvSpPr>
          <p:nvPr>
            <p:ph type="body" idx="1"/>
          </p:nvPr>
        </p:nvSpPr>
        <p:spPr>
          <a:xfrm>
            <a:off x="818244" y="866548"/>
            <a:ext cx="10311311" cy="744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None/>
            </a:pPr>
            <a:r>
              <a:rPr lang="uk-UA" sz="32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Практична складова програми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388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0389" y="1254032"/>
            <a:ext cx="9910353" cy="3114044"/>
          </a:xfrm>
          <a:solidFill>
            <a:srgbClr val="7030A0"/>
          </a:solidFill>
        </p:spPr>
        <p:txBody>
          <a:bodyPr/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дітьми: підготовка до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ІІІ етапів Всеукраїнської учнівської олімпіади з хімії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0389" y="4777379"/>
            <a:ext cx="5512525" cy="1301203"/>
          </a:xfrm>
        </p:spPr>
        <p:txBody>
          <a:bodyPr/>
          <a:lstStyle/>
          <a:p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Лелеко Валентина Георгіївна</a:t>
            </a:r>
          </a:p>
          <a:p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Центру методичної та аналітичної роботи </a:t>
            </a:r>
            <a:endParaRPr lang="uk-UA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КВНЗ «Харківська академія неперервної освіти»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Результат пошуку зображень за запитом &quot;школа вектор химия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89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ffice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4676775"/>
            <a:ext cx="52324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3218" y="2569143"/>
            <a:ext cx="104502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метою виявлення та розвитку інтелектуальної обдарованості, реалізації здібностей талановитих учнів, підвищення інтересу до поглибленого вивчення навчальних дисциплін у жовтні – лютому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 року проведено І, ІІ, ІІІ етапи, а також організовано участь школярів Харківської області в ІV етапі олімпіад. Олімпіади проведено за графіком: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етап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 – 25 січня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</a:t>
            </a:r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1047953" y="711109"/>
            <a:ext cx="10078947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" indent="0" algn="ctr">
              <a:lnSpc>
                <a:spcPct val="115000"/>
              </a:lnSpc>
              <a:buNone/>
            </a:pP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 </a:t>
            </a:r>
            <a:r>
              <a:rPr lang="uk-UA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2017/2018 навчального року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02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3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96389" y="2370743"/>
            <a:ext cx="11129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 ІІІ (обласному) етапі Всеукраїнської учнівської олімпіади з хімії взяли участь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165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учнів (174 – у 2017 році). </a:t>
            </a:r>
          </a:p>
          <a:p>
            <a:pPr indent="540385" algn="just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Найбільша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кількість учасників змагань (16) навчалася в закладах загальної середньої освіти Шевченківського району міста Харкова. 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взяли участі в обласному етапі змагань школярі 5-ти районів області: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Близнюківського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Вовчанського, Дворічанського,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Нововодолазького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Первомайського, Шевченківського; 2-х об’єднаних територіальних громад: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Зачепилівської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Старосалтівської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1-го міста обласного значення: м. Лозової.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504" y="780629"/>
            <a:ext cx="949234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6"/>
          <p:cNvSpPr txBox="1">
            <a:spLocks noGrp="1"/>
          </p:cNvSpPr>
          <p:nvPr>
            <p:ph type="body" idx="1"/>
          </p:nvPr>
        </p:nvSpPr>
        <p:spPr>
          <a:xfrm>
            <a:off x="622208" y="3173858"/>
            <a:ext cx="10939462" cy="291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7 - 9 класи</a:t>
            </a: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– Програма для загальноосвітніх навчальних закладів. Хімія. 7-9 класи, затверджена наказом МОН України від 07.06.2017 № 804. Програму розміщено на офіційному веб-сайті Міністерства (</a:t>
            </a:r>
            <a:r>
              <a:rPr lang="uk-UA" sz="2400" b="0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https://goo.gl/GDh9gC</a:t>
            </a: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8 - 9 класи з поглибленим вивченням хімії</a:t>
            </a: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– Програма для загальноосвітніх навчальних закладів з поглибленим вивченням хімії, затверджена наказом МОН України від 17.07.2015 № 983. Програму розміщено на офіційному веб-сайті Міністерства (</a:t>
            </a:r>
            <a:r>
              <a:rPr lang="uk-UA" sz="2400" b="0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https://goo.gl/GDh9gC</a:t>
            </a:r>
            <a:r>
              <a:rPr lang="uk-UA" sz="2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Google Shape;583;p36"/>
          <p:cNvSpPr txBox="1">
            <a:spLocks noGrp="1"/>
          </p:cNvSpPr>
          <p:nvPr>
            <p:ph type="body" idx="1"/>
          </p:nvPr>
        </p:nvSpPr>
        <p:spPr>
          <a:xfrm>
            <a:off x="1061947" y="636996"/>
            <a:ext cx="10059988" cy="1209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r>
              <a:rPr lang="uk-UA" sz="2400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Навчання хімії у закладах загальної середньої освіти у 2018/2019 навчальному році здійснюватиметься за такими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r>
              <a:rPr lang="uk-UA" sz="2400" b="1" i="1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навчальними програмами</a:t>
            </a:r>
            <a:r>
              <a:rPr lang="uk-UA" sz="24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:</a:t>
            </a:r>
            <a:r>
              <a:rPr lang="uk-UA" sz="14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3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96389" y="2370743"/>
            <a:ext cx="11129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Два роки поспіль перемогу в обласному етапі олімпіади здобувають учні Дергачівського,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Кегичівського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Чугуївського районів області, м. Ізюма, м. Куп’янська, Індустріального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Київського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Московського,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Немишлянського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Новобаварського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Слобідського, Шевченківського районів міста Харкова.</a:t>
            </a:r>
          </a:p>
          <a:p>
            <a:pPr indent="540385" algn="just"/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Серед районів (міст) області найбільша кількість переможців (13) у Шевченківському районі міста Харкова. Вона становить 81,25 % від загальної кількості учасників олімпіади цього району.</a:t>
            </a:r>
          </a:p>
          <a:p>
            <a:pPr indent="540385" algn="just"/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 закладах загальної середньої освіти найбільша кількість переможців – у Харківській гімназії № 47 (10 учнів).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8504" y="780629"/>
            <a:ext cx="949234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100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3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628504" y="780629"/>
            <a:ext cx="949234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і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виступу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ІV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00142"/>
              </p:ext>
            </p:extLst>
          </p:nvPr>
        </p:nvGraphicFramePr>
        <p:xfrm>
          <a:off x="426718" y="2212312"/>
          <a:ext cx="11469190" cy="4569453"/>
        </p:xfrm>
        <a:graphic>
          <a:graphicData uri="http://schemas.openxmlformats.org/drawingml/2006/table">
            <a:tbl>
              <a:tblPr>
                <a:tableStyleId>{2720EEB7-DD0C-49B0-A1B5-8423B0EBFFB1}</a:tableStyleId>
              </a:tblPr>
              <a:tblGrid>
                <a:gridCol w="426760">
                  <a:extLst>
                    <a:ext uri="{9D8B030D-6E8A-4147-A177-3AD203B41FA5}">
                      <a16:colId xmlns:a16="http://schemas.microsoft.com/office/drawing/2014/main" xmlns="" val="3143593042"/>
                    </a:ext>
                  </a:extLst>
                </a:gridCol>
                <a:gridCol w="2142694">
                  <a:extLst>
                    <a:ext uri="{9D8B030D-6E8A-4147-A177-3AD203B41FA5}">
                      <a16:colId xmlns:a16="http://schemas.microsoft.com/office/drawing/2014/main" xmlns="" val="970570732"/>
                    </a:ext>
                  </a:extLst>
                </a:gridCol>
                <a:gridCol w="5276971">
                  <a:extLst>
                    <a:ext uri="{9D8B030D-6E8A-4147-A177-3AD203B41FA5}">
                      <a16:colId xmlns:a16="http://schemas.microsoft.com/office/drawing/2014/main" xmlns="" val="3773215115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xmlns="" val="2374709525"/>
                    </a:ext>
                  </a:extLst>
                </a:gridCol>
                <a:gridCol w="801188">
                  <a:extLst>
                    <a:ext uri="{9D8B030D-6E8A-4147-A177-3AD203B41FA5}">
                      <a16:colId xmlns:a16="http://schemas.microsoft.com/office/drawing/2014/main" xmlns="" val="4047131154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xmlns="" val="3871484985"/>
                    </a:ext>
                  </a:extLst>
                </a:gridCol>
              </a:tblGrid>
              <a:tr h="32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№ з/п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ПІБ учня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Назва </a:t>
                      </a:r>
                      <a:r>
                        <a:rPr lang="uk-UA" sz="1000" dirty="0" smtClean="0">
                          <a:effectLst/>
                        </a:rPr>
                        <a:t>закладу</a:t>
                      </a:r>
                      <a:r>
                        <a:rPr lang="uk-UA" sz="1000" baseline="0" dirty="0" smtClean="0">
                          <a:effectLst/>
                        </a:rPr>
                        <a:t> загальної середньої освяти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Клас навчання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Диплом на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ІV етапі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П.І.Б. вчителя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1369811084"/>
                  </a:ext>
                </a:extLst>
              </a:tr>
              <a:tr h="32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Матвеєв Артем Олексійович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Харківська гімназія № 47 Харківської міської ради Харківської області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Мельнікова Тетяна  Василівна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3084836562"/>
                  </a:ext>
                </a:extLst>
              </a:tr>
              <a:tr h="39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Максимов Володимир Дмитрович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Харківська  гімназія № 47 Харківської міської ради Харківської області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Войлокова Тетяна  Іванівна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765956948"/>
                  </a:ext>
                </a:extLst>
              </a:tr>
              <a:tr h="359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Анохін Дмитро Олегович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Харківська загальноосвітня школа І-ІІІ ступенів №68 Харківської міської ради Харківської області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Гаврилова </a:t>
                      </a:r>
                      <a:r>
                        <a:rPr lang="ru-RU" sz="1000" dirty="0" err="1">
                          <a:effectLst/>
                        </a:rPr>
                        <a:t>Наталія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Сергіївна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3046192786"/>
                  </a:ext>
                </a:extLst>
              </a:tr>
              <a:tr h="32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Михальчук Ярослав Віталійович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Ізюмська гімназія №3 Ізюмської міської ради Харківської області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Санжаревська</a:t>
                      </a:r>
                      <a:r>
                        <a:rPr lang="ru-RU" sz="1000" dirty="0">
                          <a:effectLst/>
                        </a:rPr>
                        <a:t> Валентина </a:t>
                      </a:r>
                      <a:r>
                        <a:rPr lang="ru-RU" sz="1000" dirty="0" err="1">
                          <a:effectLst/>
                        </a:rPr>
                        <a:t>Леонідівна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2995055200"/>
                  </a:ext>
                </a:extLst>
              </a:tr>
              <a:tr h="51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Кустовінов Артем Миколайович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КЗ «Харківський фізико-математичний ліцей № 27 Харківської міської ради Харківської області»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Кравченко </a:t>
                      </a:r>
                      <a:r>
                        <a:rPr lang="ru-RU" sz="1050" dirty="0" err="1">
                          <a:effectLst/>
                        </a:rPr>
                        <a:t>Олександра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Анатоліївна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312858880"/>
                  </a:ext>
                </a:extLst>
              </a:tr>
              <a:tr h="32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Мартим’янов Ден Русланович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Харківська гімназія № 47 Харківської міської ради Харківської області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Войлокова</a:t>
                      </a:r>
                      <a:r>
                        <a:rPr lang="uk-UA" sz="1050" dirty="0">
                          <a:effectLst/>
                        </a:rPr>
                        <a:t> Тетяна Іванівна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3647501195"/>
                  </a:ext>
                </a:extLst>
              </a:tr>
              <a:tr h="39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Самотєйкіна Анна Антонівна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Харківський ліцей № 161 „Імпульс" Харківської міської ради Харківської області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spc="-30" dirty="0" err="1">
                          <a:effectLst/>
                        </a:rPr>
                        <a:t>Затильнікова</a:t>
                      </a:r>
                      <a:r>
                        <a:rPr lang="uk-UA" sz="1000" spc="-30" dirty="0">
                          <a:effectLst/>
                        </a:rPr>
                        <a:t> Наталія Миколаївна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4140151565"/>
                  </a:ext>
                </a:extLst>
              </a:tr>
              <a:tr h="523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Рассадін Денис Андрійович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Комунальний заклад «Обласна спеціалізована школа-інтернат ІІ-ІІІ ступенів «Обдарованість» Харківської обласної ради»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Самошко</a:t>
                      </a:r>
                      <a:r>
                        <a:rPr lang="uk-UA" sz="1050" dirty="0">
                          <a:effectLst/>
                        </a:rPr>
                        <a:t> Любов Миколаївна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1658303273"/>
                  </a:ext>
                </a:extLst>
              </a:tr>
              <a:tr h="26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Ващенко Ольга Олександрівна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Харківська гімназія № 47 Харківської міської ради Харківської області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Войлокова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Тетяна</a:t>
                      </a:r>
                      <a:r>
                        <a:rPr lang="ru-RU" sz="1050" dirty="0">
                          <a:effectLst/>
                        </a:rPr>
                        <a:t>  </a:t>
                      </a:r>
                      <a:r>
                        <a:rPr lang="ru-RU" sz="1050" dirty="0" err="1">
                          <a:effectLst/>
                        </a:rPr>
                        <a:t>Іванівна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439210898"/>
                  </a:ext>
                </a:extLst>
              </a:tr>
              <a:tr h="26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Мазур Марина Олександрівна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Харківська гімназія № 47 Харківської міської ради Харківської області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Мельнікова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Тетяна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Василівна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2065578320"/>
                  </a:ext>
                </a:extLst>
              </a:tr>
              <a:tr h="51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Царенко Дмитро Костянтинович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КЗ «Харківський фізико-математичний ліцей № 27 Харківської міської ради Харківської області»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Кравченко </a:t>
                      </a:r>
                      <a:r>
                        <a:rPr lang="ru-RU" sz="1050" dirty="0" err="1">
                          <a:effectLst/>
                        </a:rPr>
                        <a:t>Олександра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Анатоліївна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129" marR="34129" marT="0" marB="0" anchor="ctr"/>
                </a:tc>
                <a:extLst>
                  <a:ext uri="{0D108BD9-81ED-4DB2-BD59-A6C34878D82A}">
                    <a16:rowId xmlns:a16="http://schemas.microsoft.com/office/drawing/2014/main" xmlns="" val="243015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84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4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312230" y="2414347"/>
            <a:ext cx="66968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855" algn="just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52-ій Міжнародній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Менделєєвській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олімпіаді з хімії, що проходила з 23 по 29 квітня 2018 року в м. Мінську (Республіка Білорусь), юні харків’яни отримали золоту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 срібні медалі.</a:t>
            </a:r>
          </a:p>
          <a:p>
            <a:pPr indent="363855"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Володарем золотої медалі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Харківського фізико-математичного ліцею № 27 Дмитро Царенко. Срібні медалі отримали учениці Харківської гімназії № 47 Ольга Ващенко та Марина Мазур. </a:t>
            </a:r>
          </a:p>
        </p:txBody>
      </p:sp>
      <p:pic>
        <p:nvPicPr>
          <p:cNvPr id="6146" name="Picture 2" descr="http://www.kharkivosvita.net.ua/files/u169/image-0-02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43" y="2414347"/>
            <a:ext cx="5044205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799" y="809787"/>
            <a:ext cx="9492342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</a:t>
            </a:r>
            <a:r>
              <a:rPr lang="uk-UA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Менделєєвська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олімпіада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1"/>
          <p:cNvSpPr txBox="1">
            <a:spLocks noGrp="1"/>
          </p:cNvSpPr>
          <p:nvPr>
            <p:ph type="body" idx="1"/>
          </p:nvPr>
        </p:nvSpPr>
        <p:spPr>
          <a:xfrm>
            <a:off x="6261463" y="2978739"/>
            <a:ext cx="5472111" cy="303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50-та Міжнародна хімічна олімпіада (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Olympiad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IChO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проходила з 19 по 29 липня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Словаччині та Чехії. У ній взяли участь команди школярів з 76 країн. Україну представили чотири учні,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числі два харків'янина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0" i="0" u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750" name="Google Shape;750;p61"/>
          <p:cNvSpPr txBox="1">
            <a:spLocks noGrp="1"/>
          </p:cNvSpPr>
          <p:nvPr>
            <p:ph type="body" idx="1"/>
          </p:nvPr>
        </p:nvSpPr>
        <p:spPr>
          <a:xfrm>
            <a:off x="1039107" y="711109"/>
            <a:ext cx="10078947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</a:pPr>
            <a:r>
              <a:rPr lang="uk-UA" sz="4800" b="1" i="0" u="none" dirty="0" smtClean="0">
                <a:solidFill>
                  <a:schemeClr val="lt1"/>
                </a:solidFill>
                <a:sym typeface="Century Gothic"/>
              </a:rPr>
              <a:t>Міжнародна хімічна олімпіада</a:t>
            </a:r>
            <a:endParaRPr lang="uk-UA" dirty="0"/>
          </a:p>
        </p:txBody>
      </p:sp>
      <p:pic>
        <p:nvPicPr>
          <p:cNvPr id="2050" name="Picture 2" descr="Харківські школярі стали призерами двох міжнародних олімпіад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89" y="3119391"/>
            <a:ext cx="5199806" cy="28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52" y="2247900"/>
            <a:ext cx="5591175" cy="4191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5964" y="3004572"/>
            <a:ext cx="55560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підсумку, команда України завоювала одну золоту та три срібні медалі. Срібними призерами стали випускник Харківського фізико-математичного ліцею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Царенко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випускниця Харківської гімназії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Ващенко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1039107" y="711109"/>
            <a:ext cx="10078947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Noto Sans Symbols"/>
              <a:buNone/>
            </a:pPr>
            <a:r>
              <a:rPr lang="uk-UA" sz="4800" b="1" i="0" u="none" dirty="0" smtClean="0">
                <a:solidFill>
                  <a:schemeClr val="lt1"/>
                </a:solidFill>
                <a:sym typeface="Century Gothic"/>
              </a:rPr>
              <a:t>Міжнародна хімічна олімпіада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353" y="2905185"/>
            <a:ext cx="105781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392430"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 етап олімпіади проводиться на базі закладів загальної середньої освіти у жовтні місяці для паралелей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7-х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11-х класів. Порядок проведення, персональний склад оргкомітетів та журі, експерти-консультанти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 олімпіад з навчальних предметів, а також рішення відповідних оргкомітетів затверджуються наказами керівника навчального закладу.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741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29" y="827570"/>
            <a:ext cx="10151407" cy="70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36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завдань</a:t>
            </a:r>
            <a:endParaRPr lang="uk-UA" sz="36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office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3" y="2314575"/>
            <a:ext cx="87788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784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29" y="827570"/>
            <a:ext cx="10151407" cy="70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«Знайди помилку»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0730" y="2316179"/>
            <a:ext cx="9957480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Юний хімік проводив хімічні досліди. Він був надто збуджений і припустився багатьох помилок у лабораторному журналі. Виправ помилки, врахувавши, що спостереження записані правильно. Склади рівняння реакцій тих хімічних перетворень про які йде мова у наступному уривку: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«Ура! Знайшов! Беру фенолфталеїн, додаю сульфатної кислоти – розчин набуває красивого жовтого кольору. А зараз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додамо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нього магній. Відбувається хімічна реакція! Активно виділяється вуглекислий газ! Зараз цей газ пропущу через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купрум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(ІІ) оксид. Ой, поглянь, утворилася чиста мідь і рідина, так це ж основа!»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93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29" y="827570"/>
            <a:ext cx="10151407" cy="70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4889" y="2316179"/>
            <a:ext cx="5841241" cy="451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Розшифруйте, що тут написано. Зверніть увагу на літери. У них ви знайдете ключ для розв’язання задачі. Прочитайте одне з правил техніки безпеки під час роботи в кабінеті хімії.</a:t>
            </a:r>
          </a:p>
          <a:p>
            <a:pPr indent="449580" algn="just"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Відповідь.</a:t>
            </a:r>
          </a:p>
          <a:p>
            <a:pPr indent="449580" algn="just"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тексті поперемінно розміщені то букви українського алфавіту, то інші знаки. «Ніякі речовини не пробуйте на смак». (Читати тільки українські букви.)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office\Desktop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791" y="2641395"/>
            <a:ext cx="433705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80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29" y="827570"/>
            <a:ext cx="10151407" cy="70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3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36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АБВГДйки</a:t>
            </a:r>
            <a:endParaRPr lang="uk-UA" sz="36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376" y="2316179"/>
            <a:ext cx="11286699" cy="451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Безбарвний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запахом тухлих яєць реагує з газоподібним речовиною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характерним запахом паленого сірників. При цьому утворюється тверда речовина жовтого кольору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речовина, що займає ¾ поверхні суші. При взаємодії речовини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безбарвним, без запаху газом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утворюється газ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взаємодії газу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газом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утворюється речовина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може існувати на Землі в рідкому, газоподібному і навіть твердому станах. Водний розчин речовини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змінює забарвлення лакмусу на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червоний.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взаємодії водного розчину речовини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металом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виділяється найлегший газ і утворюється речовина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Визначте всі речовини, запишіть рівняння реакцій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–Н</a:t>
            </a:r>
            <a:r>
              <a:rPr lang="uk-UA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вод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ний розчин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ечовини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найлегший газ -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2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7"/>
          <p:cNvSpPr txBox="1">
            <a:spLocks noGrp="1"/>
          </p:cNvSpPr>
          <p:nvPr>
            <p:ph type="body" idx="1"/>
          </p:nvPr>
        </p:nvSpPr>
        <p:spPr>
          <a:xfrm>
            <a:off x="488950" y="2563812"/>
            <a:ext cx="11347450" cy="384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 2018/2019 навчальному році у старшій школі починається перехід на навчальні програми, розроблені відповідно до Держ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авного</a:t>
            </a: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стандарту освіти (</a:t>
            </a:r>
            <a:r>
              <a:rPr lang="uk-UA" sz="2000" b="1" i="0" u="none" strike="noStrike" cap="none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Каб.мін</a:t>
            </a: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. України від 23.11.2011 № 1392). Тому 10 та 11 класи навчатимуться за різними програмами: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10 клас: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Програма з хімії для 10–11 класів закладів загальної середньої освіти. Рівень стандарту (затверджена наказом МОН України від 23.10.2017    № 1407). Програму розміщено на офіційному веб-сайті Міністерства (</a:t>
            </a:r>
            <a:r>
              <a:rPr lang="uk-UA" sz="2000" b="1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https://goo.gl/fwh2BR</a:t>
            </a: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Програма з хімії для 10–11 класів закладів загальної середньої освіти. Профільний рівень (затверджена наказом МОН України від 23.10.2017    № 1407). Програму розміщено на офіційному веб-сайті Міністерства (</a:t>
            </a:r>
            <a:r>
              <a:rPr lang="uk-UA" sz="2000" b="1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https://goo.gl/fwh2BR</a:t>
            </a:r>
            <a:r>
              <a:rPr lang="uk-UA" sz="20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).</a:t>
            </a:r>
            <a:r>
              <a:rPr lang="uk-UA" sz="20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1" name="Google Shape;591;p37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6" name="Google Shape;583;p36"/>
          <p:cNvSpPr txBox="1">
            <a:spLocks noGrp="1"/>
          </p:cNvSpPr>
          <p:nvPr>
            <p:ph type="body" idx="1"/>
          </p:nvPr>
        </p:nvSpPr>
        <p:spPr>
          <a:xfrm>
            <a:off x="1089243" y="549275"/>
            <a:ext cx="10059988" cy="1328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r>
              <a:rPr lang="uk-UA" sz="2800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Навчання хімії у закладах загальної середньої освіти у 2018/2019 навчальному році здійснюватиметься за такими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r>
              <a:rPr lang="uk-UA" sz="2400" b="1" i="1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навчальними програмами</a:t>
            </a:r>
            <a:r>
              <a:rPr lang="uk-UA" sz="24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:</a:t>
            </a:r>
            <a:r>
              <a:rPr lang="uk-UA" sz="14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353" y="2905185"/>
            <a:ext cx="10578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39243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Орієнтовно, ІІ етап відбудеться 01 грудня 2018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2430"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 для кожної паралелі містить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задач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/>
          </a:p>
          <a:p>
            <a:pPr indent="392430"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олімпіадних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завдань охоплює вивчений учнями матеріал за попередні роки навчання та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повний,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логічно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завершений матеріал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тем, які учні повинні були опанувати до терміну проведення олімпіади.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2430"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школярів до ІІ-го етапу олімпіади, рекомендуємо орієнтуватися на програмний зміст навчального матеріалу першого семестру.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98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633" y="2333685"/>
            <a:ext cx="11277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перевірки набуття учнями первинних навичок планування та проведення хімічного експерименту, опрацьовування та інтерпретації його результатів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 паралелі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запропоновано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уявний хімічний експеримент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можуть дещо виходити за рамки шкільної програми, при цьому відповідь на них може потребувати встановлення міжпредметних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Реалізація цієї вимоги допоможе виявленню учнів, які можуть представляти район (місто) на наступних етапах олімпіади.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 підготуватися до олімпіади, необхідно повторити матеріал, вивчений у попередніх класах,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обмежуючись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попрацювати з допоміжною літературою.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 на структуру завдань районних і обласних олімпіад за минулі роки, готуючи учнів до олімпіади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36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52656"/>
              </p:ext>
            </p:extLst>
          </p:nvPr>
        </p:nvGraphicFramePr>
        <p:xfrm>
          <a:off x="706786" y="2961350"/>
          <a:ext cx="10833465" cy="3071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{2720EEB7-DD0C-49B0-A1B5-8423B0EBFFB1}</a:tableStyleId>
              </a:tblPr>
              <a:tblGrid>
                <a:gridCol w="894845">
                  <a:extLst>
                    <a:ext uri="{9D8B030D-6E8A-4147-A177-3AD203B41FA5}">
                      <a16:colId xmlns:a16="http://schemas.microsoft.com/office/drawing/2014/main" xmlns="" val="2147964154"/>
                    </a:ext>
                  </a:extLst>
                </a:gridCol>
                <a:gridCol w="3632221">
                  <a:extLst>
                    <a:ext uri="{9D8B030D-6E8A-4147-A177-3AD203B41FA5}">
                      <a16:colId xmlns:a16="http://schemas.microsoft.com/office/drawing/2014/main" xmlns="" val="3047484274"/>
                    </a:ext>
                  </a:extLst>
                </a:gridCol>
                <a:gridCol w="6306399">
                  <a:extLst>
                    <a:ext uri="{9D8B030D-6E8A-4147-A177-3AD203B41FA5}">
                      <a16:colId xmlns:a16="http://schemas.microsoft.com/office/drawing/2014/main" xmlns="" val="4155962568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завдань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80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065" indent="-266065"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Початкові хімічні поняття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Якісна задача на </a:t>
                      </a:r>
                      <a:r>
                        <a:rPr lang="uk-UA" sz="18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розділення сумішей.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75565" algn="l"/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Обчислення відносної молекулярної маси речовини за її формулою.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Обчислення масової частки елемента в складній речовині.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Складання хімічних формул за відомими масовими частками  елементів.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Обчислення, пов’язані з визначенням хімічного елемента.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Складання формул бінарних сполук за валентністю і визначення валентності за формулою.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104140" algn="l"/>
                          <a:tab pos="19431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Комбіновані задачі.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54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965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97122"/>
              </p:ext>
            </p:extLst>
          </p:nvPr>
        </p:nvGraphicFramePr>
        <p:xfrm>
          <a:off x="619700" y="2708802"/>
          <a:ext cx="10833465" cy="3700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{2720EEB7-DD0C-49B0-A1B5-8423B0EBFFB1}</a:tableStyleId>
              </a:tblPr>
              <a:tblGrid>
                <a:gridCol w="894845">
                  <a:extLst>
                    <a:ext uri="{9D8B030D-6E8A-4147-A177-3AD203B41FA5}">
                      <a16:colId xmlns:a16="http://schemas.microsoft.com/office/drawing/2014/main" xmlns="" val="2147964154"/>
                    </a:ext>
                  </a:extLst>
                </a:gridCol>
                <a:gridCol w="3632221">
                  <a:extLst>
                    <a:ext uri="{9D8B030D-6E8A-4147-A177-3AD203B41FA5}">
                      <a16:colId xmlns:a16="http://schemas.microsoft.com/office/drawing/2014/main" xmlns="" val="3047484274"/>
                    </a:ext>
                  </a:extLst>
                </a:gridCol>
                <a:gridCol w="6306399">
                  <a:extLst>
                    <a:ext uri="{9D8B030D-6E8A-4147-A177-3AD203B41FA5}">
                      <a16:colId xmlns:a16="http://schemas.microsoft.com/office/drawing/2014/main" xmlns="" val="4155962568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завдань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80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065" indent="-266065"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Кисень. Вода.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66065" indent="-266065"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Періодичний закон і Періодична система хімічних елементів. Будова атома.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66065" indent="-266065"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Хімічний зв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’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язок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і будова речовини.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66065" indent="-266065"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речовини. Розрахунки за хімічними формулами.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масової частки і маси розчиненої речовини в розчині.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числа атомів (молекул) у певній кількості речовин.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маси речовини за відомою кількістю і кількості речовини за відомою масою.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Обчислення, пов'язані з молярним об'ємом газів.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із застосуванням закону об'ємних відношень газів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Обчислення, пов'язані з відносною густиною газів.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з використанням об'ємної, масової, молярної часток газової суміші.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31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Визначення хімічної формули речовини за даними про його кількісний склад.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28448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Задачі на встановлення кількісного складу сумішей.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970" algn="l"/>
                          <a:tab pos="28448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Задачі на уявний хімічний експеримент та приклади властивостей речовин із різними типами кристалічних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граток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54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179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3708"/>
              </p:ext>
            </p:extLst>
          </p:nvPr>
        </p:nvGraphicFramePr>
        <p:xfrm>
          <a:off x="619700" y="2961350"/>
          <a:ext cx="10833465" cy="2481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{2720EEB7-DD0C-49B0-A1B5-8423B0EBFFB1}</a:tableStyleId>
              </a:tblPr>
              <a:tblGrid>
                <a:gridCol w="894845">
                  <a:extLst>
                    <a:ext uri="{9D8B030D-6E8A-4147-A177-3AD203B41FA5}">
                      <a16:colId xmlns:a16="http://schemas.microsoft.com/office/drawing/2014/main" xmlns="" val="2147964154"/>
                    </a:ext>
                  </a:extLst>
                </a:gridCol>
                <a:gridCol w="3632221">
                  <a:extLst>
                    <a:ext uri="{9D8B030D-6E8A-4147-A177-3AD203B41FA5}">
                      <a16:colId xmlns:a16="http://schemas.microsoft.com/office/drawing/2014/main" xmlns="" val="3047484274"/>
                    </a:ext>
                  </a:extLst>
                </a:gridCol>
                <a:gridCol w="6306399">
                  <a:extLst>
                    <a:ext uri="{9D8B030D-6E8A-4147-A177-3AD203B41FA5}">
                      <a16:colId xmlns:a16="http://schemas.microsoft.com/office/drawing/2014/main" xmlns="" val="4155962568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завдань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80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Основні класи неорганічних сполук.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Розчини. Електролітична дисоціація. Константа дисоціації. Гідроліз солей. Електроліз.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з використанням понять, пов'язаних з розчинами.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Молярна концентрація розчину та розрахунки, пов'язані з нею.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Обчислення за термохімічними рівняннями реакцій.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Задачі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 на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«пластинку».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Швидкість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хімічних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реакцій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Задачі на закон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Гесса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54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86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84724"/>
              </p:ext>
            </p:extLst>
          </p:nvPr>
        </p:nvGraphicFramePr>
        <p:xfrm>
          <a:off x="619700" y="2961350"/>
          <a:ext cx="10833465" cy="2481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{2720EEB7-DD0C-49B0-A1B5-8423B0EBFFB1}</a:tableStyleId>
              </a:tblPr>
              <a:tblGrid>
                <a:gridCol w="894845">
                  <a:extLst>
                    <a:ext uri="{9D8B030D-6E8A-4147-A177-3AD203B41FA5}">
                      <a16:colId xmlns:a16="http://schemas.microsoft.com/office/drawing/2014/main" xmlns="" val="2147964154"/>
                    </a:ext>
                  </a:extLst>
                </a:gridCol>
                <a:gridCol w="3632221">
                  <a:extLst>
                    <a:ext uri="{9D8B030D-6E8A-4147-A177-3AD203B41FA5}">
                      <a16:colId xmlns:a16="http://schemas.microsoft.com/office/drawing/2014/main" xmlns="" val="3047484274"/>
                    </a:ext>
                  </a:extLst>
                </a:gridCol>
                <a:gridCol w="6306399">
                  <a:extLst>
                    <a:ext uri="{9D8B030D-6E8A-4147-A177-3AD203B41FA5}">
                      <a16:colId xmlns:a16="http://schemas.microsoft.com/office/drawing/2014/main" xmlns="" val="4155962568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завдань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80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Найважливіші органічні сполуки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(9 клас).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Теорія будови органічних сполук.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Вуглеводні.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noProof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Оксигеновмісні</a:t>
                      </a:r>
                      <a:r>
                        <a:rPr lang="uk-UA" sz="18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сполуки</a:t>
                      </a:r>
                      <a:r>
                        <a:rPr lang="uk-UA" sz="1800" baseline="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(фенол включно).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Виведення молекулярної формули речовини за масовими частками елементів.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Виведення молекулярної формули речовини за загальною формулою гомологічного ряду та густиною або відносною густиною.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Виведення молекулярної формули речовини за масою, об’ємом або кількістю речовини реагентів або продуктів реакції.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54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49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 dirty="0"/>
          </a:p>
        </p:txBody>
      </p:sp>
      <p:sp>
        <p:nvSpPr>
          <p:cNvPr id="8" name="Google Shape;750;p61"/>
          <p:cNvSpPr txBox="1">
            <a:spLocks noGrp="1"/>
          </p:cNvSpPr>
          <p:nvPr>
            <p:ph type="body" idx="1"/>
          </p:nvPr>
        </p:nvSpPr>
        <p:spPr>
          <a:xfrm>
            <a:off x="960730" y="650149"/>
            <a:ext cx="10151407" cy="129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3840"/>
              <a:buNone/>
            </a:pP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ІІ етапу Всеукраїнської учнівської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у </a:t>
            </a:r>
            <a:r>
              <a:rPr lang="uk-UA" sz="2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uk-UA" sz="2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18520"/>
              </p:ext>
            </p:extLst>
          </p:nvPr>
        </p:nvGraphicFramePr>
        <p:xfrm>
          <a:off x="619700" y="2961350"/>
          <a:ext cx="10833465" cy="30302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{2720EEB7-DD0C-49B0-A1B5-8423B0EBFFB1}</a:tableStyleId>
              </a:tblPr>
              <a:tblGrid>
                <a:gridCol w="894845">
                  <a:extLst>
                    <a:ext uri="{9D8B030D-6E8A-4147-A177-3AD203B41FA5}">
                      <a16:colId xmlns:a16="http://schemas.microsoft.com/office/drawing/2014/main" xmlns="" val="2147964154"/>
                    </a:ext>
                  </a:extLst>
                </a:gridCol>
                <a:gridCol w="3841226">
                  <a:extLst>
                    <a:ext uri="{9D8B030D-6E8A-4147-A177-3AD203B41FA5}">
                      <a16:colId xmlns:a16="http://schemas.microsoft.com/office/drawing/2014/main" xmlns="" val="3047484274"/>
                    </a:ext>
                  </a:extLst>
                </a:gridCol>
                <a:gridCol w="6097394">
                  <a:extLst>
                    <a:ext uri="{9D8B030D-6E8A-4147-A177-3AD203B41FA5}">
                      <a16:colId xmlns:a16="http://schemas.microsoft.com/office/drawing/2014/main" xmlns="" val="4155962568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завдань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80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Неметалічні елементи та їхні сполуки.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Металічні елементи та їхні сполуки.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Теорія будови органічних сполук.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Вуглеводні.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Обчислення за хімічним рівнянням, якщо одна з реагуючих речовин дана в надлишку.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Обчислення з використанням понять «масова та об'ємна частки» виходу продукту реакції.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Обчислення за хімічними рівняннями маси одного з добутих продуктів за масою вихідної речовини, що містить певну частку домішок.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Виведення молекулярної формули газуватої речовини.</a:t>
                      </a:r>
                      <a:r>
                        <a:rPr lang="uk-UA" sz="2000" baseline="0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uk-UA" sz="2000" noProof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54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31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55569" y="2965269"/>
            <a:ext cx="9080862" cy="1476103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</p:spPr>
        <p:txBody>
          <a:bodyPr>
            <a:no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uk-UA" sz="9600" b="1" spc="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Дякую за увагу</a:t>
            </a:r>
            <a:r>
              <a:rPr lang="uk-UA" sz="8800" b="1" spc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!</a:t>
            </a:r>
          </a:p>
          <a:p>
            <a:pPr algn="ctr" eaLnBrk="1" hangingPunct="1"/>
            <a:endParaRPr lang="ru-RU" sz="8800" b="1" spc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>
            <a:spLocks noGrp="1"/>
          </p:cNvSpPr>
          <p:nvPr>
            <p:ph type="body" idx="1"/>
          </p:nvPr>
        </p:nvSpPr>
        <p:spPr>
          <a:xfrm>
            <a:off x="515076" y="2363515"/>
            <a:ext cx="11347450" cy="432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11 клас: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Програма з хімії для 10–11 класів загальноосвітніх навчальних закладів. Рівень стандарту (зі змінами, затвердженими наказом МОН України від 14.07.2016 № 826). Програму розміщено на офіційному веб-сайті Міністерства (</a:t>
            </a:r>
            <a:r>
              <a:rPr lang="uk-UA" sz="1800" b="1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https://goo.gl/fwh2BR</a:t>
            </a: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Програма з хімії для 10–11 класів загальноосвітніх навчальних закладів. Академічний рівень (затверджена наказом МОН України від 28.10.2010 № 1021). Програму розміщено на офіційному веб-сайті Міністерства (</a:t>
            </a:r>
            <a:r>
              <a:rPr lang="uk-UA" sz="1800" b="1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https://goo.gl/fwh2BR</a:t>
            </a: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Програма з хімії для 10–11 класів загальноосвітніх навчальних закладів. Профільний рівень (затверджена наказом МОН України від 28.10.2010 № 1021). Програму розміщено на офіційному веб-сайті Міністерства (</a:t>
            </a:r>
            <a:r>
              <a:rPr lang="uk-UA" sz="1800" b="1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https://goo.gl/fwh2BR</a:t>
            </a: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Програма з хімії для 10–11 класів загальноосвітніх навчальних закладів. Поглиблене вивчення (затверджена наказом МОН України від 28.10.2010 № 1021). Програму розміщено на офіційному веб-сайті Міністерства (</a:t>
            </a:r>
            <a:r>
              <a:rPr lang="uk-UA" sz="1800" b="1" i="0" u="sng" strike="noStrike" cap="none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3"/>
              </a:rPr>
              <a:t>https://goo.gl/fwh2BR</a:t>
            </a:r>
            <a:r>
              <a:rPr lang="uk-UA" sz="18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8" name="Google Shape;598;p38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6" name="Google Shape;583;p36"/>
          <p:cNvSpPr txBox="1">
            <a:spLocks noGrp="1"/>
          </p:cNvSpPr>
          <p:nvPr>
            <p:ph type="body" idx="1"/>
          </p:nvPr>
        </p:nvSpPr>
        <p:spPr>
          <a:xfrm>
            <a:off x="1061947" y="636996"/>
            <a:ext cx="10059988" cy="1209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r>
              <a:rPr lang="uk-UA" sz="2800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Навчання хімії у закладах загальної середньої освіти у 2018/2019 навчальному році здійснюватиметься за такими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r>
              <a:rPr lang="uk-UA" sz="2400" b="1" i="1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навчальними програмами</a:t>
            </a:r>
            <a:r>
              <a:rPr lang="uk-UA" sz="24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:</a:t>
            </a:r>
            <a:r>
              <a:rPr lang="uk-UA" sz="14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9"/>
          <p:cNvSpPr txBox="1">
            <a:spLocks noGrp="1"/>
          </p:cNvSpPr>
          <p:nvPr>
            <p:ph type="body" idx="1"/>
          </p:nvPr>
        </p:nvSpPr>
        <p:spPr>
          <a:xfrm>
            <a:off x="488950" y="2563812"/>
            <a:ext cx="11347450" cy="384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 7 класі – 1,5 години на тиждень,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 8 класі – 2 години на тиждень,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 9 класі – 2 години на тиждень.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У класах з вечірньою формою здобуття освіти з очною формою навчання (таблиці 14, 15) хімія вивчається у 7 класах – 1 годину на тиждень, а у 8 і 9 класах – 1,5 години на тиждень. У класах з вечірньою формою здобуття освіти із заочною формою навчання (таблиці 16, 17) у 7 – 9 класах хімія вивчається 1 годину на тиждень.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" name="Google Shape;604;p39"/>
          <p:cNvSpPr txBox="1">
            <a:spLocks noGrp="1"/>
          </p:cNvSpPr>
          <p:nvPr>
            <p:ph type="body" idx="1"/>
          </p:nvPr>
        </p:nvSpPr>
        <p:spPr>
          <a:xfrm>
            <a:off x="597672" y="636361"/>
            <a:ext cx="10505758" cy="1082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uk-UA" sz="28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Відповідно до Типової освітньої програми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uk-UA" sz="28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закладів загальної середньої освіти хімія вивчається:</a:t>
            </a:r>
            <a:endParaRPr sz="30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605" name="Google Shape;605;p39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9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  <p:sp>
        <p:nvSpPr>
          <p:cNvPr id="6" name="Google Shape;610;p40"/>
          <p:cNvSpPr txBox="1">
            <a:spLocks/>
          </p:cNvSpPr>
          <p:nvPr/>
        </p:nvSpPr>
        <p:spPr>
          <a:xfrm>
            <a:off x="2356599" y="868634"/>
            <a:ext cx="8761412" cy="708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2"/>
              </a:buClr>
              <a:buSzPts val="4800"/>
              <a:buFont typeface="Century Gothic"/>
              <a:buNone/>
            </a:pP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Плануємо самостійно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611;p40"/>
          <p:cNvSpPr txBox="1">
            <a:spLocks noGrp="1"/>
          </p:cNvSpPr>
          <p:nvPr>
            <p:ph type="body" idx="1"/>
          </p:nvPr>
        </p:nvSpPr>
        <p:spPr>
          <a:xfrm>
            <a:off x="687978" y="3049405"/>
            <a:ext cx="10816046" cy="259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2560"/>
              <a:buNone/>
            </a:pPr>
            <a:r>
              <a:rPr lang="uk-UA" sz="3200" b="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позбавлені поурочного поділу. Вчитель може самостійно розподіляти навчальні години і визначати послідовність розкриття навчального матеріалу в межах окремої теми, але так, щоб не порушувалась логіка його викладу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9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1"/>
          <p:cNvSpPr txBox="1">
            <a:spLocks noGrp="1"/>
          </p:cNvSpPr>
          <p:nvPr>
            <p:ph type="body" idx="1"/>
          </p:nvPr>
        </p:nvSpPr>
        <p:spPr>
          <a:xfrm>
            <a:off x="488949" y="2563812"/>
            <a:ext cx="11467919" cy="384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 рівні </a:t>
            </a:r>
            <a:r>
              <a:rPr lang="uk-UA" sz="2400" b="1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стандарту</a:t>
            </a: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в 10 класі 1,5 години на тиждень;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 </a:t>
            </a:r>
            <a:r>
              <a:rPr lang="uk-UA" sz="2400" b="1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профільному</a:t>
            </a: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рівні в 10 класі 4 годин на тиждень.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 рівні </a:t>
            </a:r>
            <a:r>
              <a:rPr lang="uk-UA" sz="2400" b="1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стандарту</a:t>
            </a: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в 11 класі 1 годину на тиждень;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 </a:t>
            </a:r>
            <a:r>
              <a:rPr lang="uk-UA" sz="2400" b="1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академічному</a:t>
            </a: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рівні в 11 класі 2 години на тиждень;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на </a:t>
            </a:r>
            <a:r>
              <a:rPr lang="uk-UA" sz="2400" b="1" i="1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профільному</a:t>
            </a:r>
            <a:r>
              <a:rPr lang="uk-UA" sz="24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рівні в 11 класі 6 годин на тиждень.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</a:pPr>
            <a:r>
              <a:rPr lang="uk-UA" sz="1600" b="1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Варіативна складова навчальних планів до типових освітніх програм  може використовуватись на підсилення предметів інваріантної складової.</a:t>
            </a:r>
            <a:r>
              <a:rPr lang="uk-UA" sz="16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None/>
            </a:pPr>
            <a:r>
              <a:rPr lang="uk-UA" sz="16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За рахунок збільшення годин, окремі предмети в 11 класі </a:t>
            </a:r>
            <a:r>
              <a:rPr lang="uk-UA" sz="1600" b="0" i="0" u="none" strike="noStrike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можуть</a:t>
            </a:r>
            <a:r>
              <a:rPr lang="uk-UA" sz="16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вивчатися за програмами академічного рівня, а не рівня стандарту, як це передбачено Типовою освітньою програмою</a:t>
            </a:r>
            <a:r>
              <a:rPr lang="uk-UA" sz="1400" b="0" i="0" u="none" strike="noStrike" cap="non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" name="Google Shape;618;p41"/>
          <p:cNvSpPr txBox="1">
            <a:spLocks noGrp="1"/>
          </p:cNvSpPr>
          <p:nvPr>
            <p:ph type="body" idx="1"/>
          </p:nvPr>
        </p:nvSpPr>
        <p:spPr>
          <a:xfrm>
            <a:off x="588963" y="581025"/>
            <a:ext cx="10540592" cy="1134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uk-UA" sz="30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Відповідно до Типової освітньої програми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uk-UA" sz="30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закладів загальної середньої освіти хімія вивчається:</a:t>
            </a:r>
            <a:endParaRPr lang="uk-UA" sz="30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619" name="Google Shape;619;p41"/>
          <p:cNvSpPr txBox="1">
            <a:spLocks noGrp="1"/>
          </p:cNvSpPr>
          <p:nvPr>
            <p:ph type="body" idx="1"/>
          </p:nvPr>
        </p:nvSpPr>
        <p:spPr>
          <a:xfrm>
            <a:off x="3119437" y="260350"/>
            <a:ext cx="7200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Ион (конференц-зал)">
  <a:themeElements>
    <a:clrScheme name="Красный и оранжевый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Ион (конференц-зал)">
  <a:themeElements>
    <a:clrScheme name="Красный и оранжевый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Ион (конференц-зал)">
  <a:themeElements>
    <a:clrScheme name="default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FFFFFF"/>
      </a:accent3>
      <a:accent4>
        <a:srgbClr val="E84C22"/>
      </a:accent4>
      <a:accent5>
        <a:srgbClr val="FFBD47"/>
      </a:accent5>
      <a:accent6>
        <a:srgbClr val="FFFFFF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Ион (конференц-зал)">
  <a:themeElements>
    <a:clrScheme name="Красный и оранжевый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Ион (конференц-зал)">
  <a:themeElements>
    <a:clrScheme name="Красный и оранжевый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4347</Words>
  <Application>Microsoft Office PowerPoint</Application>
  <PresentationFormat>Произвольный</PresentationFormat>
  <Paragraphs>411</Paragraphs>
  <Slides>57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57</vt:i4>
      </vt:variant>
    </vt:vector>
  </HeadingPairs>
  <TitlesOfParts>
    <vt:vector size="70" baseType="lpstr">
      <vt:lpstr>Arial</vt:lpstr>
      <vt:lpstr>Century Gothic</vt:lpstr>
      <vt:lpstr>Noto Sans Symbols</vt:lpstr>
      <vt:lpstr>Wingdings</vt:lpstr>
      <vt:lpstr>Times New Roman</vt:lpstr>
      <vt:lpstr>Verdana</vt:lpstr>
      <vt:lpstr>Calibri</vt:lpstr>
      <vt:lpstr>Batang</vt:lpstr>
      <vt:lpstr>12_Ион (конференц-зал)</vt:lpstr>
      <vt:lpstr>13_Ион (конференц-зал)</vt:lpstr>
      <vt:lpstr>13_Ион (конференц-зал)</vt:lpstr>
      <vt:lpstr>1_Ион (конференц-зал)</vt:lpstr>
      <vt:lpstr>2_Ион (конференц-зал)</vt:lpstr>
      <vt:lpstr>Робота з обдарованими дітьми: підготовка до ІІ та ІІІ етапів Всеукраїнської учнівської олімпіади з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Навчальна література</vt:lpstr>
      <vt:lpstr>Презентация PowerPoint</vt:lpstr>
      <vt:lpstr>Презентация PowerPoint</vt:lpstr>
      <vt:lpstr>ОСНОВНІ ІДЕЇ ОРГАНІЗАЦІЇ ОСВІТНЬОГО ПРОЦЕСУ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методичні орієнтири навчання хімії</vt:lpstr>
      <vt:lpstr>Основні методичні орієнтири навчання хімії</vt:lpstr>
      <vt:lpstr>Основні методичні орієнтири навчання хімії</vt:lpstr>
      <vt:lpstr>Основним завданням кожного уроку має стати </vt:lpstr>
      <vt:lpstr>             НАСКРІЗНІ ЛІНІЇ </vt:lpstr>
      <vt:lpstr>За новою навчальною програмою з хімії</vt:lpstr>
      <vt:lpstr>Презентация PowerPoint</vt:lpstr>
      <vt:lpstr>Презентация PowerPoint</vt:lpstr>
      <vt:lpstr>Презентация PowerPoint</vt:lpstr>
      <vt:lpstr>Основні зміни</vt:lpstr>
      <vt:lpstr>Презентация PowerPoint</vt:lpstr>
      <vt:lpstr>Презентация PowerPoint</vt:lpstr>
      <vt:lpstr>Презентация PowerPoint</vt:lpstr>
      <vt:lpstr>Робота з обдарованими дітьми: підготовка до ІІ та ІІІ етапів Всеукраїнської учнівської олімпіади з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обдарованими дітьми: підготовка до  ІІ та ІІІ етапів Всеукраїнської учнівської олімпіади з хімії</dc:title>
  <dc:creator>Maksimilian</dc:creator>
  <cp:lastModifiedBy>office</cp:lastModifiedBy>
  <cp:revision>97</cp:revision>
  <cp:lastPrinted>2018-09-10T11:20:33Z</cp:lastPrinted>
  <dcterms:modified xsi:type="dcterms:W3CDTF">2018-09-11T14:02:54Z</dcterms:modified>
</cp:coreProperties>
</file>